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 id="2147483719" r:id="rId3"/>
  </p:sldMasterIdLst>
  <p:notesMasterIdLst>
    <p:notesMasterId r:id="rId70"/>
  </p:notesMasterIdLst>
  <p:handoutMasterIdLst>
    <p:handoutMasterId r:id="rId71"/>
  </p:handoutMasterIdLst>
  <p:sldIdLst>
    <p:sldId id="257" r:id="rId4"/>
    <p:sldId id="260" r:id="rId5"/>
    <p:sldId id="328" r:id="rId6"/>
    <p:sldId id="261" r:id="rId7"/>
    <p:sldId id="262" r:id="rId8"/>
    <p:sldId id="266" r:id="rId9"/>
    <p:sldId id="263" r:id="rId10"/>
    <p:sldId id="332" r:id="rId11"/>
    <p:sldId id="264" r:id="rId12"/>
    <p:sldId id="317" r:id="rId13"/>
    <p:sldId id="326" r:id="rId14"/>
    <p:sldId id="334" r:id="rId15"/>
    <p:sldId id="333" r:id="rId16"/>
    <p:sldId id="338" r:id="rId17"/>
    <p:sldId id="339" r:id="rId18"/>
    <p:sldId id="340" r:id="rId19"/>
    <p:sldId id="337" r:id="rId20"/>
    <p:sldId id="320" r:id="rId21"/>
    <p:sldId id="319" r:id="rId22"/>
    <p:sldId id="318" r:id="rId23"/>
    <p:sldId id="271" r:id="rId24"/>
    <p:sldId id="272" r:id="rId25"/>
    <p:sldId id="273" r:id="rId26"/>
    <p:sldId id="274" r:id="rId27"/>
    <p:sldId id="275" r:id="rId28"/>
    <p:sldId id="276" r:id="rId29"/>
    <p:sldId id="277" r:id="rId30"/>
    <p:sldId id="278" r:id="rId31"/>
    <p:sldId id="321" r:id="rId32"/>
    <p:sldId id="349" r:id="rId33"/>
    <p:sldId id="322" r:id="rId34"/>
    <p:sldId id="280" r:id="rId35"/>
    <p:sldId id="281" r:id="rId36"/>
    <p:sldId id="282" r:id="rId37"/>
    <p:sldId id="283" r:id="rId38"/>
    <p:sldId id="284" r:id="rId39"/>
    <p:sldId id="285" r:id="rId40"/>
    <p:sldId id="286" r:id="rId41"/>
    <p:sldId id="287" r:id="rId42"/>
    <p:sldId id="288" r:id="rId43"/>
    <p:sldId id="323" r:id="rId44"/>
    <p:sldId id="290" r:id="rId45"/>
    <p:sldId id="291" r:id="rId46"/>
    <p:sldId id="292" r:id="rId47"/>
    <p:sldId id="293" r:id="rId48"/>
    <p:sldId id="295" r:id="rId49"/>
    <p:sldId id="296" r:id="rId50"/>
    <p:sldId id="297" r:id="rId51"/>
    <p:sldId id="298" r:id="rId52"/>
    <p:sldId id="324" r:id="rId53"/>
    <p:sldId id="336" r:id="rId54"/>
    <p:sldId id="309" r:id="rId55"/>
    <p:sldId id="310" r:id="rId56"/>
    <p:sldId id="345" r:id="rId57"/>
    <p:sldId id="343" r:id="rId58"/>
    <p:sldId id="346" r:id="rId59"/>
    <p:sldId id="348" r:id="rId60"/>
    <p:sldId id="347" r:id="rId61"/>
    <p:sldId id="353" r:id="rId62"/>
    <p:sldId id="356" r:id="rId63"/>
    <p:sldId id="351" r:id="rId64"/>
    <p:sldId id="352" r:id="rId65"/>
    <p:sldId id="355" r:id="rId66"/>
    <p:sldId id="354" r:id="rId67"/>
    <p:sldId id="357" r:id="rId68"/>
    <p:sldId id="350" r:id="rId69"/>
  </p:sldIdLst>
  <p:sldSz cx="9144000" cy="5143500" type="screen16x9"/>
  <p:notesSz cx="6669088" cy="9926638"/>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3E3BA4-0FE6-4328-B4DE-F7CEAE36946E}">
          <p14:sldIdLst>
            <p14:sldId id="257"/>
            <p14:sldId id="260"/>
            <p14:sldId id="328"/>
            <p14:sldId id="261"/>
            <p14:sldId id="262"/>
            <p14:sldId id="266"/>
            <p14:sldId id="263"/>
            <p14:sldId id="332"/>
            <p14:sldId id="264"/>
            <p14:sldId id="317"/>
            <p14:sldId id="326"/>
            <p14:sldId id="334"/>
            <p14:sldId id="333"/>
            <p14:sldId id="338"/>
            <p14:sldId id="339"/>
            <p14:sldId id="340"/>
            <p14:sldId id="337"/>
            <p14:sldId id="320"/>
            <p14:sldId id="319"/>
            <p14:sldId id="318"/>
            <p14:sldId id="271"/>
            <p14:sldId id="272"/>
            <p14:sldId id="273"/>
            <p14:sldId id="274"/>
            <p14:sldId id="275"/>
            <p14:sldId id="276"/>
            <p14:sldId id="277"/>
            <p14:sldId id="278"/>
            <p14:sldId id="321"/>
            <p14:sldId id="349"/>
            <p14:sldId id="322"/>
            <p14:sldId id="280"/>
            <p14:sldId id="281"/>
            <p14:sldId id="282"/>
            <p14:sldId id="283"/>
            <p14:sldId id="284"/>
            <p14:sldId id="285"/>
            <p14:sldId id="286"/>
            <p14:sldId id="287"/>
            <p14:sldId id="288"/>
            <p14:sldId id="323"/>
            <p14:sldId id="290"/>
            <p14:sldId id="291"/>
            <p14:sldId id="292"/>
            <p14:sldId id="293"/>
            <p14:sldId id="295"/>
            <p14:sldId id="296"/>
            <p14:sldId id="297"/>
            <p14:sldId id="298"/>
            <p14:sldId id="324"/>
            <p14:sldId id="336"/>
            <p14:sldId id="309"/>
            <p14:sldId id="310"/>
            <p14:sldId id="345"/>
            <p14:sldId id="343"/>
            <p14:sldId id="346"/>
            <p14:sldId id="348"/>
            <p14:sldId id="347"/>
            <p14:sldId id="353"/>
            <p14:sldId id="356"/>
            <p14:sldId id="351"/>
            <p14:sldId id="352"/>
            <p14:sldId id="355"/>
            <p14:sldId id="354"/>
            <p14:sldId id="357"/>
            <p14:sldId id="350"/>
          </p14:sldIdLst>
        </p14:section>
        <p14:section name="Untitled Section" id="{26F70485-E447-4505-A51A-B2E17A75D13B}">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27">
          <p15:clr>
            <a:srgbClr val="A4A3A4"/>
          </p15:clr>
        </p15:guide>
        <p15:guide id="4"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86420" autoAdjust="0"/>
  </p:normalViewPr>
  <p:slideViewPr>
    <p:cSldViewPr snapToGrid="0">
      <p:cViewPr varScale="1">
        <p:scale>
          <a:sx n="124" d="100"/>
          <a:sy n="124" d="100"/>
        </p:scale>
        <p:origin x="192" y="240"/>
      </p:cViewPr>
      <p:guideLst>
        <p:guide orient="horz" pos="1620"/>
        <p:guide pos="2880"/>
      </p:guideLst>
    </p:cSldViewPr>
  </p:slideViewPr>
  <p:outlineViewPr>
    <p:cViewPr>
      <p:scale>
        <a:sx n="33" d="100"/>
        <a:sy n="33" d="100"/>
      </p:scale>
      <p:origin x="0" y="-15786"/>
    </p:cViewPr>
  </p:outlineViewPr>
  <p:notesTextViewPr>
    <p:cViewPr>
      <p:scale>
        <a:sx n="1" d="1"/>
        <a:sy n="1" d="1"/>
      </p:scale>
      <p:origin x="0" y="0"/>
    </p:cViewPr>
  </p:notesTextViewPr>
  <p:sorterViewPr>
    <p:cViewPr>
      <p:scale>
        <a:sx n="130" d="100"/>
        <a:sy n="130" d="100"/>
      </p:scale>
      <p:origin x="0" y="3440"/>
    </p:cViewPr>
  </p:sorterViewPr>
  <p:notesViewPr>
    <p:cSldViewPr snapToGrid="0" showGuides="1">
      <p:cViewPr varScale="1">
        <p:scale>
          <a:sx n="83" d="100"/>
          <a:sy n="83" d="100"/>
        </p:scale>
        <p:origin x="3852" y="96"/>
      </p:cViewPr>
      <p:guideLst>
        <p:guide orient="horz" pos="2880"/>
        <p:guide pos="2160"/>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esProps" Target="presProp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lient\Z$\home\h06\itss\cray\General_Info\HPC_ComputerHistory.xls"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 Id="rId2"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 Id="rId2"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 Id="rId2"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 Id="rId2"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 Id="rId2" Type="http://schemas.openxmlformats.org/officeDocument/2006/relationships/chartUserShapes" Target="../drawings/drawing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 Id="rId2" Type="http://schemas.openxmlformats.org/officeDocument/2006/relationships/chartUserShapes" Target="../drawings/drawing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 Id="rId2" Type="http://schemas.openxmlformats.org/officeDocument/2006/relationships/chartUserShapes" Target="../drawings/drawing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50" b="1" i="0" u="none" strike="noStrike" baseline="0">
                <a:solidFill>
                  <a:srgbClr val="000000"/>
                </a:solidFill>
                <a:latin typeface="Arial"/>
                <a:ea typeface="Arial"/>
                <a:cs typeface="Arial"/>
              </a:defRPr>
            </a:pPr>
            <a:r>
              <a:rPr lang="en-GB"/>
              <a:t>Computers Used for Weather and Climate Prediction</a:t>
            </a:r>
          </a:p>
        </c:rich>
      </c:tx>
      <c:layout>
        <c:manualLayout>
          <c:xMode val="edge"/>
          <c:yMode val="edge"/>
          <c:x val="0.14482749635613"/>
          <c:y val="0.0203619378086214"/>
        </c:manualLayout>
      </c:layout>
      <c:overlay val="0"/>
      <c:spPr>
        <a:noFill/>
        <a:ln w="25400">
          <a:noFill/>
        </a:ln>
      </c:spPr>
    </c:title>
    <c:autoTitleDeleted val="0"/>
    <c:plotArea>
      <c:layout>
        <c:manualLayout>
          <c:layoutTarget val="inner"/>
          <c:xMode val="edge"/>
          <c:yMode val="edge"/>
          <c:x val="0.139310344827586"/>
          <c:y val="0.158371040723982"/>
          <c:w val="0.819310344827586"/>
          <c:h val="0.671945701357467"/>
        </c:manualLayout>
      </c:layout>
      <c:scatterChart>
        <c:scatterStyle val="lineMarker"/>
        <c:varyColors val="0"/>
        <c:ser>
          <c:idx val="0"/>
          <c:order val="0"/>
          <c:spPr>
            <a:ln w="28575">
              <a:noFill/>
            </a:ln>
          </c:spPr>
          <c:marker>
            <c:symbol val="circle"/>
            <c:size val="10"/>
            <c:spPr>
              <a:solidFill>
                <a:srgbClr val="000080"/>
              </a:solidFill>
              <a:ln>
                <a:solidFill>
                  <a:srgbClr val="000080"/>
                </a:solidFill>
                <a:prstDash val="solid"/>
              </a:ln>
            </c:spPr>
          </c:marker>
          <c:xVal>
            <c:numRef>
              <c:f>Sheet1!$B$2:$B$16</c:f>
              <c:numCache>
                <c:formatCode>General</c:formatCode>
                <c:ptCount val="15"/>
                <c:pt idx="0">
                  <c:v>1951.0</c:v>
                </c:pt>
                <c:pt idx="1">
                  <c:v>1959.0</c:v>
                </c:pt>
                <c:pt idx="2">
                  <c:v>1965.0</c:v>
                </c:pt>
                <c:pt idx="3">
                  <c:v>1972.0</c:v>
                </c:pt>
                <c:pt idx="4">
                  <c:v>1982.0</c:v>
                </c:pt>
                <c:pt idx="5">
                  <c:v>1988.0</c:v>
                </c:pt>
                <c:pt idx="6">
                  <c:v>1989.0</c:v>
                </c:pt>
                <c:pt idx="7">
                  <c:v>1994.0</c:v>
                </c:pt>
                <c:pt idx="8">
                  <c:v>1997.0</c:v>
                </c:pt>
                <c:pt idx="9">
                  <c:v>2003.0</c:v>
                </c:pt>
                <c:pt idx="10">
                  <c:v>2005.0</c:v>
                </c:pt>
                <c:pt idx="11">
                  <c:v>2009.0</c:v>
                </c:pt>
                <c:pt idx="12">
                  <c:v>2012.0</c:v>
                </c:pt>
                <c:pt idx="13">
                  <c:v>2015.0</c:v>
                </c:pt>
                <c:pt idx="14">
                  <c:v>2017.0</c:v>
                </c:pt>
              </c:numCache>
            </c:numRef>
          </c:xVal>
          <c:yVal>
            <c:numRef>
              <c:f>Sheet1!$C$2:$C$16</c:f>
              <c:numCache>
                <c:formatCode>_-* #,##0_-;\-* #,##0_-;_-* "-"??_-;_-@_-</c:formatCode>
                <c:ptCount val="15"/>
                <c:pt idx="0" formatCode="General">
                  <c:v>80.0</c:v>
                </c:pt>
                <c:pt idx="1">
                  <c:v>3000.0</c:v>
                </c:pt>
                <c:pt idx="2">
                  <c:v>50000.0</c:v>
                </c:pt>
                <c:pt idx="3">
                  <c:v>4.0E6</c:v>
                </c:pt>
                <c:pt idx="4">
                  <c:v>2.0E8</c:v>
                </c:pt>
                <c:pt idx="5">
                  <c:v>3.2E9</c:v>
                </c:pt>
                <c:pt idx="6">
                  <c:v>2.67E9</c:v>
                </c:pt>
                <c:pt idx="7">
                  <c:v>1.6E10</c:v>
                </c:pt>
                <c:pt idx="8">
                  <c:v>7.92E11</c:v>
                </c:pt>
                <c:pt idx="9">
                  <c:v>1.216E12</c:v>
                </c:pt>
                <c:pt idx="10">
                  <c:v>2.048E12</c:v>
                </c:pt>
                <c:pt idx="11">
                  <c:v>1.5E14</c:v>
                </c:pt>
                <c:pt idx="12">
                  <c:v>1.166E15</c:v>
                </c:pt>
                <c:pt idx="13">
                  <c:v>6.996E15</c:v>
                </c:pt>
                <c:pt idx="14">
                  <c:v>1.5158E16</c:v>
                </c:pt>
              </c:numCache>
            </c:numRef>
          </c:yVal>
          <c:smooth val="0"/>
          <c:extLst xmlns:c16r2="http://schemas.microsoft.com/office/drawing/2015/06/chart">
            <c:ext xmlns:c16="http://schemas.microsoft.com/office/drawing/2014/chart" uri="{C3380CC4-5D6E-409C-BE32-E72D297353CC}">
              <c16:uniqueId val="{00000000-1901-4959-BE98-678ED67B3449}"/>
            </c:ext>
          </c:extLst>
        </c:ser>
        <c:dLbls>
          <c:showLegendKey val="0"/>
          <c:showVal val="0"/>
          <c:showCatName val="0"/>
          <c:showSerName val="0"/>
          <c:showPercent val="0"/>
          <c:showBubbleSize val="0"/>
        </c:dLbls>
        <c:axId val="-1472117952"/>
        <c:axId val="-1472114832"/>
      </c:scatterChart>
      <c:valAx>
        <c:axId val="-1472117952"/>
        <c:scaling>
          <c:orientation val="minMax"/>
          <c:min val="1950.0"/>
        </c:scaling>
        <c:delete val="0"/>
        <c:axPos val="b"/>
        <c:title>
          <c:tx>
            <c:rich>
              <a:bodyPr/>
              <a:lstStyle/>
              <a:p>
                <a:pPr>
                  <a:defRPr sz="1700" b="1" i="0" u="none" strike="noStrike" baseline="0">
                    <a:solidFill>
                      <a:srgbClr val="000000"/>
                    </a:solidFill>
                    <a:latin typeface="Arial"/>
                    <a:ea typeface="Arial"/>
                    <a:cs typeface="Arial"/>
                  </a:defRPr>
                </a:pPr>
                <a:r>
                  <a:rPr lang="en-GB"/>
                  <a:t>Year of First Use</a:t>
                </a:r>
              </a:p>
            </c:rich>
          </c:tx>
          <c:layout>
            <c:manualLayout>
              <c:xMode val="edge"/>
              <c:yMode val="edge"/>
              <c:x val="0.452413856747741"/>
              <c:y val="0.91628951465812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rtl="1">
              <a:defRPr sz="1700" b="0" i="0" u="none" strike="noStrike" baseline="0">
                <a:solidFill>
                  <a:srgbClr val="000000"/>
                </a:solidFill>
                <a:latin typeface="Arial"/>
                <a:ea typeface="Arial"/>
                <a:cs typeface="Arial"/>
              </a:defRPr>
            </a:pPr>
            <a:endParaRPr lang="en-US"/>
          </a:p>
        </c:txPr>
        <c:crossAx val="-1472114832"/>
        <c:crosses val="autoZero"/>
        <c:crossBetween val="midCat"/>
      </c:valAx>
      <c:valAx>
        <c:axId val="-1472114832"/>
        <c:scaling>
          <c:logBase val="10.0"/>
          <c:orientation val="minMax"/>
          <c:min val="10.0"/>
        </c:scaling>
        <c:delete val="0"/>
        <c:axPos val="l"/>
        <c:majorGridlines>
          <c:spPr>
            <a:ln w="3175">
              <a:solidFill>
                <a:srgbClr val="000000"/>
              </a:solidFill>
              <a:prstDash val="solid"/>
            </a:ln>
          </c:spPr>
        </c:majorGridlines>
        <c:title>
          <c:tx>
            <c:rich>
              <a:bodyPr/>
              <a:lstStyle/>
              <a:p>
                <a:pPr>
                  <a:defRPr sz="1700" b="1" i="0" u="none" strike="noStrike" baseline="0">
                    <a:solidFill>
                      <a:srgbClr val="000000"/>
                    </a:solidFill>
                    <a:latin typeface="Arial"/>
                    <a:ea typeface="Arial"/>
                    <a:cs typeface="Arial"/>
                  </a:defRPr>
                </a:pPr>
                <a:r>
                  <a:rPr lang="en-GB"/>
                  <a:t>Peak performance (FLOPS)</a:t>
                </a:r>
              </a:p>
            </c:rich>
          </c:tx>
          <c:layout>
            <c:manualLayout>
              <c:xMode val="edge"/>
              <c:yMode val="edge"/>
              <c:x val="0.0124138571969972"/>
              <c:y val="0.147161214507026"/>
            </c:manualLayout>
          </c:layout>
          <c:overlay val="0"/>
          <c:spPr>
            <a:noFill/>
            <a:ln w="25400">
              <a:noFill/>
            </a:ln>
          </c:spPr>
        </c:title>
        <c:numFmt formatCode="0.E+00" sourceLinked="0"/>
        <c:majorTickMark val="out"/>
        <c:minorTickMark val="none"/>
        <c:tickLblPos val="nextTo"/>
        <c:spPr>
          <a:ln w="3175">
            <a:solidFill>
              <a:srgbClr val="000000"/>
            </a:solidFill>
            <a:prstDash val="solid"/>
          </a:ln>
        </c:spPr>
        <c:txPr>
          <a:bodyPr rot="0" vert="horz"/>
          <a:lstStyle/>
          <a:p>
            <a:pPr rtl="1">
              <a:defRPr sz="1100" b="0" i="0" u="none" strike="noStrike" baseline="0">
                <a:solidFill>
                  <a:srgbClr val="000000"/>
                </a:solidFill>
                <a:latin typeface="Arial"/>
                <a:ea typeface="Arial"/>
                <a:cs typeface="Arial"/>
              </a:defRPr>
            </a:pPr>
            <a:endParaRPr lang="en-US"/>
          </a:p>
        </c:txPr>
        <c:crossAx val="-1472117952"/>
        <c:crosses val="autoZero"/>
        <c:crossBetween val="midCat"/>
      </c:valAx>
      <c:spPr>
        <a:noFill/>
        <a:ln w="12700">
          <a:solidFill>
            <a:srgbClr val="FFFFFF"/>
          </a:solidFill>
          <a:prstDash val="solid"/>
        </a:ln>
      </c:spPr>
    </c:plotArea>
    <c:plotVisOnly val="1"/>
    <c:dispBlanksAs val="gap"/>
    <c:showDLblsOverMax val="0"/>
  </c:chart>
  <c:spPr>
    <a:noFill/>
    <a:ln w="9525">
      <a:noFill/>
    </a:ln>
  </c:spPr>
  <c:txPr>
    <a:bodyPr/>
    <a:lstStyle/>
    <a:p>
      <a:pPr>
        <a:defRPr sz="17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2020202020202"/>
          <c:y val="0.14070351758794"/>
          <c:w val="0.964646464646465"/>
          <c:h val="0.836683417085427"/>
        </c:manualLayout>
      </c:layout>
      <c:scatterChart>
        <c:scatterStyle val="smoothMarker"/>
        <c:varyColors val="0"/>
        <c:ser>
          <c:idx val="0"/>
          <c:order val="0"/>
          <c:spPr>
            <a:ln w="17167">
              <a:solidFill>
                <a:srgbClr val="0000FF"/>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General!$B$15:$B$165</c:f>
              <c:numCache>
                <c:formatCode>General</c:formatCode>
                <c:ptCount val="151"/>
                <c:pt idx="0">
                  <c:v>0.00357099531662422</c:v>
                </c:pt>
                <c:pt idx="1">
                  <c:v>0.00421160730337721</c:v>
                </c:pt>
                <c:pt idx="2">
                  <c:v>0.00495061110133345</c:v>
                </c:pt>
                <c:pt idx="3">
                  <c:v>0.00579992134996084</c:v>
                </c:pt>
                <c:pt idx="4">
                  <c:v>0.00677232433806535</c:v>
                </c:pt>
                <c:pt idx="5">
                  <c:v>0.00788144311698485</c:v>
                </c:pt>
                <c:pt idx="6">
                  <c:v>0.00914168165549884</c:v>
                </c:pt>
                <c:pt idx="7">
                  <c:v>0.0105681457325499</c:v>
                </c:pt>
                <c:pt idx="8">
                  <c:v>0.0121765384669679</c:v>
                </c:pt>
                <c:pt idx="9">
                  <c:v>0.0139830286798635</c:v>
                </c:pt>
                <c:pt idx="10">
                  <c:v>0.0160040906807431</c:v>
                </c:pt>
                <c:pt idx="11">
                  <c:v>0.0182563145655623</c:v>
                </c:pt>
                <c:pt idx="12">
                  <c:v>0.0207561867135831</c:v>
                </c:pt>
                <c:pt idx="13">
                  <c:v>0.0235198408660629</c:v>
                </c:pt>
                <c:pt idx="14">
                  <c:v>0.0265627809554624</c:v>
                </c:pt>
                <c:pt idx="15">
                  <c:v>0.0298995777166771</c:v>
                </c:pt>
                <c:pt idx="16">
                  <c:v>0.0335435420349578</c:v>
                </c:pt>
                <c:pt idx="17">
                  <c:v>0.037506378947453</c:v>
                </c:pt>
                <c:pt idx="18">
                  <c:v>0.0417978271912407</c:v>
                </c:pt>
                <c:pt idx="19">
                  <c:v>0.0464252901511252</c:v>
                </c:pt>
                <c:pt idx="20">
                  <c:v>0.0513934649730289</c:v>
                </c:pt>
                <c:pt idx="21">
                  <c:v>0.0567039774389706</c:v>
                </c:pt>
                <c:pt idx="22">
                  <c:v>0.0623550309116347</c:v>
                </c:pt>
                <c:pt idx="23">
                  <c:v>0.0683410782147249</c:v>
                </c:pt>
                <c:pt idx="24">
                  <c:v>0.0746525256854063</c:v>
                </c:pt>
                <c:pt idx="25">
                  <c:v>0.0812754787858425</c:v>
                </c:pt>
                <c:pt idx="26">
                  <c:v>0.0881915385651749</c:v>
                </c:pt>
                <c:pt idx="27">
                  <c:v>0.0953776579002504</c:v>
                </c:pt>
                <c:pt idx="28">
                  <c:v>0.102806065799176</c:v>
                </c:pt>
                <c:pt idx="29">
                  <c:v>0.110444267121079</c:v>
                </c:pt>
                <c:pt idx="30">
                  <c:v>0.118255123852385</c:v>
                </c:pt>
                <c:pt idx="31">
                  <c:v>0.126197022598743</c:v>
                </c:pt>
                <c:pt idx="32">
                  <c:v>0.134224131227054</c:v>
                </c:pt>
                <c:pt idx="33">
                  <c:v>0.142286745658774</c:v>
                </c:pt>
                <c:pt idx="34">
                  <c:v>0.150331725718496</c:v>
                </c:pt>
                <c:pt idx="35">
                  <c:v>0.158303016734203</c:v>
                </c:pt>
                <c:pt idx="36">
                  <c:v>0.166142251328207</c:v>
                </c:pt>
                <c:pt idx="37">
                  <c:v>0.173789423597261</c:v>
                </c:pt>
                <c:pt idx="38">
                  <c:v>0.181183625726077</c:v>
                </c:pt>
                <c:pt idx="39">
                  <c:v>0.188263835081598</c:v>
                </c:pt>
                <c:pt idx="40">
                  <c:v>0.194969738064705</c:v>
                </c:pt>
                <c:pt idx="41">
                  <c:v>0.20124257551667</c:v>
                </c:pt>
                <c:pt idx="42">
                  <c:v>0.207025993347479</c:v>
                </c:pt>
                <c:pt idx="43">
                  <c:v>0.212266881320761</c:v>
                </c:pt>
                <c:pt idx="44">
                  <c:v>0.216916182632623</c:v>
                </c:pt>
                <c:pt idx="45">
                  <c:v>0.220929657082865</c:v>
                </c:pt>
                <c:pt idx="46">
                  <c:v>0.224268581265887</c:v>
                </c:pt>
                <c:pt idx="47">
                  <c:v>0.226900370298771</c:v>
                </c:pt>
                <c:pt idx="48">
                  <c:v>0.228799107133357</c:v>
                </c:pt>
                <c:pt idx="49">
                  <c:v>0.229945967430475</c:v>
                </c:pt>
                <c:pt idx="50">
                  <c:v>0.230329530256427</c:v>
                </c:pt>
                <c:pt idx="51">
                  <c:v>0.229945967430475</c:v>
                </c:pt>
                <c:pt idx="52">
                  <c:v>0.228799107133357</c:v>
                </c:pt>
                <c:pt idx="53">
                  <c:v>0.226900370298771</c:v>
                </c:pt>
                <c:pt idx="54">
                  <c:v>0.224268581265887</c:v>
                </c:pt>
                <c:pt idx="55">
                  <c:v>0.220929657082865</c:v>
                </c:pt>
                <c:pt idx="56">
                  <c:v>0.216916182632623</c:v>
                </c:pt>
                <c:pt idx="57">
                  <c:v>0.212266881320761</c:v>
                </c:pt>
                <c:pt idx="58">
                  <c:v>0.20702599334748</c:v>
                </c:pt>
                <c:pt idx="59">
                  <c:v>0.20124257551667</c:v>
                </c:pt>
                <c:pt idx="60">
                  <c:v>0.194969738064705</c:v>
                </c:pt>
                <c:pt idx="61">
                  <c:v>0.188263835081598</c:v>
                </c:pt>
                <c:pt idx="62">
                  <c:v>0.181183625726077</c:v>
                </c:pt>
                <c:pt idx="63">
                  <c:v>0.173789423597261</c:v>
                </c:pt>
                <c:pt idx="64">
                  <c:v>0.166142251328207</c:v>
                </c:pt>
                <c:pt idx="65">
                  <c:v>0.158303016734203</c:v>
                </c:pt>
                <c:pt idx="66">
                  <c:v>0.150331725718497</c:v>
                </c:pt>
                <c:pt idx="67">
                  <c:v>0.142286745658774</c:v>
                </c:pt>
                <c:pt idx="68">
                  <c:v>0.134224131227055</c:v>
                </c:pt>
                <c:pt idx="69">
                  <c:v>0.126197022598743</c:v>
                </c:pt>
                <c:pt idx="70">
                  <c:v>0.118255123852385</c:v>
                </c:pt>
                <c:pt idx="71">
                  <c:v>0.11044426712108</c:v>
                </c:pt>
                <c:pt idx="72">
                  <c:v>0.102806065799176</c:v>
                </c:pt>
                <c:pt idx="73">
                  <c:v>0.0953776579002505</c:v>
                </c:pt>
                <c:pt idx="74">
                  <c:v>0.088191538565175</c:v>
                </c:pt>
                <c:pt idx="75">
                  <c:v>0.0812754787858427</c:v>
                </c:pt>
                <c:pt idx="76">
                  <c:v>0.0746525256854065</c:v>
                </c:pt>
                <c:pt idx="77">
                  <c:v>0.068341078214725</c:v>
                </c:pt>
                <c:pt idx="78">
                  <c:v>0.0623550309116349</c:v>
                </c:pt>
                <c:pt idx="79">
                  <c:v>0.0567039774389707</c:v>
                </c:pt>
                <c:pt idx="80">
                  <c:v>0.051393464973029</c:v>
                </c:pt>
                <c:pt idx="81">
                  <c:v>0.0464252901511253</c:v>
                </c:pt>
                <c:pt idx="82">
                  <c:v>0.0417978271912408</c:v>
                </c:pt>
                <c:pt idx="83">
                  <c:v>0.0375063789474531</c:v>
                </c:pt>
                <c:pt idx="84">
                  <c:v>0.0335435420349579</c:v>
                </c:pt>
                <c:pt idx="85">
                  <c:v>0.0298995777166772</c:v>
                </c:pt>
                <c:pt idx="86">
                  <c:v>0.0265627809554624</c:v>
                </c:pt>
                <c:pt idx="87">
                  <c:v>0.0235198408660629</c:v>
                </c:pt>
                <c:pt idx="88">
                  <c:v>0.0207561867135831</c:v>
                </c:pt>
                <c:pt idx="89">
                  <c:v>0.0182563145655623</c:v>
                </c:pt>
                <c:pt idx="90">
                  <c:v>0.0160040906807432</c:v>
                </c:pt>
                <c:pt idx="91">
                  <c:v>0.0139830286798635</c:v>
                </c:pt>
                <c:pt idx="92">
                  <c:v>0.0121765384669679</c:v>
                </c:pt>
                <c:pt idx="93">
                  <c:v>0.01056814573255</c:v>
                </c:pt>
                <c:pt idx="94">
                  <c:v>0.00914168165549887</c:v>
                </c:pt>
                <c:pt idx="95">
                  <c:v>0.00788144311698487</c:v>
                </c:pt>
                <c:pt idx="96">
                  <c:v>0.00677232433806538</c:v>
                </c:pt>
                <c:pt idx="97">
                  <c:v>0.00579992134996086</c:v>
                </c:pt>
                <c:pt idx="98">
                  <c:v>0.00495061110133347</c:v>
                </c:pt>
                <c:pt idx="99">
                  <c:v>0.00421160730337723</c:v>
                </c:pt>
                <c:pt idx="100">
                  <c:v>0.00357099531662424</c:v>
                </c:pt>
                <c:pt idx="101">
                  <c:v>0.00301774850071103</c:v>
                </c:pt>
                <c:pt idx="102">
                  <c:v>0.00254172848909741</c:v>
                </c:pt>
                <c:pt idx="103">
                  <c:v>0.00213367182506193</c:v>
                </c:pt>
                <c:pt idx="104">
                  <c:v>0.00178516531390553</c:v>
                </c:pt>
                <c:pt idx="105">
                  <c:v>0.00148861231995048</c:v>
                </c:pt>
                <c:pt idx="106">
                  <c:v>0.0012371920761059</c:v>
                </c:pt>
                <c:pt idx="107">
                  <c:v>0.0010248138883632</c:v>
                </c:pt>
                <c:pt idx="108">
                  <c:v>0.00084606791663214</c:v>
                </c:pt>
                <c:pt idx="109">
                  <c:v>0.000696174004874175</c:v>
                </c:pt>
                <c:pt idx="110">
                  <c:v>0.000570929824473664</c:v>
                </c:pt>
                <c:pt idx="111">
                  <c:v>0.000466659390996073</c:v>
                </c:pt>
                <c:pt idx="112">
                  <c:v>0.000380162820553137</c:v>
                </c:pt>
                <c:pt idx="113">
                  <c:v>0.000308668011462234</c:v>
                </c:pt>
                <c:pt idx="114">
                  <c:v>0.000249784772256361</c:v>
                </c:pt>
                <c:pt idx="115">
                  <c:v>0.000201461769950011</c:v>
                </c:pt>
                <c:pt idx="116">
                  <c:v>0.000161946543560763</c:v>
                </c:pt>
                <c:pt idx="117">
                  <c:v>0.000129748717303681</c:v>
                </c:pt>
                <c:pt idx="118">
                  <c:v>0.000103606455130215</c:v>
                </c:pt>
                <c:pt idx="119">
                  <c:v>8.24561224491629E-5</c:v>
                </c:pt>
                <c:pt idx="120">
                  <c:v>6.54050606926517E-5</c:v>
                </c:pt>
                <c:pt idx="121">
                  <c:v>5.17073344018088E-5</c:v>
                </c:pt>
                <c:pt idx="122">
                  <c:v>4.0742277102046E-5</c:v>
                </c:pt>
                <c:pt idx="123">
                  <c:v>3.19956397624056E-5</c:v>
                </c:pt>
                <c:pt idx="124">
                  <c:v>2.50431324459869E-5</c:v>
                </c:pt>
                <c:pt idx="125">
                  <c:v>1.95361442814989E-5</c:v>
                </c:pt>
                <c:pt idx="126">
                  <c:v>1.51894276437353E-5</c:v>
                </c:pt>
                <c:pt idx="127">
                  <c:v>1.17705380757166E-5</c:v>
                </c:pt>
                <c:pt idx="128">
                  <c:v>9.09083081459128E-6</c:v>
                </c:pt>
                <c:pt idx="129">
                  <c:v>6.9978267466791E-6</c:v>
                </c:pt>
                <c:pt idx="130">
                  <c:v>5.36877431695241E-6</c:v>
                </c:pt>
                <c:pt idx="131">
                  <c:v>4.10524860572549E-6</c:v>
                </c:pt>
                <c:pt idx="132">
                  <c:v>3.12864385059438E-6</c:v>
                </c:pt>
                <c:pt idx="133">
                  <c:v>2.37643065241072E-6</c:v>
                </c:pt>
                <c:pt idx="134">
                  <c:v>1.79906359179686E-6</c:v>
                </c:pt>
                <c:pt idx="135">
                  <c:v>1.35743872826516E-6</c:v>
                </c:pt>
                <c:pt idx="136">
                  <c:v>1.02081327302057E-6</c:v>
                </c:pt>
                <c:pt idx="137">
                  <c:v>7.65111505279309E-7</c:v>
                </c:pt>
                <c:pt idx="138">
                  <c:v>5.71551684132503E-7</c:v>
                </c:pt>
                <c:pt idx="139">
                  <c:v>4.25538282705987E-7</c:v>
                </c:pt>
                <c:pt idx="140">
                  <c:v>3.15772362367641E-7</c:v>
                </c:pt>
                <c:pt idx="141">
                  <c:v>2.33540361152516E-7</c:v>
                </c:pt>
                <c:pt idx="142">
                  <c:v>1.72148059069383E-7</c:v>
                </c:pt>
                <c:pt idx="143">
                  <c:v>1.26472081188216E-7</c:v>
                </c:pt>
                <c:pt idx="144">
                  <c:v>9.26060908190941E-8</c:v>
                </c:pt>
                <c:pt idx="145">
                  <c:v>6.75828947693248E-8</c:v>
                </c:pt>
                <c:pt idx="146">
                  <c:v>4.91571142472876E-8</c:v>
                </c:pt>
                <c:pt idx="147">
                  <c:v>3.56359484067637E-8</c:v>
                </c:pt>
                <c:pt idx="148">
                  <c:v>2.57479474968643E-8</c:v>
                </c:pt>
                <c:pt idx="149">
                  <c:v>1.85416876173075E-8</c:v>
                </c:pt>
                <c:pt idx="150">
                  <c:v>1.33078610241766E-8</c:v>
                </c:pt>
              </c:numCache>
            </c:numRef>
          </c:yVal>
          <c:smooth val="1"/>
          <c:extLst xmlns:c16r2="http://schemas.microsoft.com/office/drawing/2015/06/chart">
            <c:ext xmlns:c16="http://schemas.microsoft.com/office/drawing/2014/chart" uri="{C3380CC4-5D6E-409C-BE32-E72D297353CC}">
              <c16:uniqueId val="{00000000-778B-472F-AE6A-197E1818751B}"/>
            </c:ext>
          </c:extLst>
        </c:ser>
        <c:ser>
          <c:idx val="1"/>
          <c:order val="1"/>
          <c:spPr>
            <a:ln w="17167">
              <a:solidFill>
                <a:srgbClr val="339966"/>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General!$C$15:$C$165</c:f>
              <c:numCache>
                <c:formatCode>General</c:formatCode>
                <c:ptCount val="151"/>
                <c:pt idx="0">
                  <c:v>5.05227321727368E-15</c:v>
                </c:pt>
                <c:pt idx="1">
                  <c:v>1.1187960939386E-14</c:v>
                </c:pt>
                <c:pt idx="2">
                  <c:v>2.45285632161619E-14</c:v>
                </c:pt>
                <c:pt idx="3">
                  <c:v>5.32415062081223E-14</c:v>
                </c:pt>
                <c:pt idx="4">
                  <c:v>1.14415697339425E-13</c:v>
                </c:pt>
                <c:pt idx="5">
                  <c:v>2.43432156112092E-13</c:v>
                </c:pt>
                <c:pt idx="6">
                  <c:v>5.12775580241207E-13</c:v>
                </c:pt>
                <c:pt idx="7">
                  <c:v>1.06938423878935E-12</c:v>
                </c:pt>
                <c:pt idx="8">
                  <c:v>2.20799089564236E-12</c:v>
                </c:pt>
                <c:pt idx="9">
                  <c:v>4.51354558342024E-12</c:v>
                </c:pt>
                <c:pt idx="10">
                  <c:v>9.13472426625095E-12</c:v>
                </c:pt>
                <c:pt idx="11">
                  <c:v>1.83033299002376E-11</c:v>
                </c:pt>
                <c:pt idx="12">
                  <c:v>3.63096303526367E-11</c:v>
                </c:pt>
                <c:pt idx="13">
                  <c:v>7.13133113578546E-11</c:v>
                </c:pt>
                <c:pt idx="14">
                  <c:v>1.3866805798049E-10</c:v>
                </c:pt>
                <c:pt idx="15">
                  <c:v>2.66955774220252E-10</c:v>
                </c:pt>
                <c:pt idx="16">
                  <c:v>5.08814243053046E-10</c:v>
                </c:pt>
                <c:pt idx="17">
                  <c:v>9.60143742530667E-10</c:v>
                </c:pt>
                <c:pt idx="18">
                  <c:v>1.79378466553676E-9</c:v>
                </c:pt>
                <c:pt idx="19">
                  <c:v>3.31788564479659E-9</c:v>
                </c:pt>
                <c:pt idx="20">
                  <c:v>6.07588541586418E-9</c:v>
                </c:pt>
                <c:pt idx="21">
                  <c:v>1.10157682769939E-8</c:v>
                </c:pt>
                <c:pt idx="22">
                  <c:v>1.97732047571019E-8</c:v>
                </c:pt>
                <c:pt idx="23">
                  <c:v>3.51395657887677E-8</c:v>
                </c:pt>
                <c:pt idx="24">
                  <c:v>6.18262311128549E-8</c:v>
                </c:pt>
                <c:pt idx="25">
                  <c:v>1.07697645909596E-7</c:v>
                </c:pt>
                <c:pt idx="26">
                  <c:v>1.85736262897899E-7</c:v>
                </c:pt>
                <c:pt idx="27">
                  <c:v>3.17135055607883E-7</c:v>
                </c:pt>
                <c:pt idx="28">
                  <c:v>5.36103760883542E-7</c:v>
                </c:pt>
                <c:pt idx="29">
                  <c:v>8.97243895173156E-7</c:v>
                </c:pt>
                <c:pt idx="30">
                  <c:v>1.48672014262381E-6</c:v>
                </c:pt>
                <c:pt idx="31">
                  <c:v>2.43896177594499E-6</c:v>
                </c:pt>
                <c:pt idx="32">
                  <c:v>3.9613007640162E-6</c:v>
                </c:pt>
                <c:pt idx="33">
                  <c:v>6.36982786904935E-6</c:v>
                </c:pt>
                <c:pt idx="34">
                  <c:v>1.0140856348295E-5</c:v>
                </c:pt>
                <c:pt idx="35">
                  <c:v>1.59837478573539E-5</c:v>
                </c:pt>
                <c:pt idx="36">
                  <c:v>2.49424818240622E-5</c:v>
                </c:pt>
                <c:pt idx="37">
                  <c:v>3.85352130167414E-5</c:v>
                </c:pt>
                <c:pt idx="38">
                  <c:v>5.89430926500951E-5</c:v>
                </c:pt>
                <c:pt idx="39">
                  <c:v>8.92616948752045E-5</c:v>
                </c:pt>
                <c:pt idx="40">
                  <c:v>0.000133830282285699</c:v>
                </c:pt>
                <c:pt idx="41">
                  <c:v>0.000198655555291374</c:v>
                </c:pt>
                <c:pt idx="42">
                  <c:v>0.000291947049090047</c:v>
                </c:pt>
                <c:pt idx="43">
                  <c:v>0.000424780449949136</c:v>
                </c:pt>
                <c:pt idx="44">
                  <c:v>0.000611902188539659</c:v>
                </c:pt>
                <c:pt idx="45">
                  <c:v>0.00087268306360776</c:v>
                </c:pt>
                <c:pt idx="46">
                  <c:v>0.00123221968887885</c:v>
                </c:pt>
                <c:pt idx="47">
                  <c:v>0.00172256966655</c:v>
                </c:pt>
                <c:pt idx="48">
                  <c:v>0.00238408920834205</c:v>
                </c:pt>
                <c:pt idx="49">
                  <c:v>0.00326682043588279</c:v>
                </c:pt>
                <c:pt idx="50">
                  <c:v>0.00443185028365029</c:v>
                </c:pt>
                <c:pt idx="51">
                  <c:v>0.00595253493372195</c:v>
                </c:pt>
                <c:pt idx="52">
                  <c:v>0.00791545492593002</c:v>
                </c:pt>
                <c:pt idx="53">
                  <c:v>0.0104209392155189</c:v>
                </c:pt>
                <c:pt idx="54">
                  <c:v>0.0135829749702109</c:v>
                </c:pt>
                <c:pt idx="55">
                  <c:v>0.0175283078963342</c:v>
                </c:pt>
                <c:pt idx="56">
                  <c:v>0.0223945397527741</c:v>
                </c:pt>
                <c:pt idx="57">
                  <c:v>0.0283270497050213</c:v>
                </c:pt>
                <c:pt idx="58">
                  <c:v>0.0354746078282942</c:v>
                </c:pt>
                <c:pt idx="59">
                  <c:v>0.043983614556116</c:v>
                </c:pt>
                <c:pt idx="60">
                  <c:v>0.0539909893153116</c:v>
                </c:pt>
                <c:pt idx="61">
                  <c:v>0.0656158424863479</c:v>
                </c:pt>
                <c:pt idx="62">
                  <c:v>0.0789501916440881</c:v>
                </c:pt>
                <c:pt idx="63">
                  <c:v>0.0940491170968406</c:v>
                </c:pt>
                <c:pt idx="64">
                  <c:v>0.110920881524896</c:v>
                </c:pt>
                <c:pt idx="65">
                  <c:v>0.129517650365343</c:v>
                </c:pt>
                <c:pt idx="66">
                  <c:v>0.149727528870475</c:v>
                </c:pt>
                <c:pt idx="67">
                  <c:v>0.171368664422282</c:v>
                </c:pt>
                <c:pt idx="68">
                  <c:v>0.194186136994237</c:v>
                </c:pt>
                <c:pt idx="69">
                  <c:v>0.21785226903854</c:v>
                </c:pt>
                <c:pt idx="70">
                  <c:v>0.241970826711172</c:v>
                </c:pt>
                <c:pt idx="71">
                  <c:v>0.266085362275124</c:v>
                </c:pt>
                <c:pt idx="72">
                  <c:v>0.289691675107554</c:v>
                </c:pt>
                <c:pt idx="73">
                  <c:v>0.312254065241652</c:v>
                </c:pt>
                <c:pt idx="74">
                  <c:v>0.333224743623279</c:v>
                </c:pt>
                <c:pt idx="75">
                  <c:v>0.352065475452824</c:v>
                </c:pt>
                <c:pt idx="76">
                  <c:v>0.368270295835662</c:v>
                </c:pt>
                <c:pt idx="77">
                  <c:v>0.381387976532879</c:v>
                </c:pt>
                <c:pt idx="78">
                  <c:v>0.391042859125377</c:v>
                </c:pt>
                <c:pt idx="79">
                  <c:v>0.396952715122855</c:v>
                </c:pt>
                <c:pt idx="80">
                  <c:v>0.398942448887604</c:v>
                </c:pt>
                <c:pt idx="81">
                  <c:v>0.396952715122855</c:v>
                </c:pt>
                <c:pt idx="82">
                  <c:v>0.391042859125377</c:v>
                </c:pt>
                <c:pt idx="83">
                  <c:v>0.381387976532879</c:v>
                </c:pt>
                <c:pt idx="84">
                  <c:v>0.368270295835662</c:v>
                </c:pt>
                <c:pt idx="85">
                  <c:v>0.352065475452823</c:v>
                </c:pt>
                <c:pt idx="86">
                  <c:v>0.333224743623279</c:v>
                </c:pt>
                <c:pt idx="87">
                  <c:v>0.312254065241652</c:v>
                </c:pt>
                <c:pt idx="88">
                  <c:v>0.289691675107553</c:v>
                </c:pt>
                <c:pt idx="89">
                  <c:v>0.266085362275124</c:v>
                </c:pt>
                <c:pt idx="90">
                  <c:v>0.241970826711172</c:v>
                </c:pt>
                <c:pt idx="91">
                  <c:v>0.21785226903854</c:v>
                </c:pt>
                <c:pt idx="92">
                  <c:v>0.194186136994237</c:v>
                </c:pt>
                <c:pt idx="93">
                  <c:v>0.171368664422282</c:v>
                </c:pt>
                <c:pt idx="94">
                  <c:v>0.149727528870475</c:v>
                </c:pt>
                <c:pt idx="95">
                  <c:v>0.129517650365343</c:v>
                </c:pt>
                <c:pt idx="96">
                  <c:v>0.110920881524896</c:v>
                </c:pt>
                <c:pt idx="97">
                  <c:v>0.0940491170968409</c:v>
                </c:pt>
                <c:pt idx="98">
                  <c:v>0.0789501916440885</c:v>
                </c:pt>
                <c:pt idx="99">
                  <c:v>0.0656158424863483</c:v>
                </c:pt>
                <c:pt idx="100">
                  <c:v>0.053990989315312</c:v>
                </c:pt>
                <c:pt idx="101">
                  <c:v>0.0439836145561163</c:v>
                </c:pt>
                <c:pt idx="102">
                  <c:v>0.0354746078282946</c:v>
                </c:pt>
                <c:pt idx="103">
                  <c:v>0.0283270497050216</c:v>
                </c:pt>
                <c:pt idx="104">
                  <c:v>0.0223945397527744</c:v>
                </c:pt>
                <c:pt idx="105">
                  <c:v>0.0175283078963344</c:v>
                </c:pt>
                <c:pt idx="106">
                  <c:v>0.0135829749702111</c:v>
                </c:pt>
                <c:pt idx="107">
                  <c:v>0.0104209392155191</c:v>
                </c:pt>
                <c:pt idx="108">
                  <c:v>0.00791545492593017</c:v>
                </c:pt>
                <c:pt idx="109">
                  <c:v>0.00595253493372207</c:v>
                </c:pt>
                <c:pt idx="110">
                  <c:v>0.00443185028365038</c:v>
                </c:pt>
                <c:pt idx="111">
                  <c:v>0.00326682043588287</c:v>
                </c:pt>
                <c:pt idx="112">
                  <c:v>0.00238408920834211</c:v>
                </c:pt>
                <c:pt idx="113">
                  <c:v>0.00172256966655005</c:v>
                </c:pt>
                <c:pt idx="114">
                  <c:v>0.00123221968887888</c:v>
                </c:pt>
                <c:pt idx="115">
                  <c:v>0.000872683063607787</c:v>
                </c:pt>
                <c:pt idx="116">
                  <c:v>0.000611902188539679</c:v>
                </c:pt>
                <c:pt idx="117">
                  <c:v>0.000424780449949152</c:v>
                </c:pt>
                <c:pt idx="118">
                  <c:v>0.000291947049090058</c:v>
                </c:pt>
                <c:pt idx="119">
                  <c:v>0.000198655555291382</c:v>
                </c:pt>
                <c:pt idx="120">
                  <c:v>0.000133830282285704</c:v>
                </c:pt>
                <c:pt idx="121">
                  <c:v>8.92616948752087E-5</c:v>
                </c:pt>
                <c:pt idx="122">
                  <c:v>5.8943092650098E-5</c:v>
                </c:pt>
                <c:pt idx="123">
                  <c:v>3.85352130167434E-5</c:v>
                </c:pt>
                <c:pt idx="124">
                  <c:v>2.49424818240636E-5</c:v>
                </c:pt>
                <c:pt idx="125">
                  <c:v>1.59837478573548E-5</c:v>
                </c:pt>
                <c:pt idx="126">
                  <c:v>1.01408563482957E-5</c:v>
                </c:pt>
                <c:pt idx="127">
                  <c:v>6.36982786904975E-6</c:v>
                </c:pt>
                <c:pt idx="128">
                  <c:v>3.96130076401648E-6</c:v>
                </c:pt>
                <c:pt idx="129">
                  <c:v>2.43896177594517E-6</c:v>
                </c:pt>
                <c:pt idx="130">
                  <c:v>1.48672014262392E-6</c:v>
                </c:pt>
                <c:pt idx="131">
                  <c:v>8.97243895173222E-7</c:v>
                </c:pt>
                <c:pt idx="132">
                  <c:v>5.36103760883584E-7</c:v>
                </c:pt>
                <c:pt idx="133">
                  <c:v>3.17135055607909E-7</c:v>
                </c:pt>
                <c:pt idx="134">
                  <c:v>1.85736262897915E-7</c:v>
                </c:pt>
                <c:pt idx="135">
                  <c:v>1.07697645909606E-7</c:v>
                </c:pt>
                <c:pt idx="136">
                  <c:v>6.18262311128608E-8</c:v>
                </c:pt>
                <c:pt idx="137">
                  <c:v>3.51395657887712E-8</c:v>
                </c:pt>
                <c:pt idx="138">
                  <c:v>1.9773204757104E-8</c:v>
                </c:pt>
                <c:pt idx="139">
                  <c:v>1.1015768276995E-8</c:v>
                </c:pt>
                <c:pt idx="140">
                  <c:v>6.07588541586485E-9</c:v>
                </c:pt>
                <c:pt idx="141">
                  <c:v>3.31788564479698E-9</c:v>
                </c:pt>
                <c:pt idx="142">
                  <c:v>1.79378466553698E-9</c:v>
                </c:pt>
                <c:pt idx="143">
                  <c:v>9.60143742530785E-10</c:v>
                </c:pt>
                <c:pt idx="144">
                  <c:v>5.0881424305311E-10</c:v>
                </c:pt>
                <c:pt idx="145">
                  <c:v>2.66955774220288E-10</c:v>
                </c:pt>
                <c:pt idx="146">
                  <c:v>1.38668057980509E-10</c:v>
                </c:pt>
                <c:pt idx="147">
                  <c:v>7.13133113578647E-11</c:v>
                </c:pt>
                <c:pt idx="148">
                  <c:v>3.63096303526421E-11</c:v>
                </c:pt>
                <c:pt idx="149">
                  <c:v>1.83033299002405E-11</c:v>
                </c:pt>
                <c:pt idx="150">
                  <c:v>9.13472426625241E-12</c:v>
                </c:pt>
              </c:numCache>
            </c:numRef>
          </c:yVal>
          <c:smooth val="1"/>
          <c:extLst xmlns:c16r2="http://schemas.microsoft.com/office/drawing/2015/06/chart">
            <c:ext xmlns:c16="http://schemas.microsoft.com/office/drawing/2014/chart" uri="{C3380CC4-5D6E-409C-BE32-E72D297353CC}">
              <c16:uniqueId val="{00000001-778B-472F-AE6A-197E1818751B}"/>
            </c:ext>
          </c:extLst>
        </c:ser>
        <c:ser>
          <c:idx val="2"/>
          <c:order val="2"/>
          <c:spPr>
            <a:ln w="17167">
              <a:solidFill>
                <a:srgbClr val="FF0000"/>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General!$D$15:$D$165</c:f>
              <c:numCache>
                <c:formatCode>General</c:formatCode>
                <c:ptCount val="151"/>
                <c:pt idx="0">
                  <c:v>2.78597339076713E-16</c:v>
                </c:pt>
                <c:pt idx="1">
                  <c:v>7.27611687971715E-16</c:v>
                </c:pt>
                <c:pt idx="2">
                  <c:v>1.87513170183057E-15</c:v>
                </c:pt>
                <c:pt idx="3">
                  <c:v>4.76840673490971E-15</c:v>
                </c:pt>
                <c:pt idx="4">
                  <c:v>1.19653171952164E-14</c:v>
                </c:pt>
                <c:pt idx="5">
                  <c:v>2.9626786396227E-14</c:v>
                </c:pt>
                <c:pt idx="6">
                  <c:v>7.23859508309372E-14</c:v>
                </c:pt>
                <c:pt idx="7">
                  <c:v>1.74515267607036E-13</c:v>
                </c:pt>
                <c:pt idx="8">
                  <c:v>4.15166190013159E-13</c:v>
                </c:pt>
                <c:pt idx="9">
                  <c:v>9.7458547940224E-13</c:v>
                </c:pt>
                <c:pt idx="10">
                  <c:v>2.25749762053771E-12</c:v>
                </c:pt>
                <c:pt idx="11">
                  <c:v>5.1599331240277E-12</c:v>
                </c:pt>
                <c:pt idx="12">
                  <c:v>1.16377829073384E-11</c:v>
                </c:pt>
                <c:pt idx="13">
                  <c:v>2.59003621771917E-11</c:v>
                </c:pt>
                <c:pt idx="14">
                  <c:v>5.68788529384726E-11</c:v>
                </c:pt>
                <c:pt idx="15">
                  <c:v>1.23255193785585E-10</c:v>
                </c:pt>
                <c:pt idx="16">
                  <c:v>2.63553649924444E-10</c:v>
                </c:pt>
                <c:pt idx="17">
                  <c:v>5.56086367240045E-10</c:v>
                </c:pt>
                <c:pt idx="18">
                  <c:v>1.15777686812596E-9</c:v>
                </c:pt>
                <c:pt idx="19">
                  <c:v>2.37857524839324E-9</c:v>
                </c:pt>
                <c:pt idx="20">
                  <c:v>4.8219014403333E-9</c:v>
                </c:pt>
                <c:pt idx="21">
                  <c:v>9.64559826842191E-9</c:v>
                </c:pt>
                <c:pt idx="22">
                  <c:v>1.90392316360785E-8</c:v>
                </c:pt>
                <c:pt idx="23">
                  <c:v>3.70833595731152E-8</c:v>
                </c:pt>
                <c:pt idx="24">
                  <c:v>7.12718667131177E-8</c:v>
                </c:pt>
                <c:pt idx="25">
                  <c:v>1.35165732453799E-7</c:v>
                </c:pt>
                <c:pt idx="26">
                  <c:v>2.52944055549995E-7</c:v>
                </c:pt>
                <c:pt idx="27">
                  <c:v>4.67080525041857E-7</c:v>
                </c:pt>
                <c:pt idx="28">
                  <c:v>8.5107620597504E-7</c:v>
                </c:pt>
                <c:pt idx="29">
                  <c:v>1.53022236429636E-6</c:v>
                </c:pt>
                <c:pt idx="30">
                  <c:v>2.71487630995049E-6</c:v>
                </c:pt>
                <c:pt idx="31">
                  <c:v>4.75285929753568E-6</c:v>
                </c:pt>
                <c:pt idx="32">
                  <c:v>8.21049374389473E-6</c:v>
                </c:pt>
                <c:pt idx="33">
                  <c:v>1.3995647582545E-5</c:v>
                </c:pt>
                <c:pt idx="34">
                  <c:v>2.35410662092821E-5</c:v>
                </c:pt>
                <c:pt idx="35">
                  <c:v>3.90722720615178E-5</c:v>
                </c:pt>
                <c:pt idx="36">
                  <c:v>6.39912524992429E-5</c:v>
                </c:pt>
                <c:pt idx="37">
                  <c:v>0.000103414625128289</c:v>
                </c:pt>
                <c:pt idx="38">
                  <c:v>0.0001649121752506</c:v>
                </c:pt>
                <c:pt idx="39">
                  <c:v>0.000259497325013278</c:v>
                </c:pt>
                <c:pt idx="40">
                  <c:v>0.000402923369732501</c:v>
                </c:pt>
                <c:pt idx="41">
                  <c:v>0.000617335762203686</c:v>
                </c:pt>
                <c:pt idx="42">
                  <c:v>0.000933318387821726</c:v>
                </c:pt>
                <c:pt idx="43">
                  <c:v>0.00139234742171518</c:v>
                </c:pt>
                <c:pt idx="44">
                  <c:v>0.00204962691110292</c:v>
                </c:pt>
                <c:pt idx="45">
                  <c:v>0.00297722338252363</c:v>
                </c:pt>
                <c:pt idx="46">
                  <c:v>0.00426734184788794</c:v>
                </c:pt>
                <c:pt idx="47">
                  <c:v>0.00603549445243836</c:v>
                </c:pt>
                <c:pt idx="48">
                  <c:v>0.00842321104936114</c:v>
                </c:pt>
                <c:pt idx="49">
                  <c:v>0.0115998378009366</c:v>
                </c:pt>
                <c:pt idx="50">
                  <c:v>0.0157628795767981</c:v>
                </c:pt>
                <c:pt idx="51">
                  <c:v>0.0211362825385672</c:v>
                </c:pt>
                <c:pt idx="52">
                  <c:v>0.0279660455487654</c:v>
                </c:pt>
                <c:pt idx="53">
                  <c:v>0.0365126137106722</c:v>
                </c:pt>
                <c:pt idx="54">
                  <c:v>0.047039661865762</c:v>
                </c:pt>
                <c:pt idx="55">
                  <c:v>0.0597991301782561</c:v>
                </c:pt>
                <c:pt idx="56">
                  <c:v>0.0750127262146163</c:v>
                </c:pt>
                <c:pt idx="57">
                  <c:v>0.0928505410884773</c:v>
                </c:pt>
                <c:pt idx="58">
                  <c:v>0.11340790698213</c:v>
                </c:pt>
                <c:pt idx="59">
                  <c:v>0.136682098704198</c:v>
                </c:pt>
                <c:pt idx="60">
                  <c:v>0.162550888921211</c:v>
                </c:pt>
                <c:pt idx="61">
                  <c:v>0.190755235238423</c:v>
                </c:pt>
                <c:pt idx="62">
                  <c:v>0.220888440953858</c:v>
                </c:pt>
                <c:pt idx="63">
                  <c:v>0.252393938603398</c:v>
                </c:pt>
                <c:pt idx="64">
                  <c:v>0.28457337113305</c:v>
                </c:pt>
                <c:pt idx="65">
                  <c:v>0.316605899755539</c:v>
                </c:pt>
                <c:pt idx="66">
                  <c:v>0.347578700400845</c:v>
                </c:pt>
                <c:pt idx="67">
                  <c:v>0.376527511143504</c:v>
                </c:pt>
                <c:pt idx="68">
                  <c:v>0.402484981050973</c:v>
                </c:pt>
                <c:pt idx="69">
                  <c:v>0.424533583347319</c:v>
                </c:pt>
                <c:pt idx="70">
                  <c:v>0.441859127554392</c:v>
                </c:pt>
                <c:pt idx="71">
                  <c:v>0.453800548942957</c:v>
                </c:pt>
                <c:pt idx="72">
                  <c:v>0.45989174063386</c:v>
                </c:pt>
                <c:pt idx="73">
                  <c:v>0.45989174063386</c:v>
                </c:pt>
                <c:pt idx="74">
                  <c:v>0.453800548942957</c:v>
                </c:pt>
                <c:pt idx="75">
                  <c:v>0.441859127554392</c:v>
                </c:pt>
                <c:pt idx="76">
                  <c:v>0.424533583347319</c:v>
                </c:pt>
                <c:pt idx="77">
                  <c:v>0.402484981050973</c:v>
                </c:pt>
                <c:pt idx="78">
                  <c:v>0.376527511143504</c:v>
                </c:pt>
                <c:pt idx="79">
                  <c:v>0.347578700400845</c:v>
                </c:pt>
                <c:pt idx="80">
                  <c:v>0.316605899755539</c:v>
                </c:pt>
                <c:pt idx="81">
                  <c:v>0.28457337113305</c:v>
                </c:pt>
                <c:pt idx="82">
                  <c:v>0.252393938603398</c:v>
                </c:pt>
                <c:pt idx="83">
                  <c:v>0.220888440953858</c:v>
                </c:pt>
                <c:pt idx="84">
                  <c:v>0.190755235238423</c:v>
                </c:pt>
                <c:pt idx="85">
                  <c:v>0.162550888921211</c:v>
                </c:pt>
                <c:pt idx="86">
                  <c:v>0.136682098704198</c:v>
                </c:pt>
                <c:pt idx="87">
                  <c:v>0.11340790698213</c:v>
                </c:pt>
                <c:pt idx="88">
                  <c:v>0.0928505410884773</c:v>
                </c:pt>
                <c:pt idx="89">
                  <c:v>0.0750127262146163</c:v>
                </c:pt>
                <c:pt idx="90">
                  <c:v>0.0597991301782561</c:v>
                </c:pt>
                <c:pt idx="91">
                  <c:v>0.047039661865762</c:v>
                </c:pt>
                <c:pt idx="92">
                  <c:v>0.0365126137106723</c:v>
                </c:pt>
                <c:pt idx="93">
                  <c:v>0.0279660455487655</c:v>
                </c:pt>
                <c:pt idx="94">
                  <c:v>0.0211362825385673</c:v>
                </c:pt>
                <c:pt idx="95">
                  <c:v>0.0157628795767982</c:v>
                </c:pt>
                <c:pt idx="96">
                  <c:v>0.0115998378009367</c:v>
                </c:pt>
                <c:pt idx="97">
                  <c:v>0.00842321104936122</c:v>
                </c:pt>
                <c:pt idx="98">
                  <c:v>0.00603549445243843</c:v>
                </c:pt>
                <c:pt idx="99">
                  <c:v>0.004267341847888</c:v>
                </c:pt>
                <c:pt idx="100">
                  <c:v>0.00297722338252367</c:v>
                </c:pt>
                <c:pt idx="101">
                  <c:v>0.00204962691110295</c:v>
                </c:pt>
                <c:pt idx="102">
                  <c:v>0.00139234742171521</c:v>
                </c:pt>
                <c:pt idx="103">
                  <c:v>0.000933318387821741</c:v>
                </c:pt>
                <c:pt idx="104">
                  <c:v>0.000617335762203698</c:v>
                </c:pt>
                <c:pt idx="105">
                  <c:v>0.000402923369732511</c:v>
                </c:pt>
                <c:pt idx="106">
                  <c:v>0.000259497325013286</c:v>
                </c:pt>
                <c:pt idx="107">
                  <c:v>0.000164912175250604</c:v>
                </c:pt>
                <c:pt idx="108">
                  <c:v>0.000103414625128292</c:v>
                </c:pt>
                <c:pt idx="109">
                  <c:v>6.3991252499245E-5</c:v>
                </c:pt>
                <c:pt idx="110">
                  <c:v>3.90722720615192E-5</c:v>
                </c:pt>
                <c:pt idx="111">
                  <c:v>2.3541066209283E-5</c:v>
                </c:pt>
                <c:pt idx="112">
                  <c:v>1.39956475825456E-5</c:v>
                </c:pt>
                <c:pt idx="113">
                  <c:v>8.21049374389513E-6</c:v>
                </c:pt>
                <c:pt idx="114">
                  <c:v>4.75285929753593E-6</c:v>
                </c:pt>
                <c:pt idx="115">
                  <c:v>2.71487630995064E-6</c:v>
                </c:pt>
                <c:pt idx="116">
                  <c:v>1.53022236429645E-6</c:v>
                </c:pt>
                <c:pt idx="117">
                  <c:v>8.51076205975093E-7</c:v>
                </c:pt>
                <c:pt idx="118">
                  <c:v>4.67080525041889E-7</c:v>
                </c:pt>
                <c:pt idx="119">
                  <c:v>2.52944055550013E-7</c:v>
                </c:pt>
                <c:pt idx="120">
                  <c:v>1.3516573245381E-7</c:v>
                </c:pt>
                <c:pt idx="121">
                  <c:v>7.12718667131234E-8</c:v>
                </c:pt>
                <c:pt idx="122">
                  <c:v>3.70833595731184E-8</c:v>
                </c:pt>
                <c:pt idx="123">
                  <c:v>1.90392316360802E-8</c:v>
                </c:pt>
                <c:pt idx="124">
                  <c:v>9.6455982684228E-9</c:v>
                </c:pt>
                <c:pt idx="125">
                  <c:v>4.82190144033377E-9</c:v>
                </c:pt>
                <c:pt idx="126">
                  <c:v>2.37857524839349E-9</c:v>
                </c:pt>
                <c:pt idx="127">
                  <c:v>1.15777686812609E-9</c:v>
                </c:pt>
                <c:pt idx="128">
                  <c:v>5.56086367240108E-10</c:v>
                </c:pt>
                <c:pt idx="129">
                  <c:v>2.63553649924475E-10</c:v>
                </c:pt>
                <c:pt idx="130">
                  <c:v>1.232551937856E-10</c:v>
                </c:pt>
                <c:pt idx="131">
                  <c:v>5.68788529384798E-11</c:v>
                </c:pt>
                <c:pt idx="132">
                  <c:v>2.5900362177195E-11</c:v>
                </c:pt>
                <c:pt idx="133">
                  <c:v>1.163778290734E-11</c:v>
                </c:pt>
                <c:pt idx="134">
                  <c:v>5.15993312402845E-12</c:v>
                </c:pt>
                <c:pt idx="135">
                  <c:v>2.25749762053804E-12</c:v>
                </c:pt>
                <c:pt idx="136">
                  <c:v>9.74585479402388E-13</c:v>
                </c:pt>
                <c:pt idx="137">
                  <c:v>4.15166190013221E-13</c:v>
                </c:pt>
                <c:pt idx="138">
                  <c:v>1.74515267607063E-13</c:v>
                </c:pt>
                <c:pt idx="139">
                  <c:v>7.23859508309486E-14</c:v>
                </c:pt>
                <c:pt idx="140">
                  <c:v>2.96267863962317E-14</c:v>
                </c:pt>
                <c:pt idx="141">
                  <c:v>1.19653171952183E-14</c:v>
                </c:pt>
                <c:pt idx="142">
                  <c:v>4.7684067349105E-15</c:v>
                </c:pt>
                <c:pt idx="143">
                  <c:v>1.87513170183089E-15</c:v>
                </c:pt>
                <c:pt idx="144">
                  <c:v>7.27611687971838E-16</c:v>
                </c:pt>
                <c:pt idx="145">
                  <c:v>2.78597339076761E-16</c:v>
                </c:pt>
                <c:pt idx="146">
                  <c:v>1.05260073365044E-16</c:v>
                </c:pt>
                <c:pt idx="147">
                  <c:v>3.92427812551579E-17</c:v>
                </c:pt>
                <c:pt idx="148">
                  <c:v>1.44366124381607E-17</c:v>
                </c:pt>
                <c:pt idx="149">
                  <c:v>5.24059046903194E-18</c:v>
                </c:pt>
                <c:pt idx="150">
                  <c:v>1.87717410478551E-18</c:v>
                </c:pt>
              </c:numCache>
            </c:numRef>
          </c:yVal>
          <c:smooth val="1"/>
          <c:extLst xmlns:c16r2="http://schemas.microsoft.com/office/drawing/2015/06/chart">
            <c:ext xmlns:c16="http://schemas.microsoft.com/office/drawing/2014/chart" uri="{C3380CC4-5D6E-409C-BE32-E72D297353CC}">
              <c16:uniqueId val="{00000002-778B-472F-AE6A-197E1818751B}"/>
            </c:ext>
          </c:extLst>
        </c:ser>
        <c:dLbls>
          <c:showLegendKey val="0"/>
          <c:showVal val="0"/>
          <c:showCatName val="0"/>
          <c:showSerName val="0"/>
          <c:showPercent val="0"/>
          <c:showBubbleSize val="0"/>
        </c:dLbls>
        <c:axId val="-1475055728"/>
        <c:axId val="-1474944320"/>
      </c:scatterChart>
      <c:valAx>
        <c:axId val="-1475055728"/>
        <c:scaling>
          <c:orientation val="minMax"/>
          <c:max val="10.0"/>
          <c:min val="-4.0"/>
        </c:scaling>
        <c:delete val="0"/>
        <c:axPos val="b"/>
        <c:numFmt formatCode="General" sourceLinked="1"/>
        <c:majorTickMark val="none"/>
        <c:minorTickMark val="none"/>
        <c:tickLblPos val="none"/>
        <c:spPr>
          <a:ln w="1431">
            <a:solidFill>
              <a:srgbClr val="000000"/>
            </a:solidFill>
            <a:prstDash val="solid"/>
          </a:ln>
        </c:spPr>
        <c:crossAx val="-1474944320"/>
        <c:crosses val="autoZero"/>
        <c:crossBetween val="midCat"/>
      </c:valAx>
      <c:valAx>
        <c:axId val="-1474944320"/>
        <c:scaling>
          <c:orientation val="minMax"/>
          <c:max val="0.6"/>
          <c:min val="0.0"/>
        </c:scaling>
        <c:delete val="1"/>
        <c:axPos val="l"/>
        <c:numFmt formatCode="General" sourceLinked="1"/>
        <c:majorTickMark val="out"/>
        <c:minorTickMark val="none"/>
        <c:tickLblPos val="none"/>
        <c:crossAx val="-1475055728"/>
        <c:crosses val="autoZero"/>
        <c:crossBetween val="midCat"/>
      </c:valAx>
      <c:spPr>
        <a:noFill/>
        <a:ln w="11445">
          <a:noFill/>
        </a:ln>
      </c:spPr>
    </c:plotArea>
    <c:plotVisOnly val="1"/>
    <c:dispBlanksAs val="gap"/>
    <c:showDLblsOverMax val="0"/>
  </c:chart>
  <c:spPr>
    <a:solidFill>
      <a:srgbClr val="FFFFFF"/>
    </a:solidFill>
    <a:ln w="1431">
      <a:solidFill>
        <a:srgbClr val="000000"/>
      </a:solidFill>
      <a:prstDash val="solid"/>
    </a:ln>
  </c:spPr>
  <c:txPr>
    <a:bodyPr/>
    <a:lstStyle/>
    <a:p>
      <a:pPr>
        <a:defRPr sz="439"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2020202020202"/>
          <c:y val="0.14070351758794"/>
          <c:w val="0.964646464646465"/>
          <c:h val="0.836683417085427"/>
        </c:manualLayout>
      </c:layout>
      <c:scatterChart>
        <c:scatterStyle val="smoothMarker"/>
        <c:varyColors val="0"/>
        <c:ser>
          <c:idx val="0"/>
          <c:order val="0"/>
          <c:spPr>
            <a:ln w="17167">
              <a:solidFill>
                <a:srgbClr val="0000FF"/>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General!$B$15:$B$165</c:f>
              <c:numCache>
                <c:formatCode>General</c:formatCode>
                <c:ptCount val="151"/>
                <c:pt idx="0">
                  <c:v>0.00357099531662422</c:v>
                </c:pt>
                <c:pt idx="1">
                  <c:v>0.00421160730337721</c:v>
                </c:pt>
                <c:pt idx="2">
                  <c:v>0.00495061110133345</c:v>
                </c:pt>
                <c:pt idx="3">
                  <c:v>0.00579992134996084</c:v>
                </c:pt>
                <c:pt idx="4">
                  <c:v>0.00677232433806535</c:v>
                </c:pt>
                <c:pt idx="5">
                  <c:v>0.00788144311698485</c:v>
                </c:pt>
                <c:pt idx="6">
                  <c:v>0.00914168165549884</c:v>
                </c:pt>
                <c:pt idx="7">
                  <c:v>0.0105681457325499</c:v>
                </c:pt>
                <c:pt idx="8">
                  <c:v>0.0121765384669679</c:v>
                </c:pt>
                <c:pt idx="9">
                  <c:v>0.0139830286798635</c:v>
                </c:pt>
                <c:pt idx="10">
                  <c:v>0.0160040906807431</c:v>
                </c:pt>
                <c:pt idx="11">
                  <c:v>0.0182563145655623</c:v>
                </c:pt>
                <c:pt idx="12">
                  <c:v>0.0207561867135831</c:v>
                </c:pt>
                <c:pt idx="13">
                  <c:v>0.0235198408660629</c:v>
                </c:pt>
                <c:pt idx="14">
                  <c:v>0.0265627809554624</c:v>
                </c:pt>
                <c:pt idx="15">
                  <c:v>0.0298995777166771</c:v>
                </c:pt>
                <c:pt idx="16">
                  <c:v>0.0335435420349578</c:v>
                </c:pt>
                <c:pt idx="17">
                  <c:v>0.037506378947453</c:v>
                </c:pt>
                <c:pt idx="18">
                  <c:v>0.0417978271912407</c:v>
                </c:pt>
                <c:pt idx="19">
                  <c:v>0.0464252901511252</c:v>
                </c:pt>
                <c:pt idx="20">
                  <c:v>0.0513934649730289</c:v>
                </c:pt>
                <c:pt idx="21">
                  <c:v>0.0567039774389706</c:v>
                </c:pt>
                <c:pt idx="22">
                  <c:v>0.0623550309116347</c:v>
                </c:pt>
                <c:pt idx="23">
                  <c:v>0.0683410782147249</c:v>
                </c:pt>
                <c:pt idx="24">
                  <c:v>0.0746525256854063</c:v>
                </c:pt>
                <c:pt idx="25">
                  <c:v>0.0812754787858425</c:v>
                </c:pt>
                <c:pt idx="26">
                  <c:v>0.0881915385651749</c:v>
                </c:pt>
                <c:pt idx="27">
                  <c:v>0.0953776579002504</c:v>
                </c:pt>
                <c:pt idx="28">
                  <c:v>0.102806065799176</c:v>
                </c:pt>
                <c:pt idx="29">
                  <c:v>0.110444267121079</c:v>
                </c:pt>
                <c:pt idx="30">
                  <c:v>0.118255123852385</c:v>
                </c:pt>
                <c:pt idx="31">
                  <c:v>0.126197022598743</c:v>
                </c:pt>
                <c:pt idx="32">
                  <c:v>0.134224131227054</c:v>
                </c:pt>
                <c:pt idx="33">
                  <c:v>0.142286745658774</c:v>
                </c:pt>
                <c:pt idx="34">
                  <c:v>0.150331725718496</c:v>
                </c:pt>
                <c:pt idx="35">
                  <c:v>0.158303016734203</c:v>
                </c:pt>
                <c:pt idx="36">
                  <c:v>0.166142251328207</c:v>
                </c:pt>
                <c:pt idx="37">
                  <c:v>0.173789423597261</c:v>
                </c:pt>
                <c:pt idx="38">
                  <c:v>0.181183625726077</c:v>
                </c:pt>
                <c:pt idx="39">
                  <c:v>0.188263835081598</c:v>
                </c:pt>
                <c:pt idx="40">
                  <c:v>0.194969738064705</c:v>
                </c:pt>
                <c:pt idx="41">
                  <c:v>0.20124257551667</c:v>
                </c:pt>
                <c:pt idx="42">
                  <c:v>0.207025993347479</c:v>
                </c:pt>
                <c:pt idx="43">
                  <c:v>0.212266881320761</c:v>
                </c:pt>
                <c:pt idx="44">
                  <c:v>0.216916182632623</c:v>
                </c:pt>
                <c:pt idx="45">
                  <c:v>0.220929657082865</c:v>
                </c:pt>
                <c:pt idx="46">
                  <c:v>0.224268581265887</c:v>
                </c:pt>
                <c:pt idx="47">
                  <c:v>0.226900370298771</c:v>
                </c:pt>
                <c:pt idx="48">
                  <c:v>0.228799107133357</c:v>
                </c:pt>
                <c:pt idx="49">
                  <c:v>0.229945967430475</c:v>
                </c:pt>
                <c:pt idx="50">
                  <c:v>0.230329530256427</c:v>
                </c:pt>
                <c:pt idx="51">
                  <c:v>0.229945967430475</c:v>
                </c:pt>
                <c:pt idx="52">
                  <c:v>0.228799107133357</c:v>
                </c:pt>
                <c:pt idx="53">
                  <c:v>0.226900370298771</c:v>
                </c:pt>
                <c:pt idx="54">
                  <c:v>0.224268581265887</c:v>
                </c:pt>
                <c:pt idx="55">
                  <c:v>0.220929657082865</c:v>
                </c:pt>
                <c:pt idx="56">
                  <c:v>0.216916182632623</c:v>
                </c:pt>
                <c:pt idx="57">
                  <c:v>0.212266881320761</c:v>
                </c:pt>
                <c:pt idx="58">
                  <c:v>0.20702599334748</c:v>
                </c:pt>
                <c:pt idx="59">
                  <c:v>0.20124257551667</c:v>
                </c:pt>
                <c:pt idx="60">
                  <c:v>0.194969738064705</c:v>
                </c:pt>
                <c:pt idx="61">
                  <c:v>0.188263835081598</c:v>
                </c:pt>
                <c:pt idx="62">
                  <c:v>0.181183625726077</c:v>
                </c:pt>
                <c:pt idx="63">
                  <c:v>0.173789423597261</c:v>
                </c:pt>
                <c:pt idx="64">
                  <c:v>0.166142251328207</c:v>
                </c:pt>
                <c:pt idx="65">
                  <c:v>0.158303016734203</c:v>
                </c:pt>
                <c:pt idx="66">
                  <c:v>0.150331725718497</c:v>
                </c:pt>
                <c:pt idx="67">
                  <c:v>0.142286745658774</c:v>
                </c:pt>
                <c:pt idx="68">
                  <c:v>0.134224131227055</c:v>
                </c:pt>
                <c:pt idx="69">
                  <c:v>0.126197022598743</c:v>
                </c:pt>
                <c:pt idx="70">
                  <c:v>0.118255123852385</c:v>
                </c:pt>
                <c:pt idx="71">
                  <c:v>0.11044426712108</c:v>
                </c:pt>
                <c:pt idx="72">
                  <c:v>0.102806065799176</c:v>
                </c:pt>
                <c:pt idx="73">
                  <c:v>0.0953776579002505</c:v>
                </c:pt>
                <c:pt idx="74">
                  <c:v>0.088191538565175</c:v>
                </c:pt>
                <c:pt idx="75">
                  <c:v>0.0812754787858427</c:v>
                </c:pt>
                <c:pt idx="76">
                  <c:v>0.0746525256854065</c:v>
                </c:pt>
                <c:pt idx="77">
                  <c:v>0.068341078214725</c:v>
                </c:pt>
                <c:pt idx="78">
                  <c:v>0.0623550309116349</c:v>
                </c:pt>
                <c:pt idx="79">
                  <c:v>0.0567039774389707</c:v>
                </c:pt>
                <c:pt idx="80">
                  <c:v>0.051393464973029</c:v>
                </c:pt>
                <c:pt idx="81">
                  <c:v>0.0464252901511253</c:v>
                </c:pt>
                <c:pt idx="82">
                  <c:v>0.0417978271912408</c:v>
                </c:pt>
                <c:pt idx="83">
                  <c:v>0.0375063789474531</c:v>
                </c:pt>
                <c:pt idx="84">
                  <c:v>0.0335435420349579</c:v>
                </c:pt>
                <c:pt idx="85">
                  <c:v>0.0298995777166772</c:v>
                </c:pt>
                <c:pt idx="86">
                  <c:v>0.0265627809554624</c:v>
                </c:pt>
                <c:pt idx="87">
                  <c:v>0.0235198408660629</c:v>
                </c:pt>
                <c:pt idx="88">
                  <c:v>0.0207561867135831</c:v>
                </c:pt>
                <c:pt idx="89">
                  <c:v>0.0182563145655623</c:v>
                </c:pt>
                <c:pt idx="90">
                  <c:v>0.0160040906807432</c:v>
                </c:pt>
                <c:pt idx="91">
                  <c:v>0.0139830286798635</c:v>
                </c:pt>
                <c:pt idx="92">
                  <c:v>0.0121765384669679</c:v>
                </c:pt>
                <c:pt idx="93">
                  <c:v>0.01056814573255</c:v>
                </c:pt>
                <c:pt idx="94">
                  <c:v>0.00914168165549887</c:v>
                </c:pt>
                <c:pt idx="95">
                  <c:v>0.00788144311698487</c:v>
                </c:pt>
                <c:pt idx="96">
                  <c:v>0.00677232433806538</c:v>
                </c:pt>
                <c:pt idx="97">
                  <c:v>0.00579992134996086</c:v>
                </c:pt>
                <c:pt idx="98">
                  <c:v>0.00495061110133347</c:v>
                </c:pt>
                <c:pt idx="99">
                  <c:v>0.00421160730337723</c:v>
                </c:pt>
                <c:pt idx="100">
                  <c:v>0.00357099531662424</c:v>
                </c:pt>
                <c:pt idx="101">
                  <c:v>0.00301774850071103</c:v>
                </c:pt>
                <c:pt idx="102">
                  <c:v>0.00254172848909741</c:v>
                </c:pt>
                <c:pt idx="103">
                  <c:v>0.00213367182506193</c:v>
                </c:pt>
                <c:pt idx="104">
                  <c:v>0.00178516531390553</c:v>
                </c:pt>
                <c:pt idx="105">
                  <c:v>0.00148861231995048</c:v>
                </c:pt>
                <c:pt idx="106">
                  <c:v>0.0012371920761059</c:v>
                </c:pt>
                <c:pt idx="107">
                  <c:v>0.0010248138883632</c:v>
                </c:pt>
                <c:pt idx="108">
                  <c:v>0.00084606791663214</c:v>
                </c:pt>
                <c:pt idx="109">
                  <c:v>0.000696174004874175</c:v>
                </c:pt>
                <c:pt idx="110">
                  <c:v>0.000570929824473664</c:v>
                </c:pt>
                <c:pt idx="111">
                  <c:v>0.000466659390996073</c:v>
                </c:pt>
                <c:pt idx="112">
                  <c:v>0.000380162820553137</c:v>
                </c:pt>
                <c:pt idx="113">
                  <c:v>0.000308668011462234</c:v>
                </c:pt>
                <c:pt idx="114">
                  <c:v>0.000249784772256361</c:v>
                </c:pt>
                <c:pt idx="115">
                  <c:v>0.000201461769950011</c:v>
                </c:pt>
                <c:pt idx="116">
                  <c:v>0.000161946543560763</c:v>
                </c:pt>
                <c:pt idx="117">
                  <c:v>0.000129748717303681</c:v>
                </c:pt>
                <c:pt idx="118">
                  <c:v>0.000103606455130215</c:v>
                </c:pt>
                <c:pt idx="119">
                  <c:v>8.24561224491629E-5</c:v>
                </c:pt>
                <c:pt idx="120">
                  <c:v>6.54050606926517E-5</c:v>
                </c:pt>
                <c:pt idx="121">
                  <c:v>5.17073344018088E-5</c:v>
                </c:pt>
                <c:pt idx="122">
                  <c:v>4.0742277102046E-5</c:v>
                </c:pt>
                <c:pt idx="123">
                  <c:v>3.19956397624056E-5</c:v>
                </c:pt>
                <c:pt idx="124">
                  <c:v>2.50431324459869E-5</c:v>
                </c:pt>
                <c:pt idx="125">
                  <c:v>1.95361442814989E-5</c:v>
                </c:pt>
                <c:pt idx="126">
                  <c:v>1.51894276437353E-5</c:v>
                </c:pt>
                <c:pt idx="127">
                  <c:v>1.17705380757166E-5</c:v>
                </c:pt>
                <c:pt idx="128">
                  <c:v>9.09083081459128E-6</c:v>
                </c:pt>
                <c:pt idx="129">
                  <c:v>6.9978267466791E-6</c:v>
                </c:pt>
                <c:pt idx="130">
                  <c:v>5.36877431695241E-6</c:v>
                </c:pt>
                <c:pt idx="131">
                  <c:v>4.10524860572549E-6</c:v>
                </c:pt>
                <c:pt idx="132">
                  <c:v>3.12864385059438E-6</c:v>
                </c:pt>
                <c:pt idx="133">
                  <c:v>2.37643065241072E-6</c:v>
                </c:pt>
                <c:pt idx="134">
                  <c:v>1.79906359179686E-6</c:v>
                </c:pt>
                <c:pt idx="135">
                  <c:v>1.35743872826516E-6</c:v>
                </c:pt>
                <c:pt idx="136">
                  <c:v>1.02081327302057E-6</c:v>
                </c:pt>
                <c:pt idx="137">
                  <c:v>7.65111505279309E-7</c:v>
                </c:pt>
                <c:pt idx="138">
                  <c:v>5.71551684132503E-7</c:v>
                </c:pt>
                <c:pt idx="139">
                  <c:v>4.25538282705987E-7</c:v>
                </c:pt>
                <c:pt idx="140">
                  <c:v>3.15772362367641E-7</c:v>
                </c:pt>
                <c:pt idx="141">
                  <c:v>2.33540361152516E-7</c:v>
                </c:pt>
                <c:pt idx="142">
                  <c:v>1.72148059069383E-7</c:v>
                </c:pt>
                <c:pt idx="143">
                  <c:v>1.26472081188216E-7</c:v>
                </c:pt>
                <c:pt idx="144">
                  <c:v>9.26060908190941E-8</c:v>
                </c:pt>
                <c:pt idx="145">
                  <c:v>6.75828947693248E-8</c:v>
                </c:pt>
                <c:pt idx="146">
                  <c:v>4.91571142472876E-8</c:v>
                </c:pt>
                <c:pt idx="147">
                  <c:v>3.56359484067637E-8</c:v>
                </c:pt>
                <c:pt idx="148">
                  <c:v>2.57479474968643E-8</c:v>
                </c:pt>
                <c:pt idx="149">
                  <c:v>1.85416876173075E-8</c:v>
                </c:pt>
                <c:pt idx="150">
                  <c:v>1.33078610241766E-8</c:v>
                </c:pt>
              </c:numCache>
            </c:numRef>
          </c:yVal>
          <c:smooth val="1"/>
          <c:extLst xmlns:c16r2="http://schemas.microsoft.com/office/drawing/2015/06/chart">
            <c:ext xmlns:c16="http://schemas.microsoft.com/office/drawing/2014/chart" uri="{C3380CC4-5D6E-409C-BE32-E72D297353CC}">
              <c16:uniqueId val="{00000000-658F-4CF9-B0D2-5FADC1C34A9F}"/>
            </c:ext>
          </c:extLst>
        </c:ser>
        <c:ser>
          <c:idx val="1"/>
          <c:order val="1"/>
          <c:spPr>
            <a:ln w="17167">
              <a:solidFill>
                <a:srgbClr val="339966"/>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General!$C$15:$C$165</c:f>
              <c:numCache>
                <c:formatCode>General</c:formatCode>
                <c:ptCount val="151"/>
                <c:pt idx="0">
                  <c:v>7.69460187638324E-23</c:v>
                </c:pt>
                <c:pt idx="1">
                  <c:v>2.08117769915081E-22</c:v>
                </c:pt>
                <c:pt idx="2">
                  <c:v>5.57300237637809E-22</c:v>
                </c:pt>
                <c:pt idx="3">
                  <c:v>1.47749611669817E-21</c:v>
                </c:pt>
                <c:pt idx="4">
                  <c:v>3.87811356959847E-21</c:v>
                </c:pt>
                <c:pt idx="5">
                  <c:v>1.00779396505365E-20</c:v>
                </c:pt>
                <c:pt idx="6">
                  <c:v>2.59286579615059E-20</c:v>
                </c:pt>
                <c:pt idx="7">
                  <c:v>6.60458265006593E-20</c:v>
                </c:pt>
                <c:pt idx="8">
                  <c:v>1.66558873581133E-19</c:v>
                </c:pt>
                <c:pt idx="9">
                  <c:v>4.15860073542528E-19</c:v>
                </c:pt>
                <c:pt idx="10">
                  <c:v>1.0279777913148E-18</c:v>
                </c:pt>
                <c:pt idx="11">
                  <c:v>2.51580683945712E-18</c:v>
                </c:pt>
                <c:pt idx="12">
                  <c:v>6.09576070399722E-18</c:v>
                </c:pt>
                <c:pt idx="13">
                  <c:v>1.46229697507545E-17</c:v>
                </c:pt>
                <c:pt idx="14">
                  <c:v>3.47296421531012E-17</c:v>
                </c:pt>
                <c:pt idx="15">
                  <c:v>8.16623908053362E-17</c:v>
                </c:pt>
                <c:pt idx="16">
                  <c:v>1.90108234079589E-16</c:v>
                </c:pt>
                <c:pt idx="17">
                  <c:v>4.3816412860167E-16</c:v>
                </c:pt>
                <c:pt idx="18">
                  <c:v>9.99838297113424E-16</c:v>
                </c:pt>
                <c:pt idx="19">
                  <c:v>2.25881035712219E-15</c:v>
                </c:pt>
                <c:pt idx="20">
                  <c:v>5.05227321727352E-15</c:v>
                </c:pt>
                <c:pt idx="21">
                  <c:v>1.11879609393858E-14</c:v>
                </c:pt>
                <c:pt idx="22">
                  <c:v>2.45285632161615E-14</c:v>
                </c:pt>
                <c:pt idx="23">
                  <c:v>5.32415062081215E-14</c:v>
                </c:pt>
                <c:pt idx="24">
                  <c:v>1.14415697339425E-13</c:v>
                </c:pt>
                <c:pt idx="25">
                  <c:v>2.43432156112092E-13</c:v>
                </c:pt>
                <c:pt idx="26">
                  <c:v>5.12775580241207E-13</c:v>
                </c:pt>
                <c:pt idx="27">
                  <c:v>1.06938423878935E-12</c:v>
                </c:pt>
                <c:pt idx="28">
                  <c:v>2.20799089564238E-12</c:v>
                </c:pt>
                <c:pt idx="29">
                  <c:v>4.5135455834203E-12</c:v>
                </c:pt>
                <c:pt idx="30">
                  <c:v>9.13472426625103E-12</c:v>
                </c:pt>
                <c:pt idx="31">
                  <c:v>1.83033299002378E-11</c:v>
                </c:pt>
                <c:pt idx="32">
                  <c:v>3.63096303526371E-11</c:v>
                </c:pt>
                <c:pt idx="33">
                  <c:v>7.13133113578553E-11</c:v>
                </c:pt>
                <c:pt idx="34">
                  <c:v>1.38668057980492E-10</c:v>
                </c:pt>
                <c:pt idx="35">
                  <c:v>2.66955774220254E-10</c:v>
                </c:pt>
                <c:pt idx="36">
                  <c:v>5.0881424305305E-10</c:v>
                </c:pt>
                <c:pt idx="37">
                  <c:v>9.60143742530676E-10</c:v>
                </c:pt>
                <c:pt idx="38">
                  <c:v>1.79378466553678E-9</c:v>
                </c:pt>
                <c:pt idx="39">
                  <c:v>3.31788564479662E-9</c:v>
                </c:pt>
                <c:pt idx="40">
                  <c:v>6.07588541586423E-9</c:v>
                </c:pt>
                <c:pt idx="41">
                  <c:v>1.10157682769939E-8</c:v>
                </c:pt>
                <c:pt idx="42">
                  <c:v>1.97732047571021E-8</c:v>
                </c:pt>
                <c:pt idx="43">
                  <c:v>3.51395657887681E-8</c:v>
                </c:pt>
                <c:pt idx="44">
                  <c:v>6.18262311128551E-8</c:v>
                </c:pt>
                <c:pt idx="45">
                  <c:v>1.07697645909597E-7</c:v>
                </c:pt>
                <c:pt idx="46">
                  <c:v>1.85736262897899E-7</c:v>
                </c:pt>
                <c:pt idx="47">
                  <c:v>3.17135055607886E-7</c:v>
                </c:pt>
                <c:pt idx="48">
                  <c:v>5.36103760883545E-7</c:v>
                </c:pt>
                <c:pt idx="49">
                  <c:v>8.97243895173156E-7</c:v>
                </c:pt>
                <c:pt idx="50">
                  <c:v>1.48672014262382E-6</c:v>
                </c:pt>
                <c:pt idx="51">
                  <c:v>2.438961775945E-6</c:v>
                </c:pt>
                <c:pt idx="52">
                  <c:v>3.96130076401622E-6</c:v>
                </c:pt>
                <c:pt idx="53">
                  <c:v>6.36982786904935E-6</c:v>
                </c:pt>
                <c:pt idx="54">
                  <c:v>1.0140856348295E-5</c:v>
                </c:pt>
                <c:pt idx="55">
                  <c:v>1.5983747857354E-5</c:v>
                </c:pt>
                <c:pt idx="56">
                  <c:v>2.49424818240622E-5</c:v>
                </c:pt>
                <c:pt idx="57">
                  <c:v>3.85352130167414E-5</c:v>
                </c:pt>
                <c:pt idx="58">
                  <c:v>5.89430926500951E-5</c:v>
                </c:pt>
                <c:pt idx="59">
                  <c:v>8.92616948752045E-5</c:v>
                </c:pt>
                <c:pt idx="60">
                  <c:v>0.000133830282285699</c:v>
                </c:pt>
                <c:pt idx="61">
                  <c:v>0.000198655555291374</c:v>
                </c:pt>
                <c:pt idx="62">
                  <c:v>0.000291947049090047</c:v>
                </c:pt>
                <c:pt idx="63">
                  <c:v>0.000424780449949136</c:v>
                </c:pt>
                <c:pt idx="64">
                  <c:v>0.000611902188539659</c:v>
                </c:pt>
                <c:pt idx="65">
                  <c:v>0.00087268306360776</c:v>
                </c:pt>
                <c:pt idx="66">
                  <c:v>0.00123221968887885</c:v>
                </c:pt>
                <c:pt idx="67">
                  <c:v>0.00172256966655001</c:v>
                </c:pt>
                <c:pt idx="68">
                  <c:v>0.00238408920834206</c:v>
                </c:pt>
                <c:pt idx="69">
                  <c:v>0.0032668204358828</c:v>
                </c:pt>
                <c:pt idx="70">
                  <c:v>0.0044318502836503</c:v>
                </c:pt>
                <c:pt idx="71">
                  <c:v>0.00595253493372196</c:v>
                </c:pt>
                <c:pt idx="72">
                  <c:v>0.00791545492593004</c:v>
                </c:pt>
                <c:pt idx="73">
                  <c:v>0.0104209392155189</c:v>
                </c:pt>
                <c:pt idx="74">
                  <c:v>0.0135829749702109</c:v>
                </c:pt>
                <c:pt idx="75">
                  <c:v>0.0175283078963343</c:v>
                </c:pt>
                <c:pt idx="76">
                  <c:v>0.0223945397527741</c:v>
                </c:pt>
                <c:pt idx="77">
                  <c:v>0.0283270497050214</c:v>
                </c:pt>
                <c:pt idx="78">
                  <c:v>0.0354746078282943</c:v>
                </c:pt>
                <c:pt idx="79">
                  <c:v>0.0439836145561161</c:v>
                </c:pt>
                <c:pt idx="80">
                  <c:v>0.0539909893153118</c:v>
                </c:pt>
                <c:pt idx="81">
                  <c:v>0.0656158424863481</c:v>
                </c:pt>
                <c:pt idx="82">
                  <c:v>0.0789501916440883</c:v>
                </c:pt>
                <c:pt idx="83">
                  <c:v>0.0940491170968408</c:v>
                </c:pt>
                <c:pt idx="84">
                  <c:v>0.110920881524896</c:v>
                </c:pt>
                <c:pt idx="85">
                  <c:v>0.129517650365343</c:v>
                </c:pt>
                <c:pt idx="86">
                  <c:v>0.149727528870475</c:v>
                </c:pt>
                <c:pt idx="87">
                  <c:v>0.171368664422282</c:v>
                </c:pt>
                <c:pt idx="88">
                  <c:v>0.194186136994237</c:v>
                </c:pt>
                <c:pt idx="89">
                  <c:v>0.21785226903854</c:v>
                </c:pt>
                <c:pt idx="90">
                  <c:v>0.241970826711172</c:v>
                </c:pt>
                <c:pt idx="91">
                  <c:v>0.266085362275124</c:v>
                </c:pt>
                <c:pt idx="92">
                  <c:v>0.289691675107554</c:v>
                </c:pt>
                <c:pt idx="93">
                  <c:v>0.312254065241652</c:v>
                </c:pt>
                <c:pt idx="94">
                  <c:v>0.333224743623279</c:v>
                </c:pt>
                <c:pt idx="95">
                  <c:v>0.352065475452823</c:v>
                </c:pt>
                <c:pt idx="96">
                  <c:v>0.368270295835662</c:v>
                </c:pt>
                <c:pt idx="97">
                  <c:v>0.381387976532879</c:v>
                </c:pt>
                <c:pt idx="98">
                  <c:v>0.391042859125377</c:v>
                </c:pt>
                <c:pt idx="99">
                  <c:v>0.396952715122855</c:v>
                </c:pt>
                <c:pt idx="100">
                  <c:v>0.398942448887604</c:v>
                </c:pt>
                <c:pt idx="101">
                  <c:v>0.396952715122855</c:v>
                </c:pt>
                <c:pt idx="102">
                  <c:v>0.391042859125377</c:v>
                </c:pt>
                <c:pt idx="103">
                  <c:v>0.38138797653288</c:v>
                </c:pt>
                <c:pt idx="104">
                  <c:v>0.368270295835663</c:v>
                </c:pt>
                <c:pt idx="105">
                  <c:v>0.352065475452824</c:v>
                </c:pt>
                <c:pt idx="106">
                  <c:v>0.33322474362328</c:v>
                </c:pt>
                <c:pt idx="107">
                  <c:v>0.312254065241653</c:v>
                </c:pt>
                <c:pt idx="108">
                  <c:v>0.289691675107555</c:v>
                </c:pt>
                <c:pt idx="109">
                  <c:v>0.266085362275125</c:v>
                </c:pt>
                <c:pt idx="110">
                  <c:v>0.241970826711173</c:v>
                </c:pt>
                <c:pt idx="111">
                  <c:v>0.217852269038541</c:v>
                </c:pt>
                <c:pt idx="112">
                  <c:v>0.194186136994238</c:v>
                </c:pt>
                <c:pt idx="113">
                  <c:v>0.171368664422283</c:v>
                </c:pt>
                <c:pt idx="114">
                  <c:v>0.149727528870476</c:v>
                </c:pt>
                <c:pt idx="115">
                  <c:v>0.129517650365344</c:v>
                </c:pt>
                <c:pt idx="116">
                  <c:v>0.110920881524897</c:v>
                </c:pt>
                <c:pt idx="117">
                  <c:v>0.0940491170968421</c:v>
                </c:pt>
                <c:pt idx="118">
                  <c:v>0.0789501916440895</c:v>
                </c:pt>
                <c:pt idx="119">
                  <c:v>0.0656158424863492</c:v>
                </c:pt>
                <c:pt idx="120">
                  <c:v>0.0539909893153128</c:v>
                </c:pt>
                <c:pt idx="121">
                  <c:v>0.043983614556117</c:v>
                </c:pt>
                <c:pt idx="122">
                  <c:v>0.0354746078282951</c:v>
                </c:pt>
                <c:pt idx="123">
                  <c:v>0.028327049705022</c:v>
                </c:pt>
                <c:pt idx="124">
                  <c:v>0.0223945397527747</c:v>
                </c:pt>
                <c:pt idx="125">
                  <c:v>0.0175283078963348</c:v>
                </c:pt>
                <c:pt idx="126">
                  <c:v>0.0135829749702113</c:v>
                </c:pt>
                <c:pt idx="127">
                  <c:v>0.0104209392155193</c:v>
                </c:pt>
                <c:pt idx="128">
                  <c:v>0.00791545492593032</c:v>
                </c:pt>
                <c:pt idx="129">
                  <c:v>0.00595253493372219</c:v>
                </c:pt>
                <c:pt idx="130">
                  <c:v>0.00443185028365048</c:v>
                </c:pt>
                <c:pt idx="131">
                  <c:v>0.00326682043588293</c:v>
                </c:pt>
                <c:pt idx="132">
                  <c:v>0.00238408920834216</c:v>
                </c:pt>
                <c:pt idx="133">
                  <c:v>0.00172256966655009</c:v>
                </c:pt>
                <c:pt idx="134">
                  <c:v>0.00123221968887891</c:v>
                </c:pt>
                <c:pt idx="135">
                  <c:v>0.000872683063607806</c:v>
                </c:pt>
                <c:pt idx="136">
                  <c:v>0.000611902188539693</c:v>
                </c:pt>
                <c:pt idx="137">
                  <c:v>0.000424780449949162</c:v>
                </c:pt>
                <c:pt idx="138">
                  <c:v>0.000291947049090065</c:v>
                </c:pt>
                <c:pt idx="139">
                  <c:v>0.000198655555291387</c:v>
                </c:pt>
                <c:pt idx="140">
                  <c:v>0.000133830282285708</c:v>
                </c:pt>
                <c:pt idx="141">
                  <c:v>8.9261694875211E-5</c:v>
                </c:pt>
                <c:pt idx="142">
                  <c:v>5.89430926500995E-5</c:v>
                </c:pt>
                <c:pt idx="143">
                  <c:v>3.85352130167444E-5</c:v>
                </c:pt>
                <c:pt idx="144">
                  <c:v>2.49424818240643E-5</c:v>
                </c:pt>
                <c:pt idx="145">
                  <c:v>1.59837478573553E-5</c:v>
                </c:pt>
                <c:pt idx="146">
                  <c:v>1.0140856348296E-5</c:v>
                </c:pt>
                <c:pt idx="147">
                  <c:v>6.36982786904994E-6</c:v>
                </c:pt>
                <c:pt idx="148">
                  <c:v>3.9613007640166E-6</c:v>
                </c:pt>
                <c:pt idx="149">
                  <c:v>2.43896177594524E-6</c:v>
                </c:pt>
                <c:pt idx="150">
                  <c:v>1.48672014262397E-6</c:v>
                </c:pt>
              </c:numCache>
            </c:numRef>
          </c:yVal>
          <c:smooth val="1"/>
          <c:extLst xmlns:c16r2="http://schemas.microsoft.com/office/drawing/2015/06/chart">
            <c:ext xmlns:c16="http://schemas.microsoft.com/office/drawing/2014/chart" uri="{C3380CC4-5D6E-409C-BE32-E72D297353CC}">
              <c16:uniqueId val="{00000001-658F-4CF9-B0D2-5FADC1C34A9F}"/>
            </c:ext>
          </c:extLst>
        </c:ser>
        <c:ser>
          <c:idx val="2"/>
          <c:order val="2"/>
          <c:spPr>
            <a:ln w="17167">
              <a:solidFill>
                <a:srgbClr val="FF0000"/>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General!$D$15:$D$165</c:f>
              <c:numCache>
                <c:formatCode>General</c:formatCode>
                <c:ptCount val="151"/>
                <c:pt idx="0">
                  <c:v>3.13520002293186E-23</c:v>
                </c:pt>
                <c:pt idx="1">
                  <c:v>1.00010788804305E-22</c:v>
                </c:pt>
                <c:pt idx="2">
                  <c:v>3.14802272340078E-22</c:v>
                </c:pt>
                <c:pt idx="3">
                  <c:v>9.77773519644578E-22</c:v>
                </c:pt>
                <c:pt idx="4">
                  <c:v>2.99673328155126E-21</c:v>
                </c:pt>
                <c:pt idx="5">
                  <c:v>9.0629027076178E-21</c:v>
                </c:pt>
                <c:pt idx="6">
                  <c:v>2.70455583202034E-20</c:v>
                </c:pt>
                <c:pt idx="7">
                  <c:v>7.96405025326526E-20</c:v>
                </c:pt>
                <c:pt idx="8">
                  <c:v>2.31409635959627E-19</c:v>
                </c:pt>
                <c:pt idx="9">
                  <c:v>6.63495976188066E-19</c:v>
                </c:pt>
                <c:pt idx="10">
                  <c:v>1.87717410478507E-18</c:v>
                </c:pt>
                <c:pt idx="11">
                  <c:v>5.24059046903071E-18</c:v>
                </c:pt>
                <c:pt idx="12">
                  <c:v>1.44366124381574E-17</c:v>
                </c:pt>
                <c:pt idx="13">
                  <c:v>3.92427812551495E-17</c:v>
                </c:pt>
                <c:pt idx="14">
                  <c:v>1.05260073365022E-16</c:v>
                </c:pt>
                <c:pt idx="15">
                  <c:v>2.78597339076704E-16</c:v>
                </c:pt>
                <c:pt idx="16">
                  <c:v>7.27611687971701E-16</c:v>
                </c:pt>
                <c:pt idx="17">
                  <c:v>1.87513170183054E-15</c:v>
                </c:pt>
                <c:pt idx="18">
                  <c:v>4.76840673490961E-15</c:v>
                </c:pt>
                <c:pt idx="19">
                  <c:v>1.19653171952161E-14</c:v>
                </c:pt>
                <c:pt idx="20">
                  <c:v>2.96267863962265E-14</c:v>
                </c:pt>
                <c:pt idx="21">
                  <c:v>7.23859508309372E-14</c:v>
                </c:pt>
                <c:pt idx="22">
                  <c:v>1.74515267607036E-13</c:v>
                </c:pt>
                <c:pt idx="23">
                  <c:v>4.15166190013159E-13</c:v>
                </c:pt>
                <c:pt idx="24">
                  <c:v>9.74585479402247E-13</c:v>
                </c:pt>
                <c:pt idx="25">
                  <c:v>2.25749762053774E-12</c:v>
                </c:pt>
                <c:pt idx="26">
                  <c:v>5.15993312402776E-12</c:v>
                </c:pt>
                <c:pt idx="27">
                  <c:v>1.16377829073385E-11</c:v>
                </c:pt>
                <c:pt idx="28">
                  <c:v>2.59003621771919E-11</c:v>
                </c:pt>
                <c:pt idx="29">
                  <c:v>5.68788529384735E-11</c:v>
                </c:pt>
                <c:pt idx="30">
                  <c:v>1.23255193785586E-10</c:v>
                </c:pt>
                <c:pt idx="31">
                  <c:v>2.63553649924445E-10</c:v>
                </c:pt>
                <c:pt idx="32">
                  <c:v>5.56086367240048E-10</c:v>
                </c:pt>
                <c:pt idx="33">
                  <c:v>1.15777686812597E-9</c:v>
                </c:pt>
                <c:pt idx="34">
                  <c:v>2.37857524839327E-9</c:v>
                </c:pt>
                <c:pt idx="35">
                  <c:v>4.82190144033332E-9</c:v>
                </c:pt>
                <c:pt idx="36">
                  <c:v>9.64559826842195E-9</c:v>
                </c:pt>
                <c:pt idx="37">
                  <c:v>1.90392316360787E-8</c:v>
                </c:pt>
                <c:pt idx="38">
                  <c:v>3.70833595731156E-8</c:v>
                </c:pt>
                <c:pt idx="39">
                  <c:v>7.12718667131181E-8</c:v>
                </c:pt>
                <c:pt idx="40">
                  <c:v>1.351657324538E-7</c:v>
                </c:pt>
                <c:pt idx="41">
                  <c:v>2.52944055549996E-7</c:v>
                </c:pt>
                <c:pt idx="42">
                  <c:v>4.67080525041861E-7</c:v>
                </c:pt>
                <c:pt idx="43">
                  <c:v>8.51076205975045E-7</c:v>
                </c:pt>
                <c:pt idx="44">
                  <c:v>1.53022236429636E-6</c:v>
                </c:pt>
                <c:pt idx="45">
                  <c:v>2.7148763099505E-6</c:v>
                </c:pt>
                <c:pt idx="46">
                  <c:v>4.75285929753569E-6</c:v>
                </c:pt>
                <c:pt idx="47">
                  <c:v>8.21049374389476E-6</c:v>
                </c:pt>
                <c:pt idx="48">
                  <c:v>1.3995647582545E-5</c:v>
                </c:pt>
                <c:pt idx="49">
                  <c:v>2.3541066209282E-5</c:v>
                </c:pt>
                <c:pt idx="50">
                  <c:v>3.90722720615179E-5</c:v>
                </c:pt>
                <c:pt idx="51">
                  <c:v>6.39912524992427E-5</c:v>
                </c:pt>
                <c:pt idx="52">
                  <c:v>0.000103414625128288</c:v>
                </c:pt>
                <c:pt idx="53">
                  <c:v>0.000164912175250599</c:v>
                </c:pt>
                <c:pt idx="54">
                  <c:v>0.000259497325013278</c:v>
                </c:pt>
                <c:pt idx="55">
                  <c:v>0.000402923369732501</c:v>
                </c:pt>
                <c:pt idx="56">
                  <c:v>0.000617335762203684</c:v>
                </c:pt>
                <c:pt idx="57">
                  <c:v>0.000933318387821725</c:v>
                </c:pt>
                <c:pt idx="58">
                  <c:v>0.00139234742171518</c:v>
                </c:pt>
                <c:pt idx="59">
                  <c:v>0.00204962691110291</c:v>
                </c:pt>
                <c:pt idx="60">
                  <c:v>0.00297722338252362</c:v>
                </c:pt>
                <c:pt idx="61">
                  <c:v>0.00426734184788794</c:v>
                </c:pt>
                <c:pt idx="62">
                  <c:v>0.00603549445243837</c:v>
                </c:pt>
                <c:pt idx="63">
                  <c:v>0.00842321104936113</c:v>
                </c:pt>
                <c:pt idx="64">
                  <c:v>0.0115998378009366</c:v>
                </c:pt>
                <c:pt idx="65">
                  <c:v>0.0157628795767981</c:v>
                </c:pt>
                <c:pt idx="66">
                  <c:v>0.0211362825385672</c:v>
                </c:pt>
                <c:pt idx="67">
                  <c:v>0.0279660455487654</c:v>
                </c:pt>
                <c:pt idx="68">
                  <c:v>0.0365126137106722</c:v>
                </c:pt>
                <c:pt idx="69">
                  <c:v>0.0470396618657619</c:v>
                </c:pt>
                <c:pt idx="70">
                  <c:v>0.0597991301782561</c:v>
                </c:pt>
                <c:pt idx="71">
                  <c:v>0.0750127262146164</c:v>
                </c:pt>
                <c:pt idx="72">
                  <c:v>0.0928505410884773</c:v>
                </c:pt>
                <c:pt idx="73">
                  <c:v>0.11340790698213</c:v>
                </c:pt>
                <c:pt idx="74">
                  <c:v>0.136682098704198</c:v>
                </c:pt>
                <c:pt idx="75">
                  <c:v>0.162550888921211</c:v>
                </c:pt>
                <c:pt idx="76">
                  <c:v>0.190755235238423</c:v>
                </c:pt>
                <c:pt idx="77">
                  <c:v>0.220888440953858</c:v>
                </c:pt>
                <c:pt idx="78">
                  <c:v>0.252393938603398</c:v>
                </c:pt>
                <c:pt idx="79">
                  <c:v>0.28457337113305</c:v>
                </c:pt>
                <c:pt idx="80">
                  <c:v>0.316605899755539</c:v>
                </c:pt>
                <c:pt idx="81">
                  <c:v>0.347578700400844</c:v>
                </c:pt>
                <c:pt idx="82">
                  <c:v>0.376527511143504</c:v>
                </c:pt>
                <c:pt idx="83">
                  <c:v>0.402484981050973</c:v>
                </c:pt>
                <c:pt idx="84">
                  <c:v>0.424533583347319</c:v>
                </c:pt>
                <c:pt idx="85">
                  <c:v>0.441859127554391</c:v>
                </c:pt>
                <c:pt idx="86">
                  <c:v>0.453800548942957</c:v>
                </c:pt>
                <c:pt idx="87">
                  <c:v>0.459891740633859</c:v>
                </c:pt>
                <c:pt idx="88">
                  <c:v>0.459891740633859</c:v>
                </c:pt>
                <c:pt idx="89">
                  <c:v>0.453800548942957</c:v>
                </c:pt>
                <c:pt idx="90">
                  <c:v>0.441859127554391</c:v>
                </c:pt>
                <c:pt idx="91">
                  <c:v>0.424533583347318</c:v>
                </c:pt>
                <c:pt idx="92">
                  <c:v>0.402484981050973</c:v>
                </c:pt>
                <c:pt idx="93">
                  <c:v>0.376527511143503</c:v>
                </c:pt>
                <c:pt idx="94">
                  <c:v>0.347578700400844</c:v>
                </c:pt>
                <c:pt idx="95">
                  <c:v>0.316605899755539</c:v>
                </c:pt>
                <c:pt idx="96">
                  <c:v>0.28457337113305</c:v>
                </c:pt>
                <c:pt idx="97">
                  <c:v>0.252393938603398</c:v>
                </c:pt>
                <c:pt idx="98">
                  <c:v>0.220888440953858</c:v>
                </c:pt>
                <c:pt idx="99">
                  <c:v>0.190755235238424</c:v>
                </c:pt>
                <c:pt idx="100">
                  <c:v>0.162550888921211</c:v>
                </c:pt>
                <c:pt idx="101">
                  <c:v>0.136682098704199</c:v>
                </c:pt>
                <c:pt idx="102">
                  <c:v>0.113407906982131</c:v>
                </c:pt>
                <c:pt idx="103">
                  <c:v>0.0928505410884781</c:v>
                </c:pt>
                <c:pt idx="104">
                  <c:v>0.075012726214617</c:v>
                </c:pt>
                <c:pt idx="105">
                  <c:v>0.0597991301782568</c:v>
                </c:pt>
                <c:pt idx="106">
                  <c:v>0.0470396618657626</c:v>
                </c:pt>
                <c:pt idx="107">
                  <c:v>0.0365126137106728</c:v>
                </c:pt>
                <c:pt idx="108">
                  <c:v>0.0279660455487659</c:v>
                </c:pt>
                <c:pt idx="109">
                  <c:v>0.0211362825385676</c:v>
                </c:pt>
                <c:pt idx="110">
                  <c:v>0.0157628795767984</c:v>
                </c:pt>
                <c:pt idx="111">
                  <c:v>0.0115998378009369</c:v>
                </c:pt>
                <c:pt idx="112">
                  <c:v>0.00842321104936136</c:v>
                </c:pt>
                <c:pt idx="113">
                  <c:v>0.00603549445243853</c:v>
                </c:pt>
                <c:pt idx="114">
                  <c:v>0.00426734184788807</c:v>
                </c:pt>
                <c:pt idx="115">
                  <c:v>0.00297722338252372</c:v>
                </c:pt>
                <c:pt idx="116">
                  <c:v>0.00204962691110299</c:v>
                </c:pt>
                <c:pt idx="117">
                  <c:v>0.00139234742171523</c:v>
                </c:pt>
                <c:pt idx="118">
                  <c:v>0.000933318387821762</c:v>
                </c:pt>
                <c:pt idx="119">
                  <c:v>0.000617335762203711</c:v>
                </c:pt>
                <c:pt idx="120">
                  <c:v>0.000402923369732519</c:v>
                </c:pt>
                <c:pt idx="121">
                  <c:v>0.000259497325013292</c:v>
                </c:pt>
                <c:pt idx="122">
                  <c:v>0.000164912175250608</c:v>
                </c:pt>
                <c:pt idx="123">
                  <c:v>0.000103414625128294</c:v>
                </c:pt>
                <c:pt idx="124">
                  <c:v>6.39912524992467E-5</c:v>
                </c:pt>
                <c:pt idx="125">
                  <c:v>3.90722720615202E-5</c:v>
                </c:pt>
                <c:pt idx="126">
                  <c:v>2.35410662092837E-5</c:v>
                </c:pt>
                <c:pt idx="127">
                  <c:v>1.3995647582546E-5</c:v>
                </c:pt>
                <c:pt idx="128">
                  <c:v>8.21049374389536E-6</c:v>
                </c:pt>
                <c:pt idx="129">
                  <c:v>4.75285929753606E-6</c:v>
                </c:pt>
                <c:pt idx="130">
                  <c:v>2.71487630995072E-6</c:v>
                </c:pt>
                <c:pt idx="131">
                  <c:v>1.53022236429649E-6</c:v>
                </c:pt>
                <c:pt idx="132">
                  <c:v>8.51076205975115E-7</c:v>
                </c:pt>
                <c:pt idx="133">
                  <c:v>4.67080525041901E-7</c:v>
                </c:pt>
                <c:pt idx="134">
                  <c:v>2.5294405555002E-7</c:v>
                </c:pt>
                <c:pt idx="135">
                  <c:v>1.35165732453813E-7</c:v>
                </c:pt>
                <c:pt idx="136">
                  <c:v>7.12718667131254E-8</c:v>
                </c:pt>
                <c:pt idx="137">
                  <c:v>3.70833595731195E-8</c:v>
                </c:pt>
                <c:pt idx="138">
                  <c:v>1.90392316360807E-8</c:v>
                </c:pt>
                <c:pt idx="139">
                  <c:v>9.64559826842307E-9</c:v>
                </c:pt>
                <c:pt idx="140">
                  <c:v>4.82190144033392E-9</c:v>
                </c:pt>
                <c:pt idx="141">
                  <c:v>2.37857524839356E-9</c:v>
                </c:pt>
                <c:pt idx="142">
                  <c:v>1.15777686812613E-9</c:v>
                </c:pt>
                <c:pt idx="143">
                  <c:v>5.56086367240125E-10</c:v>
                </c:pt>
                <c:pt idx="144">
                  <c:v>2.63553649924484E-10</c:v>
                </c:pt>
                <c:pt idx="145">
                  <c:v>1.23255193785604E-10</c:v>
                </c:pt>
                <c:pt idx="146">
                  <c:v>5.68788529384821E-11</c:v>
                </c:pt>
                <c:pt idx="147">
                  <c:v>2.5900362177196E-11</c:v>
                </c:pt>
                <c:pt idx="148">
                  <c:v>1.16377829073404E-11</c:v>
                </c:pt>
                <c:pt idx="149">
                  <c:v>5.15993312402867E-12</c:v>
                </c:pt>
                <c:pt idx="150">
                  <c:v>2.25749762053814E-12</c:v>
                </c:pt>
              </c:numCache>
            </c:numRef>
          </c:yVal>
          <c:smooth val="1"/>
          <c:extLst xmlns:c16r2="http://schemas.microsoft.com/office/drawing/2015/06/chart">
            <c:ext xmlns:c16="http://schemas.microsoft.com/office/drawing/2014/chart" uri="{C3380CC4-5D6E-409C-BE32-E72D297353CC}">
              <c16:uniqueId val="{00000002-658F-4CF9-B0D2-5FADC1C34A9F}"/>
            </c:ext>
          </c:extLst>
        </c:ser>
        <c:dLbls>
          <c:showLegendKey val="0"/>
          <c:showVal val="0"/>
          <c:showCatName val="0"/>
          <c:showSerName val="0"/>
          <c:showPercent val="0"/>
          <c:showBubbleSize val="0"/>
        </c:dLbls>
        <c:axId val="-1471932400"/>
        <c:axId val="-1471929648"/>
      </c:scatterChart>
      <c:valAx>
        <c:axId val="-1471932400"/>
        <c:scaling>
          <c:orientation val="minMax"/>
          <c:max val="10.0"/>
          <c:min val="-4.0"/>
        </c:scaling>
        <c:delete val="0"/>
        <c:axPos val="b"/>
        <c:numFmt formatCode="General" sourceLinked="1"/>
        <c:majorTickMark val="none"/>
        <c:minorTickMark val="none"/>
        <c:tickLblPos val="none"/>
        <c:spPr>
          <a:ln w="1431">
            <a:solidFill>
              <a:srgbClr val="000000"/>
            </a:solidFill>
            <a:prstDash val="solid"/>
          </a:ln>
        </c:spPr>
        <c:crossAx val="-1471929648"/>
        <c:crosses val="autoZero"/>
        <c:crossBetween val="midCat"/>
      </c:valAx>
      <c:valAx>
        <c:axId val="-1471929648"/>
        <c:scaling>
          <c:orientation val="minMax"/>
          <c:max val="0.6"/>
          <c:min val="0.0"/>
        </c:scaling>
        <c:delete val="1"/>
        <c:axPos val="l"/>
        <c:numFmt formatCode="General" sourceLinked="1"/>
        <c:majorTickMark val="out"/>
        <c:minorTickMark val="none"/>
        <c:tickLblPos val="none"/>
        <c:crossAx val="-1471932400"/>
        <c:crosses val="autoZero"/>
        <c:crossBetween val="midCat"/>
      </c:valAx>
      <c:spPr>
        <a:noFill/>
        <a:ln w="11445">
          <a:noFill/>
        </a:ln>
      </c:spPr>
    </c:plotArea>
    <c:plotVisOnly val="1"/>
    <c:dispBlanksAs val="gap"/>
    <c:showDLblsOverMax val="0"/>
  </c:chart>
  <c:spPr>
    <a:solidFill>
      <a:srgbClr val="FFFFFF"/>
    </a:solidFill>
    <a:ln w="1431">
      <a:solidFill>
        <a:srgbClr val="000000"/>
      </a:solidFill>
      <a:prstDash val="solid"/>
    </a:ln>
  </c:spPr>
  <c:txPr>
    <a:bodyPr/>
    <a:lstStyle/>
    <a:p>
      <a:pPr>
        <a:defRPr sz="439"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2020202020202"/>
          <c:y val="0.14070351758794"/>
          <c:w val="0.964646464646465"/>
          <c:h val="0.836683417085427"/>
        </c:manualLayout>
      </c:layout>
      <c:scatterChart>
        <c:scatterStyle val="smoothMarker"/>
        <c:varyColors val="0"/>
        <c:ser>
          <c:idx val="0"/>
          <c:order val="0"/>
          <c:spPr>
            <a:ln w="17183">
              <a:solidFill>
                <a:srgbClr val="0000FF"/>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General!$B$15:$B$165</c:f>
              <c:numCache>
                <c:formatCode>General</c:formatCode>
                <c:ptCount val="151"/>
                <c:pt idx="0">
                  <c:v>0.00357099531662422</c:v>
                </c:pt>
                <c:pt idx="1">
                  <c:v>0.00421160730337721</c:v>
                </c:pt>
                <c:pt idx="2">
                  <c:v>0.00495061110133345</c:v>
                </c:pt>
                <c:pt idx="3">
                  <c:v>0.00579992134996084</c:v>
                </c:pt>
                <c:pt idx="4">
                  <c:v>0.00677232433806535</c:v>
                </c:pt>
                <c:pt idx="5">
                  <c:v>0.00788144311698485</c:v>
                </c:pt>
                <c:pt idx="6">
                  <c:v>0.00914168165549884</c:v>
                </c:pt>
                <c:pt idx="7">
                  <c:v>0.0105681457325499</c:v>
                </c:pt>
                <c:pt idx="8">
                  <c:v>0.0121765384669679</c:v>
                </c:pt>
                <c:pt idx="9">
                  <c:v>0.0139830286798635</c:v>
                </c:pt>
                <c:pt idx="10">
                  <c:v>0.0160040906807431</c:v>
                </c:pt>
                <c:pt idx="11">
                  <c:v>0.0182563145655623</c:v>
                </c:pt>
                <c:pt idx="12">
                  <c:v>0.0207561867135831</c:v>
                </c:pt>
                <c:pt idx="13">
                  <c:v>0.0235198408660629</c:v>
                </c:pt>
                <c:pt idx="14">
                  <c:v>0.0265627809554624</c:v>
                </c:pt>
                <c:pt idx="15">
                  <c:v>0.0298995777166771</c:v>
                </c:pt>
                <c:pt idx="16">
                  <c:v>0.0335435420349578</c:v>
                </c:pt>
                <c:pt idx="17">
                  <c:v>0.037506378947453</c:v>
                </c:pt>
                <c:pt idx="18">
                  <c:v>0.0417978271912407</c:v>
                </c:pt>
                <c:pt idx="19">
                  <c:v>0.0464252901511252</c:v>
                </c:pt>
                <c:pt idx="20">
                  <c:v>0.0513934649730289</c:v>
                </c:pt>
                <c:pt idx="21">
                  <c:v>0.0567039774389706</c:v>
                </c:pt>
                <c:pt idx="22">
                  <c:v>0.0623550309116347</c:v>
                </c:pt>
                <c:pt idx="23">
                  <c:v>0.0683410782147249</c:v>
                </c:pt>
                <c:pt idx="24">
                  <c:v>0.0746525256854063</c:v>
                </c:pt>
                <c:pt idx="25">
                  <c:v>0.0812754787858425</c:v>
                </c:pt>
                <c:pt idx="26">
                  <c:v>0.0881915385651749</c:v>
                </c:pt>
                <c:pt idx="27">
                  <c:v>0.0953776579002504</c:v>
                </c:pt>
                <c:pt idx="28">
                  <c:v>0.102806065799176</c:v>
                </c:pt>
                <c:pt idx="29">
                  <c:v>0.110444267121079</c:v>
                </c:pt>
                <c:pt idx="30">
                  <c:v>0.118255123852385</c:v>
                </c:pt>
                <c:pt idx="31">
                  <c:v>0.126197022598743</c:v>
                </c:pt>
                <c:pt idx="32">
                  <c:v>0.134224131227054</c:v>
                </c:pt>
                <c:pt idx="33">
                  <c:v>0.142286745658774</c:v>
                </c:pt>
                <c:pt idx="34">
                  <c:v>0.150331725718496</c:v>
                </c:pt>
                <c:pt idx="35">
                  <c:v>0.158303016734203</c:v>
                </c:pt>
                <c:pt idx="36">
                  <c:v>0.166142251328207</c:v>
                </c:pt>
                <c:pt idx="37">
                  <c:v>0.173789423597261</c:v>
                </c:pt>
                <c:pt idx="38">
                  <c:v>0.181183625726077</c:v>
                </c:pt>
                <c:pt idx="39">
                  <c:v>0.188263835081598</c:v>
                </c:pt>
                <c:pt idx="40">
                  <c:v>0.194969738064705</c:v>
                </c:pt>
                <c:pt idx="41">
                  <c:v>0.20124257551667</c:v>
                </c:pt>
                <c:pt idx="42">
                  <c:v>0.207025993347479</c:v>
                </c:pt>
                <c:pt idx="43">
                  <c:v>0.212266881320761</c:v>
                </c:pt>
                <c:pt idx="44">
                  <c:v>0.216916182632623</c:v>
                </c:pt>
                <c:pt idx="45">
                  <c:v>0.220929657082865</c:v>
                </c:pt>
                <c:pt idx="46">
                  <c:v>0.224268581265887</c:v>
                </c:pt>
                <c:pt idx="47">
                  <c:v>0.226900370298771</c:v>
                </c:pt>
                <c:pt idx="48">
                  <c:v>0.228799107133357</c:v>
                </c:pt>
                <c:pt idx="49">
                  <c:v>0.229945967430475</c:v>
                </c:pt>
                <c:pt idx="50">
                  <c:v>0.230329530256427</c:v>
                </c:pt>
                <c:pt idx="51">
                  <c:v>0.229945967430475</c:v>
                </c:pt>
                <c:pt idx="52">
                  <c:v>0.228799107133357</c:v>
                </c:pt>
                <c:pt idx="53">
                  <c:v>0.226900370298771</c:v>
                </c:pt>
                <c:pt idx="54">
                  <c:v>0.224268581265887</c:v>
                </c:pt>
                <c:pt idx="55">
                  <c:v>0.220929657082865</c:v>
                </c:pt>
                <c:pt idx="56">
                  <c:v>0.216916182632623</c:v>
                </c:pt>
                <c:pt idx="57">
                  <c:v>0.212266881320761</c:v>
                </c:pt>
                <c:pt idx="58">
                  <c:v>0.20702599334748</c:v>
                </c:pt>
                <c:pt idx="59">
                  <c:v>0.20124257551667</c:v>
                </c:pt>
                <c:pt idx="60">
                  <c:v>0.194969738064705</c:v>
                </c:pt>
                <c:pt idx="61">
                  <c:v>0.188263835081598</c:v>
                </c:pt>
                <c:pt idx="62">
                  <c:v>0.181183625726077</c:v>
                </c:pt>
                <c:pt idx="63">
                  <c:v>0.173789423597261</c:v>
                </c:pt>
                <c:pt idx="64">
                  <c:v>0.166142251328207</c:v>
                </c:pt>
                <c:pt idx="65">
                  <c:v>0.158303016734203</c:v>
                </c:pt>
                <c:pt idx="66">
                  <c:v>0.150331725718497</c:v>
                </c:pt>
                <c:pt idx="67">
                  <c:v>0.142286745658774</c:v>
                </c:pt>
                <c:pt idx="68">
                  <c:v>0.134224131227055</c:v>
                </c:pt>
                <c:pt idx="69">
                  <c:v>0.126197022598743</c:v>
                </c:pt>
                <c:pt idx="70">
                  <c:v>0.118255123852385</c:v>
                </c:pt>
                <c:pt idx="71">
                  <c:v>0.11044426712108</c:v>
                </c:pt>
                <c:pt idx="72">
                  <c:v>0.102806065799176</c:v>
                </c:pt>
                <c:pt idx="73">
                  <c:v>0.0953776579002505</c:v>
                </c:pt>
                <c:pt idx="74">
                  <c:v>0.088191538565175</c:v>
                </c:pt>
                <c:pt idx="75">
                  <c:v>0.0812754787858427</c:v>
                </c:pt>
                <c:pt idx="76">
                  <c:v>0.0746525256854065</c:v>
                </c:pt>
                <c:pt idx="77">
                  <c:v>0.068341078214725</c:v>
                </c:pt>
                <c:pt idx="78">
                  <c:v>0.0623550309116349</c:v>
                </c:pt>
                <c:pt idx="79">
                  <c:v>0.0567039774389707</c:v>
                </c:pt>
                <c:pt idx="80">
                  <c:v>0.051393464973029</c:v>
                </c:pt>
                <c:pt idx="81">
                  <c:v>0.0464252901511253</c:v>
                </c:pt>
                <c:pt idx="82">
                  <c:v>0.0417978271912408</c:v>
                </c:pt>
                <c:pt idx="83">
                  <c:v>0.0375063789474531</c:v>
                </c:pt>
                <c:pt idx="84">
                  <c:v>0.0335435420349579</c:v>
                </c:pt>
                <c:pt idx="85">
                  <c:v>0.0298995777166772</c:v>
                </c:pt>
                <c:pt idx="86">
                  <c:v>0.0265627809554624</c:v>
                </c:pt>
                <c:pt idx="87">
                  <c:v>0.0235198408660629</c:v>
                </c:pt>
                <c:pt idx="88">
                  <c:v>0.0207561867135831</c:v>
                </c:pt>
                <c:pt idx="89">
                  <c:v>0.0182563145655623</c:v>
                </c:pt>
                <c:pt idx="90">
                  <c:v>0.0160040906807432</c:v>
                </c:pt>
                <c:pt idx="91">
                  <c:v>0.0139830286798635</c:v>
                </c:pt>
                <c:pt idx="92">
                  <c:v>0.0121765384669679</c:v>
                </c:pt>
                <c:pt idx="93">
                  <c:v>0.01056814573255</c:v>
                </c:pt>
                <c:pt idx="94">
                  <c:v>0.00914168165549887</c:v>
                </c:pt>
                <c:pt idx="95">
                  <c:v>0.00788144311698487</c:v>
                </c:pt>
                <c:pt idx="96">
                  <c:v>0.00677232433806538</c:v>
                </c:pt>
                <c:pt idx="97">
                  <c:v>0.00579992134996086</c:v>
                </c:pt>
                <c:pt idx="98">
                  <c:v>0.00495061110133347</c:v>
                </c:pt>
                <c:pt idx="99">
                  <c:v>0.00421160730337723</c:v>
                </c:pt>
                <c:pt idx="100">
                  <c:v>0.00357099531662424</c:v>
                </c:pt>
                <c:pt idx="101">
                  <c:v>0.00301774850071103</c:v>
                </c:pt>
                <c:pt idx="102">
                  <c:v>0.00254172848909741</c:v>
                </c:pt>
                <c:pt idx="103">
                  <c:v>0.00213367182506193</c:v>
                </c:pt>
                <c:pt idx="104">
                  <c:v>0.00178516531390553</c:v>
                </c:pt>
                <c:pt idx="105">
                  <c:v>0.00148861231995048</c:v>
                </c:pt>
                <c:pt idx="106">
                  <c:v>0.0012371920761059</c:v>
                </c:pt>
                <c:pt idx="107">
                  <c:v>0.0010248138883632</c:v>
                </c:pt>
                <c:pt idx="108">
                  <c:v>0.00084606791663214</c:v>
                </c:pt>
                <c:pt idx="109">
                  <c:v>0.000696174004874175</c:v>
                </c:pt>
                <c:pt idx="110">
                  <c:v>0.000570929824473664</c:v>
                </c:pt>
                <c:pt idx="111">
                  <c:v>0.000466659390996073</c:v>
                </c:pt>
                <c:pt idx="112">
                  <c:v>0.000380162820553137</c:v>
                </c:pt>
                <c:pt idx="113">
                  <c:v>0.000308668011462234</c:v>
                </c:pt>
                <c:pt idx="114">
                  <c:v>0.000249784772256361</c:v>
                </c:pt>
                <c:pt idx="115">
                  <c:v>0.000201461769950011</c:v>
                </c:pt>
                <c:pt idx="116">
                  <c:v>0.000161946543560763</c:v>
                </c:pt>
                <c:pt idx="117">
                  <c:v>0.000129748717303681</c:v>
                </c:pt>
                <c:pt idx="118">
                  <c:v>0.000103606455130215</c:v>
                </c:pt>
                <c:pt idx="119">
                  <c:v>8.24561224491629E-5</c:v>
                </c:pt>
                <c:pt idx="120">
                  <c:v>6.54050606926517E-5</c:v>
                </c:pt>
                <c:pt idx="121">
                  <c:v>5.17073344018088E-5</c:v>
                </c:pt>
                <c:pt idx="122">
                  <c:v>4.0742277102046E-5</c:v>
                </c:pt>
                <c:pt idx="123">
                  <c:v>3.19956397624056E-5</c:v>
                </c:pt>
                <c:pt idx="124">
                  <c:v>2.50431324459869E-5</c:v>
                </c:pt>
                <c:pt idx="125">
                  <c:v>1.95361442814989E-5</c:v>
                </c:pt>
                <c:pt idx="126">
                  <c:v>1.51894276437353E-5</c:v>
                </c:pt>
                <c:pt idx="127">
                  <c:v>1.17705380757166E-5</c:v>
                </c:pt>
                <c:pt idx="128">
                  <c:v>9.09083081459128E-6</c:v>
                </c:pt>
                <c:pt idx="129">
                  <c:v>6.9978267466791E-6</c:v>
                </c:pt>
                <c:pt idx="130">
                  <c:v>5.36877431695241E-6</c:v>
                </c:pt>
                <c:pt idx="131">
                  <c:v>4.10524860572549E-6</c:v>
                </c:pt>
                <c:pt idx="132">
                  <c:v>3.12864385059438E-6</c:v>
                </c:pt>
                <c:pt idx="133">
                  <c:v>2.37643065241072E-6</c:v>
                </c:pt>
                <c:pt idx="134">
                  <c:v>1.79906359179686E-6</c:v>
                </c:pt>
                <c:pt idx="135">
                  <c:v>1.35743872826516E-6</c:v>
                </c:pt>
                <c:pt idx="136">
                  <c:v>1.02081327302057E-6</c:v>
                </c:pt>
                <c:pt idx="137">
                  <c:v>7.65111505279309E-7</c:v>
                </c:pt>
                <c:pt idx="138">
                  <c:v>5.71551684132503E-7</c:v>
                </c:pt>
                <c:pt idx="139">
                  <c:v>4.25538282705987E-7</c:v>
                </c:pt>
                <c:pt idx="140">
                  <c:v>3.15772362367641E-7</c:v>
                </c:pt>
                <c:pt idx="141">
                  <c:v>2.33540361152516E-7</c:v>
                </c:pt>
                <c:pt idx="142">
                  <c:v>1.72148059069383E-7</c:v>
                </c:pt>
                <c:pt idx="143">
                  <c:v>1.26472081188216E-7</c:v>
                </c:pt>
                <c:pt idx="144">
                  <c:v>9.26060908190941E-8</c:v>
                </c:pt>
                <c:pt idx="145">
                  <c:v>6.75828947693248E-8</c:v>
                </c:pt>
                <c:pt idx="146">
                  <c:v>4.91571142472876E-8</c:v>
                </c:pt>
                <c:pt idx="147">
                  <c:v>3.56359484067637E-8</c:v>
                </c:pt>
                <c:pt idx="148">
                  <c:v>2.57479474968643E-8</c:v>
                </c:pt>
                <c:pt idx="149">
                  <c:v>1.85416876173075E-8</c:v>
                </c:pt>
                <c:pt idx="150">
                  <c:v>1.33078610241766E-8</c:v>
                </c:pt>
              </c:numCache>
            </c:numRef>
          </c:yVal>
          <c:smooth val="1"/>
          <c:extLst xmlns:c16r2="http://schemas.microsoft.com/office/drawing/2015/06/chart">
            <c:ext xmlns:c16="http://schemas.microsoft.com/office/drawing/2014/chart" uri="{C3380CC4-5D6E-409C-BE32-E72D297353CC}">
              <c16:uniqueId val="{00000000-9789-428C-A663-38A3ADE26FB2}"/>
            </c:ext>
          </c:extLst>
        </c:ser>
        <c:ser>
          <c:idx val="1"/>
          <c:order val="1"/>
          <c:spPr>
            <a:ln w="17183">
              <a:solidFill>
                <a:srgbClr val="339966"/>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General!$C$15:$C$165</c:f>
              <c:numCache>
                <c:formatCode>General</c:formatCode>
                <c:ptCount val="151"/>
                <c:pt idx="0">
                  <c:v>2.14638464215004E-32</c:v>
                </c:pt>
                <c:pt idx="1">
                  <c:v>7.09070566306017E-32</c:v>
                </c:pt>
                <c:pt idx="2">
                  <c:v>2.31914775670649E-31</c:v>
                </c:pt>
                <c:pt idx="3">
                  <c:v>7.50973194409675E-31</c:v>
                </c:pt>
                <c:pt idx="4">
                  <c:v>2.40756214862987E-30</c:v>
                </c:pt>
                <c:pt idx="5">
                  <c:v>7.64165863890429E-30</c:v>
                </c:pt>
                <c:pt idx="6">
                  <c:v>2.401346414174E-29</c:v>
                </c:pt>
                <c:pt idx="7">
                  <c:v>7.4710054311282E-29</c:v>
                </c:pt>
                <c:pt idx="8">
                  <c:v>2.3012316807319E-28</c:v>
                </c:pt>
                <c:pt idx="9">
                  <c:v>7.01776290648711E-28</c:v>
                </c:pt>
                <c:pt idx="10">
                  <c:v>2.11882014835487E-27</c:v>
                </c:pt>
                <c:pt idx="11">
                  <c:v>6.33354049668735E-27</c:v>
                </c:pt>
                <c:pt idx="12">
                  <c:v>1.87437319394956E-26</c:v>
                </c:pt>
                <c:pt idx="13">
                  <c:v>5.49190015122296E-26</c:v>
                </c:pt>
                <c:pt idx="14">
                  <c:v>1.59311180552304E-25</c:v>
                </c:pt>
                <c:pt idx="15">
                  <c:v>4.57537752284912E-25</c:v>
                </c:pt>
                <c:pt idx="16">
                  <c:v>1.30096216936188E-24</c:v>
                </c:pt>
                <c:pt idx="17">
                  <c:v>3.66234671528164E-24</c:v>
                </c:pt>
                <c:pt idx="18">
                  <c:v>1.02073099051796E-23</c:v>
                </c:pt>
                <c:pt idx="19">
                  <c:v>2.8165677338029E-23</c:v>
                </c:pt>
                <c:pt idx="20">
                  <c:v>7.69460187638296E-23</c:v>
                </c:pt>
                <c:pt idx="21">
                  <c:v>2.08117769915077E-22</c:v>
                </c:pt>
                <c:pt idx="22">
                  <c:v>5.57300237637801E-22</c:v>
                </c:pt>
                <c:pt idx="23">
                  <c:v>1.47749611669814E-21</c:v>
                </c:pt>
                <c:pt idx="24">
                  <c:v>3.87811356959847E-21</c:v>
                </c:pt>
                <c:pt idx="25">
                  <c:v>1.00779396505365E-20</c:v>
                </c:pt>
                <c:pt idx="26">
                  <c:v>2.59286579615059E-20</c:v>
                </c:pt>
                <c:pt idx="27">
                  <c:v>6.60458265006593E-20</c:v>
                </c:pt>
                <c:pt idx="28">
                  <c:v>1.66558873581133E-19</c:v>
                </c:pt>
                <c:pt idx="29">
                  <c:v>4.15860073542534E-19</c:v>
                </c:pt>
                <c:pt idx="30">
                  <c:v>1.02797779131482E-18</c:v>
                </c:pt>
                <c:pt idx="31">
                  <c:v>2.51580683945716E-18</c:v>
                </c:pt>
                <c:pt idx="32">
                  <c:v>6.0957607039974E-18</c:v>
                </c:pt>
                <c:pt idx="33">
                  <c:v>1.46229697507548E-17</c:v>
                </c:pt>
                <c:pt idx="34">
                  <c:v>3.47296421531017E-17</c:v>
                </c:pt>
                <c:pt idx="35">
                  <c:v>8.16623908053373E-17</c:v>
                </c:pt>
                <c:pt idx="36">
                  <c:v>1.90108234079589E-16</c:v>
                </c:pt>
                <c:pt idx="37">
                  <c:v>4.38164128601676E-16</c:v>
                </c:pt>
                <c:pt idx="38">
                  <c:v>9.99838297113438E-16</c:v>
                </c:pt>
                <c:pt idx="39">
                  <c:v>2.25881035712222E-15</c:v>
                </c:pt>
                <c:pt idx="40">
                  <c:v>5.05227321727368E-15</c:v>
                </c:pt>
                <c:pt idx="41">
                  <c:v>1.11879609393859E-14</c:v>
                </c:pt>
                <c:pt idx="42">
                  <c:v>2.45285632161619E-14</c:v>
                </c:pt>
                <c:pt idx="43">
                  <c:v>5.32415062081223E-14</c:v>
                </c:pt>
                <c:pt idx="44">
                  <c:v>1.14415697339425E-13</c:v>
                </c:pt>
                <c:pt idx="45">
                  <c:v>2.43432156112094E-13</c:v>
                </c:pt>
                <c:pt idx="46">
                  <c:v>5.1277558024121E-13</c:v>
                </c:pt>
                <c:pt idx="47">
                  <c:v>1.06938423878936E-12</c:v>
                </c:pt>
                <c:pt idx="48">
                  <c:v>2.20799089564238E-12</c:v>
                </c:pt>
                <c:pt idx="49">
                  <c:v>4.5135455834203E-12</c:v>
                </c:pt>
                <c:pt idx="50">
                  <c:v>9.1347242662511E-12</c:v>
                </c:pt>
                <c:pt idx="51">
                  <c:v>1.8303329900238E-11</c:v>
                </c:pt>
                <c:pt idx="52">
                  <c:v>3.63096303526374E-11</c:v>
                </c:pt>
                <c:pt idx="53">
                  <c:v>7.13133113578553E-11</c:v>
                </c:pt>
                <c:pt idx="54">
                  <c:v>1.38668057980492E-10</c:v>
                </c:pt>
                <c:pt idx="55">
                  <c:v>2.66955774220256E-10</c:v>
                </c:pt>
                <c:pt idx="56">
                  <c:v>5.0881424305305E-10</c:v>
                </c:pt>
                <c:pt idx="57">
                  <c:v>9.60143742530676E-10</c:v>
                </c:pt>
                <c:pt idx="58">
                  <c:v>1.79378466553678E-9</c:v>
                </c:pt>
                <c:pt idx="59">
                  <c:v>3.31788564479662E-9</c:v>
                </c:pt>
                <c:pt idx="60">
                  <c:v>6.07588541586423E-9</c:v>
                </c:pt>
                <c:pt idx="61">
                  <c:v>1.10157682769939E-8</c:v>
                </c:pt>
                <c:pt idx="62">
                  <c:v>1.97732047571021E-8</c:v>
                </c:pt>
                <c:pt idx="63">
                  <c:v>3.51395657887681E-8</c:v>
                </c:pt>
                <c:pt idx="64">
                  <c:v>6.18262311128555E-8</c:v>
                </c:pt>
                <c:pt idx="65">
                  <c:v>1.07697645909597E-7</c:v>
                </c:pt>
                <c:pt idx="66">
                  <c:v>1.857362628979E-7</c:v>
                </c:pt>
                <c:pt idx="67">
                  <c:v>3.17135055607886E-7</c:v>
                </c:pt>
                <c:pt idx="68">
                  <c:v>5.36103760883547E-7</c:v>
                </c:pt>
                <c:pt idx="69">
                  <c:v>8.97243895173161E-7</c:v>
                </c:pt>
                <c:pt idx="70">
                  <c:v>1.48672014262382E-6</c:v>
                </c:pt>
                <c:pt idx="71">
                  <c:v>2.43896177594501E-6</c:v>
                </c:pt>
                <c:pt idx="72">
                  <c:v>3.96130076401622E-6</c:v>
                </c:pt>
                <c:pt idx="73">
                  <c:v>6.36982786904937E-6</c:v>
                </c:pt>
                <c:pt idx="74">
                  <c:v>1.01408563482951E-5</c:v>
                </c:pt>
                <c:pt idx="75">
                  <c:v>1.5983747857354E-5</c:v>
                </c:pt>
                <c:pt idx="76">
                  <c:v>2.49424818240623E-5</c:v>
                </c:pt>
                <c:pt idx="77">
                  <c:v>3.85352130167416E-5</c:v>
                </c:pt>
                <c:pt idx="78">
                  <c:v>5.89430926500956E-5</c:v>
                </c:pt>
                <c:pt idx="79">
                  <c:v>8.9261694875205E-5</c:v>
                </c:pt>
                <c:pt idx="80">
                  <c:v>0.000133830282285699</c:v>
                </c:pt>
                <c:pt idx="81">
                  <c:v>0.000198655555291375</c:v>
                </c:pt>
                <c:pt idx="82">
                  <c:v>0.000291947049090048</c:v>
                </c:pt>
                <c:pt idx="83">
                  <c:v>0.000424780449949139</c:v>
                </c:pt>
                <c:pt idx="84">
                  <c:v>0.000611902188539663</c:v>
                </c:pt>
                <c:pt idx="85">
                  <c:v>0.000872683063607767</c:v>
                </c:pt>
                <c:pt idx="86">
                  <c:v>0.00123221968887886</c:v>
                </c:pt>
                <c:pt idx="87">
                  <c:v>0.00172256966655002</c:v>
                </c:pt>
                <c:pt idx="88">
                  <c:v>0.00238408920834207</c:v>
                </c:pt>
                <c:pt idx="89">
                  <c:v>0.00326682043588281</c:v>
                </c:pt>
                <c:pt idx="90">
                  <c:v>0.00443185028365031</c:v>
                </c:pt>
                <c:pt idx="91">
                  <c:v>0.00595253493372198</c:v>
                </c:pt>
                <c:pt idx="92">
                  <c:v>0.00791545492593005</c:v>
                </c:pt>
                <c:pt idx="93">
                  <c:v>0.0104209392155189</c:v>
                </c:pt>
                <c:pt idx="94">
                  <c:v>0.0135829749702109</c:v>
                </c:pt>
                <c:pt idx="95">
                  <c:v>0.0175283078963342</c:v>
                </c:pt>
                <c:pt idx="96">
                  <c:v>0.0223945397527741</c:v>
                </c:pt>
                <c:pt idx="97">
                  <c:v>0.0283270497050212</c:v>
                </c:pt>
                <c:pt idx="98">
                  <c:v>0.0354746078282941</c:v>
                </c:pt>
                <c:pt idx="99">
                  <c:v>0.0439836145561158</c:v>
                </c:pt>
                <c:pt idx="100">
                  <c:v>0.0539909893153115</c:v>
                </c:pt>
                <c:pt idx="101">
                  <c:v>0.0656158424863476</c:v>
                </c:pt>
                <c:pt idx="102">
                  <c:v>0.0789501916440877</c:v>
                </c:pt>
                <c:pt idx="103">
                  <c:v>0.0940491170968401</c:v>
                </c:pt>
                <c:pt idx="104">
                  <c:v>0.110920881524895</c:v>
                </c:pt>
                <c:pt idx="105">
                  <c:v>0.129517650365342</c:v>
                </c:pt>
                <c:pt idx="106">
                  <c:v>0.149727528870474</c:v>
                </c:pt>
                <c:pt idx="107">
                  <c:v>0.171368664422281</c:v>
                </c:pt>
                <c:pt idx="108">
                  <c:v>0.194186136994236</c:v>
                </c:pt>
                <c:pt idx="109">
                  <c:v>0.217852269038538</c:v>
                </c:pt>
                <c:pt idx="110">
                  <c:v>0.24197082671117</c:v>
                </c:pt>
                <c:pt idx="111">
                  <c:v>0.266085362275122</c:v>
                </c:pt>
                <c:pt idx="112">
                  <c:v>0.289691675107552</c:v>
                </c:pt>
                <c:pt idx="113">
                  <c:v>0.31225406524165</c:v>
                </c:pt>
                <c:pt idx="114">
                  <c:v>0.333224743623278</c:v>
                </c:pt>
                <c:pt idx="115">
                  <c:v>0.352065475452822</c:v>
                </c:pt>
                <c:pt idx="116">
                  <c:v>0.368270295835661</c:v>
                </c:pt>
                <c:pt idx="117">
                  <c:v>0.381387976532878</c:v>
                </c:pt>
                <c:pt idx="118">
                  <c:v>0.391042859125376</c:v>
                </c:pt>
                <c:pt idx="119">
                  <c:v>0.396952715122854</c:v>
                </c:pt>
                <c:pt idx="120">
                  <c:v>0.398942448887604</c:v>
                </c:pt>
                <c:pt idx="121">
                  <c:v>0.396952715122855</c:v>
                </c:pt>
                <c:pt idx="122">
                  <c:v>0.391042859125378</c:v>
                </c:pt>
                <c:pt idx="123">
                  <c:v>0.381387976532881</c:v>
                </c:pt>
                <c:pt idx="124">
                  <c:v>0.368270295835664</c:v>
                </c:pt>
                <c:pt idx="125">
                  <c:v>0.352065475452826</c:v>
                </c:pt>
                <c:pt idx="126">
                  <c:v>0.333224743623282</c:v>
                </c:pt>
                <c:pt idx="127">
                  <c:v>0.312254065241655</c:v>
                </c:pt>
                <c:pt idx="128">
                  <c:v>0.289691675107557</c:v>
                </c:pt>
                <c:pt idx="129">
                  <c:v>0.266085362275127</c:v>
                </c:pt>
                <c:pt idx="130">
                  <c:v>0.241970826711175</c:v>
                </c:pt>
                <c:pt idx="131">
                  <c:v>0.217852269038543</c:v>
                </c:pt>
                <c:pt idx="132">
                  <c:v>0.19418613699424</c:v>
                </c:pt>
                <c:pt idx="133">
                  <c:v>0.171368664422285</c:v>
                </c:pt>
                <c:pt idx="134">
                  <c:v>0.149727528870478</c:v>
                </c:pt>
                <c:pt idx="135">
                  <c:v>0.129517650365346</c:v>
                </c:pt>
                <c:pt idx="136">
                  <c:v>0.110920881524898</c:v>
                </c:pt>
                <c:pt idx="137">
                  <c:v>0.0940491170968431</c:v>
                </c:pt>
                <c:pt idx="138">
                  <c:v>0.0789501916440904</c:v>
                </c:pt>
                <c:pt idx="139">
                  <c:v>0.0656158424863499</c:v>
                </c:pt>
                <c:pt idx="140">
                  <c:v>0.0539909893153135</c:v>
                </c:pt>
                <c:pt idx="141">
                  <c:v>0.0439836145561176</c:v>
                </c:pt>
                <c:pt idx="142">
                  <c:v>0.0354746078282956</c:v>
                </c:pt>
                <c:pt idx="143">
                  <c:v>0.0283270497050225</c:v>
                </c:pt>
                <c:pt idx="144">
                  <c:v>0.0223945397527751</c:v>
                </c:pt>
                <c:pt idx="145">
                  <c:v>0.017528307896335</c:v>
                </c:pt>
                <c:pt idx="146">
                  <c:v>0.0135829749702115</c:v>
                </c:pt>
                <c:pt idx="147">
                  <c:v>0.0104209392155194</c:v>
                </c:pt>
                <c:pt idx="148">
                  <c:v>0.00791545492593046</c:v>
                </c:pt>
                <c:pt idx="149">
                  <c:v>0.0059525349337223</c:v>
                </c:pt>
                <c:pt idx="150">
                  <c:v>0.00443185028365056</c:v>
                </c:pt>
              </c:numCache>
            </c:numRef>
          </c:yVal>
          <c:smooth val="1"/>
          <c:extLst xmlns:c16r2="http://schemas.microsoft.com/office/drawing/2015/06/chart">
            <c:ext xmlns:c16="http://schemas.microsoft.com/office/drawing/2014/chart" uri="{C3380CC4-5D6E-409C-BE32-E72D297353CC}">
              <c16:uniqueId val="{00000001-9789-428C-A663-38A3ADE26FB2}"/>
            </c:ext>
          </c:extLst>
        </c:ser>
        <c:ser>
          <c:idx val="2"/>
          <c:order val="2"/>
          <c:spPr>
            <a:ln w="17183">
              <a:solidFill>
                <a:srgbClr val="FF0000"/>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General!$D$15:$D$165</c:f>
              <c:numCache>
                <c:formatCode>General</c:formatCode>
                <c:ptCount val="151"/>
                <c:pt idx="0">
                  <c:v>1.75658875194506E-31</c:v>
                </c:pt>
                <c:pt idx="1">
                  <c:v>6.84400932933712E-31</c:v>
                </c:pt>
                <c:pt idx="2">
                  <c:v>2.63124019701774E-30</c:v>
                </c:pt>
                <c:pt idx="3">
                  <c:v>9.98205145862604E-30</c:v>
                </c:pt>
                <c:pt idx="4">
                  <c:v>3.73670248191382E-29</c:v>
                </c:pt>
                <c:pt idx="5">
                  <c:v>1.38027824665329E-28</c:v>
                </c:pt>
                <c:pt idx="6">
                  <c:v>5.03099833312284E-28</c:v>
                </c:pt>
                <c:pt idx="7">
                  <c:v>1.80946884641822E-27</c:v>
                </c:pt>
                <c:pt idx="8">
                  <c:v>6.42181002844637E-27</c:v>
                </c:pt>
                <c:pt idx="9">
                  <c:v>2.24891584674409E-26</c:v>
                </c:pt>
                <c:pt idx="10">
                  <c:v>7.77138388112695E-26</c:v>
                </c:pt>
                <c:pt idx="11">
                  <c:v>2.64992099904437E-25</c:v>
                </c:pt>
                <c:pt idx="12">
                  <c:v>8.91614038960685E-25</c:v>
                </c:pt>
                <c:pt idx="13">
                  <c:v>2.96026285930288E-24</c:v>
                </c:pt>
                <c:pt idx="14">
                  <c:v>9.69824299802522E-24</c:v>
                </c:pt>
                <c:pt idx="15">
                  <c:v>3.13520002293195E-23</c:v>
                </c:pt>
                <c:pt idx="16">
                  <c:v>1.0001078880431E-22</c:v>
                </c:pt>
                <c:pt idx="17">
                  <c:v>3.14802272340094E-22</c:v>
                </c:pt>
                <c:pt idx="18">
                  <c:v>9.77773519644622E-22</c:v>
                </c:pt>
                <c:pt idx="19">
                  <c:v>2.99673328155141E-21</c:v>
                </c:pt>
                <c:pt idx="20">
                  <c:v>9.06290270761822E-21</c:v>
                </c:pt>
                <c:pt idx="21">
                  <c:v>2.70455583202052E-20</c:v>
                </c:pt>
                <c:pt idx="22">
                  <c:v>7.96405025326583E-20</c:v>
                </c:pt>
                <c:pt idx="23">
                  <c:v>2.31409635959643E-19</c:v>
                </c:pt>
                <c:pt idx="24">
                  <c:v>6.63495976188125E-19</c:v>
                </c:pt>
                <c:pt idx="25">
                  <c:v>1.87717410478523E-18</c:v>
                </c:pt>
                <c:pt idx="26">
                  <c:v>5.24059046903116E-18</c:v>
                </c:pt>
                <c:pt idx="27">
                  <c:v>1.44366124381586E-17</c:v>
                </c:pt>
                <c:pt idx="28">
                  <c:v>3.92427812551522E-17</c:v>
                </c:pt>
                <c:pt idx="29">
                  <c:v>1.05260073365031E-16</c:v>
                </c:pt>
                <c:pt idx="30">
                  <c:v>2.78597339076728E-16</c:v>
                </c:pt>
                <c:pt idx="31">
                  <c:v>7.27611687971751E-16</c:v>
                </c:pt>
                <c:pt idx="32">
                  <c:v>1.8751317018307E-15</c:v>
                </c:pt>
                <c:pt idx="33">
                  <c:v>4.76840673491004E-15</c:v>
                </c:pt>
                <c:pt idx="34">
                  <c:v>1.19653171952172E-14</c:v>
                </c:pt>
                <c:pt idx="35">
                  <c:v>2.9626786396229E-14</c:v>
                </c:pt>
                <c:pt idx="36">
                  <c:v>7.23859508309421E-14</c:v>
                </c:pt>
                <c:pt idx="37">
                  <c:v>1.7451526760705E-13</c:v>
                </c:pt>
                <c:pt idx="38">
                  <c:v>4.15166190013191E-13</c:v>
                </c:pt>
                <c:pt idx="39">
                  <c:v>9.74585479402318E-13</c:v>
                </c:pt>
                <c:pt idx="40">
                  <c:v>2.25749762053793E-12</c:v>
                </c:pt>
                <c:pt idx="41">
                  <c:v>5.15993312402817E-12</c:v>
                </c:pt>
                <c:pt idx="42">
                  <c:v>1.16377829073394E-11</c:v>
                </c:pt>
                <c:pt idx="43">
                  <c:v>2.59003621771939E-11</c:v>
                </c:pt>
                <c:pt idx="44">
                  <c:v>5.68788529384774E-11</c:v>
                </c:pt>
                <c:pt idx="45">
                  <c:v>1.23255193785595E-10</c:v>
                </c:pt>
                <c:pt idx="46">
                  <c:v>2.63553649924464E-10</c:v>
                </c:pt>
                <c:pt idx="47">
                  <c:v>5.56086367240089E-10</c:v>
                </c:pt>
                <c:pt idx="48">
                  <c:v>1.15777686812605E-9</c:v>
                </c:pt>
                <c:pt idx="49">
                  <c:v>2.37857524839343E-9</c:v>
                </c:pt>
                <c:pt idx="50">
                  <c:v>4.82190144033368E-9</c:v>
                </c:pt>
                <c:pt idx="51">
                  <c:v>9.64559826842263E-9</c:v>
                </c:pt>
                <c:pt idx="52">
                  <c:v>1.903923163608E-8</c:v>
                </c:pt>
                <c:pt idx="53">
                  <c:v>3.70833595731182E-8</c:v>
                </c:pt>
                <c:pt idx="54">
                  <c:v>7.12718667131229E-8</c:v>
                </c:pt>
                <c:pt idx="55">
                  <c:v>1.35165732453809E-7</c:v>
                </c:pt>
                <c:pt idx="56">
                  <c:v>2.52944055550014E-7</c:v>
                </c:pt>
                <c:pt idx="57">
                  <c:v>4.67080525041892E-7</c:v>
                </c:pt>
                <c:pt idx="58">
                  <c:v>8.51076205975102E-7</c:v>
                </c:pt>
                <c:pt idx="59">
                  <c:v>1.53022236429647E-6</c:v>
                </c:pt>
                <c:pt idx="60">
                  <c:v>2.71487630995068E-6</c:v>
                </c:pt>
                <c:pt idx="61">
                  <c:v>4.75285929753601E-6</c:v>
                </c:pt>
                <c:pt idx="62">
                  <c:v>8.21049374389533E-6</c:v>
                </c:pt>
                <c:pt idx="63">
                  <c:v>1.3995647582546E-5</c:v>
                </c:pt>
                <c:pt idx="64">
                  <c:v>2.35410662092838E-5</c:v>
                </c:pt>
                <c:pt idx="65">
                  <c:v>3.90722720615205E-5</c:v>
                </c:pt>
                <c:pt idx="66">
                  <c:v>6.39912524992475E-5</c:v>
                </c:pt>
                <c:pt idx="67">
                  <c:v>0.000103414625128296</c:v>
                </c:pt>
                <c:pt idx="68">
                  <c:v>0.000164912175250611</c:v>
                </c:pt>
                <c:pt idx="69">
                  <c:v>0.000259497325013297</c:v>
                </c:pt>
                <c:pt idx="70">
                  <c:v>0.00040292336973253</c:v>
                </c:pt>
                <c:pt idx="71">
                  <c:v>0.000617335762203728</c:v>
                </c:pt>
                <c:pt idx="72">
                  <c:v>0.000933318387821787</c:v>
                </c:pt>
                <c:pt idx="73">
                  <c:v>0.00139234742171528</c:v>
                </c:pt>
                <c:pt idx="74">
                  <c:v>0.00204962691110307</c:v>
                </c:pt>
                <c:pt idx="75">
                  <c:v>0.00297722338252384</c:v>
                </c:pt>
                <c:pt idx="76">
                  <c:v>0.00426734184788824</c:v>
                </c:pt>
                <c:pt idx="77">
                  <c:v>0.00603549445243879</c:v>
                </c:pt>
                <c:pt idx="78">
                  <c:v>0.00842321104936177</c:v>
                </c:pt>
                <c:pt idx="79">
                  <c:v>0.0115998378009375</c:v>
                </c:pt>
                <c:pt idx="80">
                  <c:v>0.0157628795767992</c:v>
                </c:pt>
                <c:pt idx="81">
                  <c:v>0.0211362825385687</c:v>
                </c:pt>
                <c:pt idx="82">
                  <c:v>0.0279660455487674</c:v>
                </c:pt>
                <c:pt idx="83">
                  <c:v>0.0365126137106748</c:v>
                </c:pt>
                <c:pt idx="84">
                  <c:v>0.0470396618657653</c:v>
                </c:pt>
                <c:pt idx="85">
                  <c:v>0.0597991301782604</c:v>
                </c:pt>
                <c:pt idx="86">
                  <c:v>0.0750127262146218</c:v>
                </c:pt>
                <c:pt idx="87">
                  <c:v>0.0928505410884839</c:v>
                </c:pt>
                <c:pt idx="88">
                  <c:v>0.113407906982138</c:v>
                </c:pt>
                <c:pt idx="89">
                  <c:v>0.136682098704208</c:v>
                </c:pt>
                <c:pt idx="90">
                  <c:v>0.162550888921222</c:v>
                </c:pt>
                <c:pt idx="91">
                  <c:v>0.190755235238436</c:v>
                </c:pt>
                <c:pt idx="92">
                  <c:v>0.220888440953873</c:v>
                </c:pt>
                <c:pt idx="93">
                  <c:v>0.252393938603415</c:v>
                </c:pt>
                <c:pt idx="94">
                  <c:v>0.284573371133069</c:v>
                </c:pt>
                <c:pt idx="95">
                  <c:v>0.316605899755561</c:v>
                </c:pt>
                <c:pt idx="96">
                  <c:v>0.347578700400868</c:v>
                </c:pt>
                <c:pt idx="97">
                  <c:v>0.376527511143529</c:v>
                </c:pt>
                <c:pt idx="98">
                  <c:v>0.402484981051</c:v>
                </c:pt>
                <c:pt idx="99">
                  <c:v>0.424533583347347</c:v>
                </c:pt>
                <c:pt idx="100">
                  <c:v>0.441859127554422</c:v>
                </c:pt>
                <c:pt idx="101">
                  <c:v>0.453800548942988</c:v>
                </c:pt>
                <c:pt idx="102">
                  <c:v>0.459891740633891</c:v>
                </c:pt>
                <c:pt idx="103">
                  <c:v>0.459891740633891</c:v>
                </c:pt>
                <c:pt idx="104">
                  <c:v>0.453800548942988</c:v>
                </c:pt>
                <c:pt idx="105">
                  <c:v>0.441859127554423</c:v>
                </c:pt>
                <c:pt idx="106">
                  <c:v>0.424533583347349</c:v>
                </c:pt>
                <c:pt idx="107">
                  <c:v>0.402484981051002</c:v>
                </c:pt>
                <c:pt idx="108">
                  <c:v>0.376527511143531</c:v>
                </c:pt>
                <c:pt idx="109">
                  <c:v>0.34757870040087</c:v>
                </c:pt>
                <c:pt idx="110">
                  <c:v>0.316605899755563</c:v>
                </c:pt>
                <c:pt idx="111">
                  <c:v>0.284573371133071</c:v>
                </c:pt>
                <c:pt idx="112">
                  <c:v>0.252393938603418</c:v>
                </c:pt>
                <c:pt idx="113">
                  <c:v>0.220888440953875</c:v>
                </c:pt>
                <c:pt idx="114">
                  <c:v>0.190755235238438</c:v>
                </c:pt>
                <c:pt idx="115">
                  <c:v>0.162550888921224</c:v>
                </c:pt>
                <c:pt idx="116">
                  <c:v>0.13668209870421</c:v>
                </c:pt>
                <c:pt idx="117">
                  <c:v>0.11340790698214</c:v>
                </c:pt>
                <c:pt idx="118">
                  <c:v>0.0928505410884855</c:v>
                </c:pt>
                <c:pt idx="119">
                  <c:v>0.0750127262146231</c:v>
                </c:pt>
                <c:pt idx="120">
                  <c:v>0.0597991301782615</c:v>
                </c:pt>
                <c:pt idx="121">
                  <c:v>0.0470396618657664</c:v>
                </c:pt>
                <c:pt idx="122">
                  <c:v>0.0365126137106758</c:v>
                </c:pt>
                <c:pt idx="123">
                  <c:v>0.0279660455487682</c:v>
                </c:pt>
                <c:pt idx="124">
                  <c:v>0.0211362825385694</c:v>
                </c:pt>
                <c:pt idx="125">
                  <c:v>0.0157628795767997</c:v>
                </c:pt>
                <c:pt idx="126">
                  <c:v>0.0115998378009379</c:v>
                </c:pt>
                <c:pt idx="127">
                  <c:v>0.00842321104936207</c:v>
                </c:pt>
                <c:pt idx="128">
                  <c:v>0.00603549445243905</c:v>
                </c:pt>
                <c:pt idx="129">
                  <c:v>0.00426734184788844</c:v>
                </c:pt>
                <c:pt idx="130">
                  <c:v>0.00297722338252398</c:v>
                </c:pt>
                <c:pt idx="131">
                  <c:v>0.00204962691110317</c:v>
                </c:pt>
                <c:pt idx="132">
                  <c:v>0.00139234742171535</c:v>
                </c:pt>
                <c:pt idx="133">
                  <c:v>0.000933318387821842</c:v>
                </c:pt>
                <c:pt idx="134">
                  <c:v>0.000617335762203765</c:v>
                </c:pt>
                <c:pt idx="135">
                  <c:v>0.000402923369732554</c:v>
                </c:pt>
                <c:pt idx="136">
                  <c:v>0.000259497325013314</c:v>
                </c:pt>
                <c:pt idx="137">
                  <c:v>0.000164912175250623</c:v>
                </c:pt>
                <c:pt idx="138">
                  <c:v>0.000103414625128303</c:v>
                </c:pt>
                <c:pt idx="139">
                  <c:v>6.39912524992524E-5</c:v>
                </c:pt>
                <c:pt idx="140">
                  <c:v>3.90722720615238E-5</c:v>
                </c:pt>
                <c:pt idx="141">
                  <c:v>2.35410662092858E-5</c:v>
                </c:pt>
                <c:pt idx="142">
                  <c:v>1.39956475825473E-5</c:v>
                </c:pt>
                <c:pt idx="143">
                  <c:v>8.21049374389611E-6</c:v>
                </c:pt>
                <c:pt idx="144">
                  <c:v>4.75285929753651E-6</c:v>
                </c:pt>
                <c:pt idx="145">
                  <c:v>2.71487630995098E-6</c:v>
                </c:pt>
                <c:pt idx="146">
                  <c:v>1.53022236429664E-6</c:v>
                </c:pt>
                <c:pt idx="147">
                  <c:v>8.51076205975199E-7</c:v>
                </c:pt>
                <c:pt idx="148">
                  <c:v>4.67080525041947E-7</c:v>
                </c:pt>
                <c:pt idx="149">
                  <c:v>2.52944055550046E-7</c:v>
                </c:pt>
                <c:pt idx="150">
                  <c:v>1.35165732453827E-7</c:v>
                </c:pt>
              </c:numCache>
            </c:numRef>
          </c:yVal>
          <c:smooth val="1"/>
          <c:extLst xmlns:c16r2="http://schemas.microsoft.com/office/drawing/2015/06/chart">
            <c:ext xmlns:c16="http://schemas.microsoft.com/office/drawing/2014/chart" uri="{C3380CC4-5D6E-409C-BE32-E72D297353CC}">
              <c16:uniqueId val="{00000002-9789-428C-A663-38A3ADE26FB2}"/>
            </c:ext>
          </c:extLst>
        </c:ser>
        <c:dLbls>
          <c:showLegendKey val="0"/>
          <c:showVal val="0"/>
          <c:showCatName val="0"/>
          <c:showSerName val="0"/>
          <c:showPercent val="0"/>
          <c:showBubbleSize val="0"/>
        </c:dLbls>
        <c:axId val="-1471896768"/>
        <c:axId val="-1471894016"/>
      </c:scatterChart>
      <c:valAx>
        <c:axId val="-1471896768"/>
        <c:scaling>
          <c:orientation val="minMax"/>
          <c:max val="10.0"/>
          <c:min val="-4.0"/>
        </c:scaling>
        <c:delete val="0"/>
        <c:axPos val="b"/>
        <c:numFmt formatCode="General" sourceLinked="1"/>
        <c:majorTickMark val="none"/>
        <c:minorTickMark val="none"/>
        <c:tickLblPos val="none"/>
        <c:spPr>
          <a:ln w="1432">
            <a:solidFill>
              <a:srgbClr val="000000"/>
            </a:solidFill>
            <a:prstDash val="solid"/>
          </a:ln>
        </c:spPr>
        <c:crossAx val="-1471894016"/>
        <c:crosses val="autoZero"/>
        <c:crossBetween val="midCat"/>
      </c:valAx>
      <c:valAx>
        <c:axId val="-1471894016"/>
        <c:scaling>
          <c:orientation val="minMax"/>
          <c:max val="0.6"/>
          <c:min val="0.0"/>
        </c:scaling>
        <c:delete val="1"/>
        <c:axPos val="l"/>
        <c:numFmt formatCode="General" sourceLinked="1"/>
        <c:majorTickMark val="out"/>
        <c:minorTickMark val="none"/>
        <c:tickLblPos val="none"/>
        <c:crossAx val="-1471896768"/>
        <c:crosses val="autoZero"/>
        <c:crossBetween val="midCat"/>
      </c:valAx>
      <c:spPr>
        <a:noFill/>
        <a:ln w="11455">
          <a:noFill/>
        </a:ln>
      </c:spPr>
    </c:plotArea>
    <c:plotVisOnly val="1"/>
    <c:dispBlanksAs val="gap"/>
    <c:showDLblsOverMax val="0"/>
  </c:chart>
  <c:spPr>
    <a:solidFill>
      <a:srgbClr val="FFFFFF"/>
    </a:solidFill>
    <a:ln w="1432">
      <a:solidFill>
        <a:srgbClr val="000000"/>
      </a:solidFill>
      <a:prstDash val="solid"/>
    </a:ln>
  </c:spPr>
  <c:txPr>
    <a:bodyPr/>
    <a:lstStyle/>
    <a:p>
      <a:pPr>
        <a:defRPr sz="44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2020202020202"/>
          <c:y val="0.14070351758794"/>
          <c:w val="0.964646464646465"/>
          <c:h val="0.836683417085427"/>
        </c:manualLayout>
      </c:layout>
      <c:scatterChart>
        <c:scatterStyle val="smoothMarker"/>
        <c:varyColors val="0"/>
        <c:ser>
          <c:idx val="0"/>
          <c:order val="0"/>
          <c:spPr>
            <a:ln w="17178">
              <a:solidFill>
                <a:srgbClr val="0000FF"/>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General!$B$15:$B$165</c:f>
              <c:numCache>
                <c:formatCode>General</c:formatCode>
                <c:ptCount val="151"/>
                <c:pt idx="0">
                  <c:v>0.00357099531662422</c:v>
                </c:pt>
                <c:pt idx="1">
                  <c:v>0.00421160730337721</c:v>
                </c:pt>
                <c:pt idx="2">
                  <c:v>0.00495061110133345</c:v>
                </c:pt>
                <c:pt idx="3">
                  <c:v>0.00579992134996084</c:v>
                </c:pt>
                <c:pt idx="4">
                  <c:v>0.00677232433806535</c:v>
                </c:pt>
                <c:pt idx="5">
                  <c:v>0.00788144311698485</c:v>
                </c:pt>
                <c:pt idx="6">
                  <c:v>0.00914168165549884</c:v>
                </c:pt>
                <c:pt idx="7">
                  <c:v>0.0105681457325499</c:v>
                </c:pt>
                <c:pt idx="8">
                  <c:v>0.0121765384669679</c:v>
                </c:pt>
                <c:pt idx="9">
                  <c:v>0.0139830286798635</c:v>
                </c:pt>
                <c:pt idx="10">
                  <c:v>0.0160040906807431</c:v>
                </c:pt>
                <c:pt idx="11">
                  <c:v>0.0182563145655623</c:v>
                </c:pt>
                <c:pt idx="12">
                  <c:v>0.0207561867135831</c:v>
                </c:pt>
                <c:pt idx="13">
                  <c:v>0.0235198408660629</c:v>
                </c:pt>
                <c:pt idx="14">
                  <c:v>0.0265627809554624</c:v>
                </c:pt>
                <c:pt idx="15">
                  <c:v>0.0298995777166771</c:v>
                </c:pt>
                <c:pt idx="16">
                  <c:v>0.0335435420349578</c:v>
                </c:pt>
                <c:pt idx="17">
                  <c:v>0.037506378947453</c:v>
                </c:pt>
                <c:pt idx="18">
                  <c:v>0.0417978271912407</c:v>
                </c:pt>
                <c:pt idx="19">
                  <c:v>0.0464252901511252</c:v>
                </c:pt>
                <c:pt idx="20">
                  <c:v>0.0513934649730289</c:v>
                </c:pt>
                <c:pt idx="21">
                  <c:v>0.0567039774389706</c:v>
                </c:pt>
                <c:pt idx="22">
                  <c:v>0.0623550309116347</c:v>
                </c:pt>
                <c:pt idx="23">
                  <c:v>0.0683410782147249</c:v>
                </c:pt>
                <c:pt idx="24">
                  <c:v>0.0746525256854063</c:v>
                </c:pt>
                <c:pt idx="25">
                  <c:v>0.0812754787858425</c:v>
                </c:pt>
                <c:pt idx="26">
                  <c:v>0.0881915385651749</c:v>
                </c:pt>
                <c:pt idx="27">
                  <c:v>0.0953776579002504</c:v>
                </c:pt>
                <c:pt idx="28">
                  <c:v>0.102806065799176</c:v>
                </c:pt>
                <c:pt idx="29">
                  <c:v>0.110444267121079</c:v>
                </c:pt>
                <c:pt idx="30">
                  <c:v>0.118255123852385</c:v>
                </c:pt>
                <c:pt idx="31">
                  <c:v>0.126197022598743</c:v>
                </c:pt>
                <c:pt idx="32">
                  <c:v>0.134224131227054</c:v>
                </c:pt>
                <c:pt idx="33">
                  <c:v>0.142286745658774</c:v>
                </c:pt>
                <c:pt idx="34">
                  <c:v>0.150331725718496</c:v>
                </c:pt>
                <c:pt idx="35">
                  <c:v>0.158303016734203</c:v>
                </c:pt>
                <c:pt idx="36">
                  <c:v>0.166142251328207</c:v>
                </c:pt>
                <c:pt idx="37">
                  <c:v>0.173789423597261</c:v>
                </c:pt>
                <c:pt idx="38">
                  <c:v>0.181183625726077</c:v>
                </c:pt>
                <c:pt idx="39">
                  <c:v>0.188263835081598</c:v>
                </c:pt>
                <c:pt idx="40">
                  <c:v>0.194969738064705</c:v>
                </c:pt>
                <c:pt idx="41">
                  <c:v>0.20124257551667</c:v>
                </c:pt>
                <c:pt idx="42">
                  <c:v>0.207025993347479</c:v>
                </c:pt>
                <c:pt idx="43">
                  <c:v>0.212266881320761</c:v>
                </c:pt>
                <c:pt idx="44">
                  <c:v>0.216916182632623</c:v>
                </c:pt>
                <c:pt idx="45">
                  <c:v>0.220929657082865</c:v>
                </c:pt>
                <c:pt idx="46">
                  <c:v>0.224268581265887</c:v>
                </c:pt>
                <c:pt idx="47">
                  <c:v>0.226900370298771</c:v>
                </c:pt>
                <c:pt idx="48">
                  <c:v>0.228799107133357</c:v>
                </c:pt>
                <c:pt idx="49">
                  <c:v>0.229945967430475</c:v>
                </c:pt>
                <c:pt idx="50">
                  <c:v>0.230329530256427</c:v>
                </c:pt>
                <c:pt idx="51">
                  <c:v>0.229945967430475</c:v>
                </c:pt>
                <c:pt idx="52">
                  <c:v>0.228799107133357</c:v>
                </c:pt>
                <c:pt idx="53">
                  <c:v>0.226900370298771</c:v>
                </c:pt>
                <c:pt idx="54">
                  <c:v>0.224268581265887</c:v>
                </c:pt>
                <c:pt idx="55">
                  <c:v>0.220929657082865</c:v>
                </c:pt>
                <c:pt idx="56">
                  <c:v>0.216916182632623</c:v>
                </c:pt>
                <c:pt idx="57">
                  <c:v>0.212266881320761</c:v>
                </c:pt>
                <c:pt idx="58">
                  <c:v>0.20702599334748</c:v>
                </c:pt>
                <c:pt idx="59">
                  <c:v>0.20124257551667</c:v>
                </c:pt>
                <c:pt idx="60">
                  <c:v>0.194969738064705</c:v>
                </c:pt>
                <c:pt idx="61">
                  <c:v>0.188263835081598</c:v>
                </c:pt>
                <c:pt idx="62">
                  <c:v>0.181183625726077</c:v>
                </c:pt>
                <c:pt idx="63">
                  <c:v>0.173789423597261</c:v>
                </c:pt>
                <c:pt idx="64">
                  <c:v>0.166142251328207</c:v>
                </c:pt>
                <c:pt idx="65">
                  <c:v>0.158303016734203</c:v>
                </c:pt>
                <c:pt idx="66">
                  <c:v>0.150331725718497</c:v>
                </c:pt>
                <c:pt idx="67">
                  <c:v>0.142286745658774</c:v>
                </c:pt>
                <c:pt idx="68">
                  <c:v>0.134224131227055</c:v>
                </c:pt>
                <c:pt idx="69">
                  <c:v>0.126197022598743</c:v>
                </c:pt>
                <c:pt idx="70">
                  <c:v>0.118255123852385</c:v>
                </c:pt>
                <c:pt idx="71">
                  <c:v>0.11044426712108</c:v>
                </c:pt>
                <c:pt idx="72">
                  <c:v>0.102806065799176</c:v>
                </c:pt>
                <c:pt idx="73">
                  <c:v>0.0953776579002505</c:v>
                </c:pt>
                <c:pt idx="74">
                  <c:v>0.088191538565175</c:v>
                </c:pt>
                <c:pt idx="75">
                  <c:v>0.0812754787858427</c:v>
                </c:pt>
                <c:pt idx="76">
                  <c:v>0.0746525256854065</c:v>
                </c:pt>
                <c:pt idx="77">
                  <c:v>0.068341078214725</c:v>
                </c:pt>
                <c:pt idx="78">
                  <c:v>0.0623550309116349</c:v>
                </c:pt>
                <c:pt idx="79">
                  <c:v>0.0567039774389707</c:v>
                </c:pt>
                <c:pt idx="80">
                  <c:v>0.051393464973029</c:v>
                </c:pt>
                <c:pt idx="81">
                  <c:v>0.0464252901511253</c:v>
                </c:pt>
                <c:pt idx="82">
                  <c:v>0.0417978271912408</c:v>
                </c:pt>
                <c:pt idx="83">
                  <c:v>0.0375063789474531</c:v>
                </c:pt>
                <c:pt idx="84">
                  <c:v>0.0335435420349579</c:v>
                </c:pt>
                <c:pt idx="85">
                  <c:v>0.0298995777166772</c:v>
                </c:pt>
                <c:pt idx="86">
                  <c:v>0.0265627809554624</c:v>
                </c:pt>
                <c:pt idx="87">
                  <c:v>0.0235198408660629</c:v>
                </c:pt>
                <c:pt idx="88">
                  <c:v>0.0207561867135831</c:v>
                </c:pt>
                <c:pt idx="89">
                  <c:v>0.0182563145655623</c:v>
                </c:pt>
                <c:pt idx="90">
                  <c:v>0.0160040906807432</c:v>
                </c:pt>
                <c:pt idx="91">
                  <c:v>0.0139830286798635</c:v>
                </c:pt>
                <c:pt idx="92">
                  <c:v>0.0121765384669679</c:v>
                </c:pt>
                <c:pt idx="93">
                  <c:v>0.01056814573255</c:v>
                </c:pt>
                <c:pt idx="94">
                  <c:v>0.00914168165549887</c:v>
                </c:pt>
                <c:pt idx="95">
                  <c:v>0.00788144311698487</c:v>
                </c:pt>
                <c:pt idx="96">
                  <c:v>0.00677232433806538</c:v>
                </c:pt>
                <c:pt idx="97">
                  <c:v>0.00579992134996086</c:v>
                </c:pt>
                <c:pt idx="98">
                  <c:v>0.00495061110133347</c:v>
                </c:pt>
                <c:pt idx="99">
                  <c:v>0.00421160730337723</c:v>
                </c:pt>
                <c:pt idx="100">
                  <c:v>0.00357099531662424</c:v>
                </c:pt>
                <c:pt idx="101">
                  <c:v>0.00301774850071103</c:v>
                </c:pt>
                <c:pt idx="102">
                  <c:v>0.00254172848909741</c:v>
                </c:pt>
                <c:pt idx="103">
                  <c:v>0.00213367182506193</c:v>
                </c:pt>
                <c:pt idx="104">
                  <c:v>0.00178516531390553</c:v>
                </c:pt>
                <c:pt idx="105">
                  <c:v>0.00148861231995048</c:v>
                </c:pt>
                <c:pt idx="106">
                  <c:v>0.0012371920761059</c:v>
                </c:pt>
                <c:pt idx="107">
                  <c:v>0.0010248138883632</c:v>
                </c:pt>
                <c:pt idx="108">
                  <c:v>0.00084606791663214</c:v>
                </c:pt>
                <c:pt idx="109">
                  <c:v>0.000696174004874175</c:v>
                </c:pt>
                <c:pt idx="110">
                  <c:v>0.000570929824473664</c:v>
                </c:pt>
                <c:pt idx="111">
                  <c:v>0.000466659390996073</c:v>
                </c:pt>
                <c:pt idx="112">
                  <c:v>0.000380162820553137</c:v>
                </c:pt>
                <c:pt idx="113">
                  <c:v>0.000308668011462234</c:v>
                </c:pt>
                <c:pt idx="114">
                  <c:v>0.000249784772256361</c:v>
                </c:pt>
                <c:pt idx="115">
                  <c:v>0.000201461769950011</c:v>
                </c:pt>
                <c:pt idx="116">
                  <c:v>0.000161946543560763</c:v>
                </c:pt>
                <c:pt idx="117">
                  <c:v>0.000129748717303681</c:v>
                </c:pt>
                <c:pt idx="118">
                  <c:v>0.000103606455130215</c:v>
                </c:pt>
                <c:pt idx="119">
                  <c:v>8.24561224491629E-5</c:v>
                </c:pt>
                <c:pt idx="120">
                  <c:v>6.54050606926517E-5</c:v>
                </c:pt>
                <c:pt idx="121">
                  <c:v>5.17073344018088E-5</c:v>
                </c:pt>
                <c:pt idx="122">
                  <c:v>4.0742277102046E-5</c:v>
                </c:pt>
                <c:pt idx="123">
                  <c:v>3.19956397624056E-5</c:v>
                </c:pt>
                <c:pt idx="124">
                  <c:v>2.50431324459869E-5</c:v>
                </c:pt>
                <c:pt idx="125">
                  <c:v>1.95361442814989E-5</c:v>
                </c:pt>
                <c:pt idx="126">
                  <c:v>1.51894276437353E-5</c:v>
                </c:pt>
                <c:pt idx="127">
                  <c:v>1.17705380757166E-5</c:v>
                </c:pt>
                <c:pt idx="128">
                  <c:v>9.09083081459128E-6</c:v>
                </c:pt>
                <c:pt idx="129">
                  <c:v>6.9978267466791E-6</c:v>
                </c:pt>
                <c:pt idx="130">
                  <c:v>5.36877431695241E-6</c:v>
                </c:pt>
                <c:pt idx="131">
                  <c:v>4.10524860572549E-6</c:v>
                </c:pt>
                <c:pt idx="132">
                  <c:v>3.12864385059438E-6</c:v>
                </c:pt>
                <c:pt idx="133">
                  <c:v>2.37643065241072E-6</c:v>
                </c:pt>
                <c:pt idx="134">
                  <c:v>1.79906359179686E-6</c:v>
                </c:pt>
                <c:pt idx="135">
                  <c:v>1.35743872826516E-6</c:v>
                </c:pt>
                <c:pt idx="136">
                  <c:v>1.02081327302057E-6</c:v>
                </c:pt>
                <c:pt idx="137">
                  <c:v>7.65111505279309E-7</c:v>
                </c:pt>
                <c:pt idx="138">
                  <c:v>5.71551684132503E-7</c:v>
                </c:pt>
                <c:pt idx="139">
                  <c:v>4.25538282705987E-7</c:v>
                </c:pt>
                <c:pt idx="140">
                  <c:v>3.15772362367641E-7</c:v>
                </c:pt>
                <c:pt idx="141">
                  <c:v>2.33540361152516E-7</c:v>
                </c:pt>
                <c:pt idx="142">
                  <c:v>1.72148059069383E-7</c:v>
                </c:pt>
                <c:pt idx="143">
                  <c:v>1.26472081188216E-7</c:v>
                </c:pt>
                <c:pt idx="144">
                  <c:v>9.26060908190941E-8</c:v>
                </c:pt>
                <c:pt idx="145">
                  <c:v>6.75828947693248E-8</c:v>
                </c:pt>
                <c:pt idx="146">
                  <c:v>4.91571142472876E-8</c:v>
                </c:pt>
                <c:pt idx="147">
                  <c:v>3.56359484067637E-8</c:v>
                </c:pt>
                <c:pt idx="148">
                  <c:v>2.57479474968643E-8</c:v>
                </c:pt>
                <c:pt idx="149">
                  <c:v>1.85416876173075E-8</c:v>
                </c:pt>
                <c:pt idx="150">
                  <c:v>1.33078610241766E-8</c:v>
                </c:pt>
              </c:numCache>
            </c:numRef>
          </c:yVal>
          <c:smooth val="1"/>
          <c:extLst xmlns:c16r2="http://schemas.microsoft.com/office/drawing/2015/06/chart">
            <c:ext xmlns:c16="http://schemas.microsoft.com/office/drawing/2014/chart" uri="{C3380CC4-5D6E-409C-BE32-E72D297353CC}">
              <c16:uniqueId val="{00000000-4683-4ADA-8A78-A844D722B188}"/>
            </c:ext>
          </c:extLst>
        </c:ser>
        <c:ser>
          <c:idx val="1"/>
          <c:order val="1"/>
          <c:spPr>
            <a:ln w="17178">
              <a:solidFill>
                <a:srgbClr val="339966"/>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General!$C$15:$C$165</c:f>
              <c:numCache>
                <c:formatCode>General</c:formatCode>
                <c:ptCount val="151"/>
                <c:pt idx="0">
                  <c:v>1.09660702252124E-43</c:v>
                </c:pt>
                <c:pt idx="1">
                  <c:v>4.42478145204311E-43</c:v>
                </c:pt>
                <c:pt idx="2">
                  <c:v>1.76762315677738E-42</c:v>
                </c:pt>
                <c:pt idx="3">
                  <c:v>6.9910852022656E-42</c:v>
                </c:pt>
                <c:pt idx="4">
                  <c:v>2.73751534849566E-41</c:v>
                </c:pt>
                <c:pt idx="5">
                  <c:v>1.06126926212318E-40</c:v>
                </c:pt>
                <c:pt idx="6">
                  <c:v>4.07334939783367E-40</c:v>
                </c:pt>
                <c:pt idx="7">
                  <c:v>1.54787112001171E-39</c:v>
                </c:pt>
                <c:pt idx="8">
                  <c:v>5.8233780591354E-39</c:v>
                </c:pt>
                <c:pt idx="9">
                  <c:v>2.16906331632548E-38</c:v>
                </c:pt>
                <c:pt idx="10">
                  <c:v>7.99883113516906E-38</c:v>
                </c:pt>
                <c:pt idx="11">
                  <c:v>2.92037002723376E-37</c:v>
                </c:pt>
                <c:pt idx="12">
                  <c:v>1.05561679606601E-36</c:v>
                </c:pt>
                <c:pt idx="13">
                  <c:v>3.77773731660843E-36</c:v>
                </c:pt>
                <c:pt idx="14">
                  <c:v>1.33848736454032E-35</c:v>
                </c:pt>
                <c:pt idx="15">
                  <c:v>4.69519734090718E-35</c:v>
                </c:pt>
                <c:pt idx="16">
                  <c:v>1.63061142349905E-34</c:v>
                </c:pt>
                <c:pt idx="17">
                  <c:v>5.60665929417556E-34</c:v>
                </c:pt>
                <c:pt idx="18">
                  <c:v>1.90859994069962E-33</c:v>
                </c:pt>
                <c:pt idx="19">
                  <c:v>6.43254305130444E-33</c:v>
                </c:pt>
                <c:pt idx="20">
                  <c:v>2.14638464214995E-32</c:v>
                </c:pt>
                <c:pt idx="21">
                  <c:v>7.09070566306007E-32</c:v>
                </c:pt>
                <c:pt idx="22">
                  <c:v>2.31914775670643E-31</c:v>
                </c:pt>
                <c:pt idx="23">
                  <c:v>7.50973194409653E-31</c:v>
                </c:pt>
                <c:pt idx="24">
                  <c:v>2.40756214862987E-30</c:v>
                </c:pt>
                <c:pt idx="25">
                  <c:v>7.64165863890429E-30</c:v>
                </c:pt>
                <c:pt idx="26">
                  <c:v>2.401346414174E-29</c:v>
                </c:pt>
                <c:pt idx="27">
                  <c:v>7.4710054311282E-29</c:v>
                </c:pt>
                <c:pt idx="28">
                  <c:v>2.3012316807319E-28</c:v>
                </c:pt>
                <c:pt idx="29">
                  <c:v>7.01776290648721E-28</c:v>
                </c:pt>
                <c:pt idx="30">
                  <c:v>2.11882014835492E-27</c:v>
                </c:pt>
                <c:pt idx="31">
                  <c:v>6.33354049668748E-27</c:v>
                </c:pt>
                <c:pt idx="32">
                  <c:v>1.87437319394963E-26</c:v>
                </c:pt>
                <c:pt idx="33">
                  <c:v>5.49190015122307E-26</c:v>
                </c:pt>
                <c:pt idx="34">
                  <c:v>1.59311180552308E-25</c:v>
                </c:pt>
                <c:pt idx="35">
                  <c:v>4.57537752284918E-25</c:v>
                </c:pt>
                <c:pt idx="36">
                  <c:v>1.30096216936188E-24</c:v>
                </c:pt>
                <c:pt idx="37">
                  <c:v>3.6623467152817E-24</c:v>
                </c:pt>
                <c:pt idx="38">
                  <c:v>1.02073099051798E-23</c:v>
                </c:pt>
                <c:pt idx="39">
                  <c:v>2.81656773380294E-23</c:v>
                </c:pt>
                <c:pt idx="40">
                  <c:v>7.69460187638324E-23</c:v>
                </c:pt>
                <c:pt idx="41">
                  <c:v>2.08117769915081E-22</c:v>
                </c:pt>
                <c:pt idx="42">
                  <c:v>5.57300237637809E-22</c:v>
                </c:pt>
                <c:pt idx="43">
                  <c:v>1.47749611669817E-21</c:v>
                </c:pt>
                <c:pt idx="44">
                  <c:v>3.87811356959847E-21</c:v>
                </c:pt>
                <c:pt idx="45">
                  <c:v>1.00779396505365E-20</c:v>
                </c:pt>
                <c:pt idx="46">
                  <c:v>2.59286579615063E-20</c:v>
                </c:pt>
                <c:pt idx="47">
                  <c:v>6.60458265006609E-20</c:v>
                </c:pt>
                <c:pt idx="48">
                  <c:v>1.66558873581137E-19</c:v>
                </c:pt>
                <c:pt idx="49">
                  <c:v>4.15860073542534E-19</c:v>
                </c:pt>
                <c:pt idx="50">
                  <c:v>1.02797779131482E-18</c:v>
                </c:pt>
                <c:pt idx="51">
                  <c:v>2.5158068394572E-18</c:v>
                </c:pt>
                <c:pt idx="52">
                  <c:v>6.0957607039974E-18</c:v>
                </c:pt>
                <c:pt idx="53">
                  <c:v>1.46229697507548E-17</c:v>
                </c:pt>
                <c:pt idx="54">
                  <c:v>3.47296421531017E-17</c:v>
                </c:pt>
                <c:pt idx="55">
                  <c:v>8.16623908053373E-17</c:v>
                </c:pt>
                <c:pt idx="56">
                  <c:v>1.90108234079591E-16</c:v>
                </c:pt>
                <c:pt idx="57">
                  <c:v>4.38164128601676E-16</c:v>
                </c:pt>
                <c:pt idx="58">
                  <c:v>9.99838297113438E-16</c:v>
                </c:pt>
                <c:pt idx="59">
                  <c:v>2.25881035712222E-15</c:v>
                </c:pt>
                <c:pt idx="60">
                  <c:v>5.0522732172736E-15</c:v>
                </c:pt>
                <c:pt idx="61">
                  <c:v>1.11879609393859E-14</c:v>
                </c:pt>
                <c:pt idx="62">
                  <c:v>2.45285632161619E-14</c:v>
                </c:pt>
                <c:pt idx="63">
                  <c:v>5.32415062081223E-14</c:v>
                </c:pt>
                <c:pt idx="64">
                  <c:v>1.14415697339426E-13</c:v>
                </c:pt>
                <c:pt idx="65">
                  <c:v>2.43432156112094E-13</c:v>
                </c:pt>
                <c:pt idx="66">
                  <c:v>5.12775580241214E-13</c:v>
                </c:pt>
                <c:pt idx="67">
                  <c:v>1.06938423878936E-12</c:v>
                </c:pt>
                <c:pt idx="68">
                  <c:v>2.2079908956424E-12</c:v>
                </c:pt>
                <c:pt idx="69">
                  <c:v>4.51354558342033E-12</c:v>
                </c:pt>
                <c:pt idx="70">
                  <c:v>9.13472426625117E-12</c:v>
                </c:pt>
                <c:pt idx="71">
                  <c:v>1.8303329900238E-11</c:v>
                </c:pt>
                <c:pt idx="72">
                  <c:v>3.63096303526374E-11</c:v>
                </c:pt>
                <c:pt idx="73">
                  <c:v>7.13133113578559E-11</c:v>
                </c:pt>
                <c:pt idx="74">
                  <c:v>1.38668057980493E-10</c:v>
                </c:pt>
                <c:pt idx="75">
                  <c:v>2.66955774220257E-10</c:v>
                </c:pt>
                <c:pt idx="76">
                  <c:v>5.08814243053052E-10</c:v>
                </c:pt>
                <c:pt idx="77">
                  <c:v>9.60143742530683E-10</c:v>
                </c:pt>
                <c:pt idx="78">
                  <c:v>1.7937846655368E-9</c:v>
                </c:pt>
                <c:pt idx="79">
                  <c:v>3.31788564479666E-9</c:v>
                </c:pt>
                <c:pt idx="80">
                  <c:v>6.07588541586427E-9</c:v>
                </c:pt>
                <c:pt idx="81">
                  <c:v>1.1015768276994E-8</c:v>
                </c:pt>
                <c:pt idx="82">
                  <c:v>1.97732047571024E-8</c:v>
                </c:pt>
                <c:pt idx="83">
                  <c:v>3.51395657887683E-8</c:v>
                </c:pt>
                <c:pt idx="84">
                  <c:v>6.18262311128558E-8</c:v>
                </c:pt>
                <c:pt idx="85">
                  <c:v>1.07697645909598E-7</c:v>
                </c:pt>
                <c:pt idx="86">
                  <c:v>1.85736262897902E-7</c:v>
                </c:pt>
                <c:pt idx="87">
                  <c:v>3.17135055607889E-7</c:v>
                </c:pt>
                <c:pt idx="88">
                  <c:v>5.36103760883549E-7</c:v>
                </c:pt>
                <c:pt idx="89">
                  <c:v>8.97243895173168E-7</c:v>
                </c:pt>
                <c:pt idx="90">
                  <c:v>1.48672014262383E-6</c:v>
                </c:pt>
                <c:pt idx="91">
                  <c:v>2.43896177594502E-6</c:v>
                </c:pt>
                <c:pt idx="92">
                  <c:v>3.96130076401624E-6</c:v>
                </c:pt>
                <c:pt idx="93">
                  <c:v>6.36982786904937E-6</c:v>
                </c:pt>
                <c:pt idx="94">
                  <c:v>1.01408563482951E-5</c:v>
                </c:pt>
                <c:pt idx="95">
                  <c:v>1.5983747857354E-5</c:v>
                </c:pt>
                <c:pt idx="96">
                  <c:v>2.49424818240622E-5</c:v>
                </c:pt>
                <c:pt idx="97">
                  <c:v>3.85352130167413E-5</c:v>
                </c:pt>
                <c:pt idx="98">
                  <c:v>5.89430926500949E-5</c:v>
                </c:pt>
                <c:pt idx="99">
                  <c:v>8.92616948752041E-5</c:v>
                </c:pt>
                <c:pt idx="100">
                  <c:v>0.000133830282285698</c:v>
                </c:pt>
                <c:pt idx="101">
                  <c:v>0.000198655555291373</c:v>
                </c:pt>
                <c:pt idx="102">
                  <c:v>0.000291947049090044</c:v>
                </c:pt>
                <c:pt idx="103">
                  <c:v>0.000424780449949132</c:v>
                </c:pt>
                <c:pt idx="104">
                  <c:v>0.000611902188539652</c:v>
                </c:pt>
                <c:pt idx="105">
                  <c:v>0.000872683063607749</c:v>
                </c:pt>
                <c:pt idx="106">
                  <c:v>0.00123221968887883</c:v>
                </c:pt>
                <c:pt idx="107">
                  <c:v>0.00172256966654998</c:v>
                </c:pt>
                <c:pt idx="108">
                  <c:v>0.00238408920834202</c:v>
                </c:pt>
                <c:pt idx="109">
                  <c:v>0.00326682043588274</c:v>
                </c:pt>
                <c:pt idx="110">
                  <c:v>0.00443185028365022</c:v>
                </c:pt>
                <c:pt idx="111">
                  <c:v>0.00595253493372186</c:v>
                </c:pt>
                <c:pt idx="112">
                  <c:v>0.00791545492592989</c:v>
                </c:pt>
                <c:pt idx="113">
                  <c:v>0.0104209392155187</c:v>
                </c:pt>
                <c:pt idx="114">
                  <c:v>0.0135829749702106</c:v>
                </c:pt>
                <c:pt idx="115">
                  <c:v>0.0175283078963339</c:v>
                </c:pt>
                <c:pt idx="116">
                  <c:v>0.0223945397527737</c:v>
                </c:pt>
                <c:pt idx="117">
                  <c:v>0.0283270497050208</c:v>
                </c:pt>
                <c:pt idx="118">
                  <c:v>0.0354746078282936</c:v>
                </c:pt>
                <c:pt idx="119">
                  <c:v>0.0439836145561152</c:v>
                </c:pt>
                <c:pt idx="120">
                  <c:v>0.0539909893153107</c:v>
                </c:pt>
                <c:pt idx="121">
                  <c:v>0.0656158424863467</c:v>
                </c:pt>
                <c:pt idx="122">
                  <c:v>0.0789501916440867</c:v>
                </c:pt>
                <c:pt idx="123">
                  <c:v>0.0940491170968389</c:v>
                </c:pt>
                <c:pt idx="124">
                  <c:v>0.110920881524894</c:v>
                </c:pt>
                <c:pt idx="125">
                  <c:v>0.129517650365341</c:v>
                </c:pt>
                <c:pt idx="126">
                  <c:v>0.149727528870472</c:v>
                </c:pt>
                <c:pt idx="127">
                  <c:v>0.171368664422279</c:v>
                </c:pt>
                <c:pt idx="128">
                  <c:v>0.194186136994234</c:v>
                </c:pt>
                <c:pt idx="129">
                  <c:v>0.217852269038537</c:v>
                </c:pt>
                <c:pt idx="130">
                  <c:v>0.241970826711169</c:v>
                </c:pt>
                <c:pt idx="131">
                  <c:v>0.266085362275121</c:v>
                </c:pt>
                <c:pt idx="132">
                  <c:v>0.289691675107551</c:v>
                </c:pt>
                <c:pt idx="133">
                  <c:v>0.312254065241649</c:v>
                </c:pt>
                <c:pt idx="134">
                  <c:v>0.333224743623277</c:v>
                </c:pt>
                <c:pt idx="135">
                  <c:v>0.352065475452821</c:v>
                </c:pt>
                <c:pt idx="136">
                  <c:v>0.36827029583566</c:v>
                </c:pt>
                <c:pt idx="137">
                  <c:v>0.381387976532878</c:v>
                </c:pt>
                <c:pt idx="138">
                  <c:v>0.391042859125376</c:v>
                </c:pt>
                <c:pt idx="139">
                  <c:v>0.396952715122854</c:v>
                </c:pt>
                <c:pt idx="140">
                  <c:v>0.398942448887604</c:v>
                </c:pt>
                <c:pt idx="141">
                  <c:v>0.396952715122855</c:v>
                </c:pt>
                <c:pt idx="142">
                  <c:v>0.391042859125378</c:v>
                </c:pt>
                <c:pt idx="143">
                  <c:v>0.381387976532881</c:v>
                </c:pt>
                <c:pt idx="144">
                  <c:v>0.368270295835665</c:v>
                </c:pt>
                <c:pt idx="145">
                  <c:v>0.352065475452827</c:v>
                </c:pt>
                <c:pt idx="146">
                  <c:v>0.333224743623283</c:v>
                </c:pt>
                <c:pt idx="147">
                  <c:v>0.312254065241656</c:v>
                </c:pt>
                <c:pt idx="148">
                  <c:v>0.289691675107558</c:v>
                </c:pt>
                <c:pt idx="149">
                  <c:v>0.266085362275128</c:v>
                </c:pt>
                <c:pt idx="150">
                  <c:v>0.241970826711177</c:v>
                </c:pt>
              </c:numCache>
            </c:numRef>
          </c:yVal>
          <c:smooth val="1"/>
          <c:extLst xmlns:c16r2="http://schemas.microsoft.com/office/drawing/2015/06/chart">
            <c:ext xmlns:c16="http://schemas.microsoft.com/office/drawing/2014/chart" uri="{C3380CC4-5D6E-409C-BE32-E72D297353CC}">
              <c16:uniqueId val="{00000001-4683-4ADA-8A78-A844D722B188}"/>
            </c:ext>
          </c:extLst>
        </c:ser>
        <c:ser>
          <c:idx val="2"/>
          <c:order val="2"/>
          <c:spPr>
            <a:ln w="17178">
              <a:solidFill>
                <a:srgbClr val="FF0000"/>
              </a:solidFill>
              <a:prstDash val="solid"/>
            </a:ln>
          </c:spPr>
          <c:marker>
            <c:symbol val="none"/>
          </c:marker>
          <c:xVal>
            <c:numRef>
              <c:f>General!$A$15:$A$165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General!$D$15:$D$165</c:f>
              <c:numCache>
                <c:formatCode>General</c:formatCode>
                <c:ptCount val="151"/>
                <c:pt idx="0">
                  <c:v>4.89994831267717E-41</c:v>
                </c:pt>
                <c:pt idx="1">
                  <c:v>2.33179781304453E-40</c:v>
                </c:pt>
                <c:pt idx="2">
                  <c:v>1.09496361817581E-39</c:v>
                </c:pt>
                <c:pt idx="3">
                  <c:v>5.07361951227949E-39</c:v>
                </c:pt>
                <c:pt idx="4">
                  <c:v>2.31977309646089E-38</c:v>
                </c:pt>
                <c:pt idx="5">
                  <c:v>1.04660432912562E-37</c:v>
                </c:pt>
                <c:pt idx="6">
                  <c:v>4.65938881823822E-37</c:v>
                </c:pt>
                <c:pt idx="7">
                  <c:v>2.04684419848006E-36</c:v>
                </c:pt>
                <c:pt idx="8">
                  <c:v>8.87258209572008E-36</c:v>
                </c:pt>
                <c:pt idx="9">
                  <c:v>3.7951126669334E-35</c:v>
                </c:pt>
                <c:pt idx="10">
                  <c:v>1.60180161583562E-34</c:v>
                </c:pt>
                <c:pt idx="11">
                  <c:v>6.67117277185539E-34</c:v>
                </c:pt>
                <c:pt idx="12">
                  <c:v>2.74160608936635E-33</c:v>
                </c:pt>
                <c:pt idx="13">
                  <c:v>1.11177609226998E-32</c:v>
                </c:pt>
                <c:pt idx="14">
                  <c:v>4.44876035895164E-32</c:v>
                </c:pt>
                <c:pt idx="15">
                  <c:v>1.75658876514964E-31</c:v>
                </c:pt>
                <c:pt idx="16">
                  <c:v>6.84400938078487E-31</c:v>
                </c:pt>
                <c:pt idx="17">
                  <c:v>2.63124021679728E-30</c:v>
                </c:pt>
                <c:pt idx="18">
                  <c:v>9.98205153366303E-30</c:v>
                </c:pt>
                <c:pt idx="19">
                  <c:v>3.73670251000334E-29</c:v>
                </c:pt>
                <c:pt idx="20">
                  <c:v>1.3802782570291E-28</c:v>
                </c:pt>
                <c:pt idx="21">
                  <c:v>5.03099837094192E-28</c:v>
                </c:pt>
                <c:pt idx="22">
                  <c:v>1.80946886002037E-27</c:v>
                </c:pt>
                <c:pt idx="23">
                  <c:v>6.4218100767205E-27</c:v>
                </c:pt>
                <c:pt idx="24">
                  <c:v>2.24891586364971E-26</c:v>
                </c:pt>
                <c:pt idx="25">
                  <c:v>7.77138393954634E-26</c:v>
                </c:pt>
                <c:pt idx="26">
                  <c:v>2.64992101896447E-25</c:v>
                </c:pt>
                <c:pt idx="27">
                  <c:v>8.91614045663154E-25</c:v>
                </c:pt>
                <c:pt idx="28">
                  <c:v>2.96026288155581E-24</c:v>
                </c:pt>
                <c:pt idx="29">
                  <c:v>9.69824307092918E-24</c:v>
                </c:pt>
                <c:pt idx="30">
                  <c:v>3.13520004649997E-23</c:v>
                </c:pt>
                <c:pt idx="31">
                  <c:v>1.00010789556112E-22</c:v>
                </c:pt>
                <c:pt idx="32">
                  <c:v>3.14802274706536E-22</c:v>
                </c:pt>
                <c:pt idx="33">
                  <c:v>9.77773526994778E-22</c:v>
                </c:pt>
                <c:pt idx="34">
                  <c:v>2.99673330407855E-21</c:v>
                </c:pt>
                <c:pt idx="35">
                  <c:v>9.06290277574615E-21</c:v>
                </c:pt>
                <c:pt idx="36">
                  <c:v>2.70455585235126E-20</c:v>
                </c:pt>
                <c:pt idx="37">
                  <c:v>7.96405031313345E-20</c:v>
                </c:pt>
                <c:pt idx="38">
                  <c:v>2.31409637699204E-19</c:v>
                </c:pt>
                <c:pt idx="39">
                  <c:v>6.63495981175764E-19</c:v>
                </c:pt>
                <c:pt idx="40">
                  <c:v>1.87717411889638E-18</c:v>
                </c:pt>
                <c:pt idx="41">
                  <c:v>5.24059050842589E-18</c:v>
                </c:pt>
                <c:pt idx="42">
                  <c:v>1.44366125466819E-17</c:v>
                </c:pt>
                <c:pt idx="43">
                  <c:v>3.92427815501495E-17</c:v>
                </c:pt>
                <c:pt idx="44">
                  <c:v>1.05260074156294E-16</c:v>
                </c:pt>
                <c:pt idx="45">
                  <c:v>2.78597341171004E-16</c:v>
                </c:pt>
                <c:pt idx="46">
                  <c:v>7.27611693441375E-16</c:v>
                </c:pt>
                <c:pt idx="47">
                  <c:v>1.87513171592647E-15</c:v>
                </c:pt>
                <c:pt idx="48">
                  <c:v>4.76840677075517E-15</c:v>
                </c:pt>
                <c:pt idx="49">
                  <c:v>1.1965317285163E-14</c:v>
                </c:pt>
                <c:pt idx="50">
                  <c:v>2.962678661894E-14</c:v>
                </c:pt>
                <c:pt idx="51">
                  <c:v>7.23859513750837E-14</c:v>
                </c:pt>
                <c:pt idx="52">
                  <c:v>1.74515268918919E-13</c:v>
                </c:pt>
                <c:pt idx="53">
                  <c:v>4.15166193134088E-13</c:v>
                </c:pt>
                <c:pt idx="54">
                  <c:v>9.7458548672849E-13</c:v>
                </c:pt>
                <c:pt idx="55">
                  <c:v>2.25749763750799E-12</c:v>
                </c:pt>
                <c:pt idx="56">
                  <c:v>5.15993316281654E-12</c:v>
                </c:pt>
                <c:pt idx="57">
                  <c:v>1.16377829948231E-11</c:v>
                </c:pt>
                <c:pt idx="58">
                  <c:v>2.59003623718923E-11</c:v>
                </c:pt>
                <c:pt idx="59">
                  <c:v>5.68788533660477E-11</c:v>
                </c:pt>
                <c:pt idx="60">
                  <c:v>1.2325519471213E-10</c:v>
                </c:pt>
                <c:pt idx="61">
                  <c:v>2.63553651905654E-10</c:v>
                </c:pt>
                <c:pt idx="62">
                  <c:v>5.56086371420312E-10</c:v>
                </c:pt>
                <c:pt idx="63">
                  <c:v>1.15777687682931E-9</c:v>
                </c:pt>
                <c:pt idx="64">
                  <c:v>2.3785752662737E-9</c:v>
                </c:pt>
                <c:pt idx="65">
                  <c:v>4.82190147658094E-9</c:v>
                </c:pt>
                <c:pt idx="66">
                  <c:v>9.6455983409307E-9</c:v>
                </c:pt>
                <c:pt idx="67">
                  <c:v>1.9039231779202E-8</c:v>
                </c:pt>
                <c:pt idx="68">
                  <c:v>3.70833598518818E-8</c:v>
                </c:pt>
                <c:pt idx="69">
                  <c:v>7.12718672488891E-8</c:v>
                </c:pt>
                <c:pt idx="70">
                  <c:v>1.3516573346988E-7</c:v>
                </c:pt>
                <c:pt idx="71">
                  <c:v>2.52944057451449E-7</c:v>
                </c:pt>
                <c:pt idx="72">
                  <c:v>4.67080528553037E-7</c:v>
                </c:pt>
                <c:pt idx="73">
                  <c:v>8.51076212372829E-7</c:v>
                </c:pt>
                <c:pt idx="74">
                  <c:v>1.53022237579949E-6</c:v>
                </c:pt>
                <c:pt idx="75">
                  <c:v>2.71487633035901E-6</c:v>
                </c:pt>
                <c:pt idx="76">
                  <c:v>4.75285933326429E-6</c:v>
                </c:pt>
                <c:pt idx="77">
                  <c:v>8.21049380561541E-6</c:v>
                </c:pt>
                <c:pt idx="78">
                  <c:v>1.39956476877544E-5</c:v>
                </c:pt>
                <c:pt idx="79">
                  <c:v>2.35410663862471E-5</c:v>
                </c:pt>
                <c:pt idx="80">
                  <c:v>3.90722723552353E-5</c:v>
                </c:pt>
                <c:pt idx="81">
                  <c:v>6.39912529802836E-5</c:v>
                </c:pt>
                <c:pt idx="82">
                  <c:v>0.000103414625905686</c:v>
                </c:pt>
                <c:pt idx="83">
                  <c:v>0.000164912176490292</c:v>
                </c:pt>
                <c:pt idx="84">
                  <c:v>0.000259497326963995</c:v>
                </c:pt>
                <c:pt idx="85">
                  <c:v>0.000402923372761393</c:v>
                </c:pt>
                <c:pt idx="86">
                  <c:v>0.000617335766844378</c:v>
                </c:pt>
                <c:pt idx="87">
                  <c:v>0.000933318394837748</c:v>
                </c:pt>
                <c:pt idx="88">
                  <c:v>0.00139234743218186</c:v>
                </c:pt>
                <c:pt idx="89">
                  <c:v>0.00204962692651056</c:v>
                </c:pt>
                <c:pt idx="90">
                  <c:v>0.00297722340490427</c:v>
                </c:pt>
                <c:pt idx="91">
                  <c:v>0.00426734187996678</c:v>
                </c:pt>
                <c:pt idx="92">
                  <c:v>0.0060354944978089</c:v>
                </c:pt>
                <c:pt idx="93">
                  <c:v>0.00842321111268081</c:v>
                </c:pt>
                <c:pt idx="94">
                  <c:v>0.0115998378881359</c:v>
                </c:pt>
                <c:pt idx="95">
                  <c:v>0.0157628796952921</c:v>
                </c:pt>
                <c:pt idx="96">
                  <c:v>0.0211362826974546</c:v>
                </c:pt>
                <c:pt idx="97">
                  <c:v>0.027966045758994</c:v>
                </c:pt>
                <c:pt idx="98">
                  <c:v>0.0365126139851477</c:v>
                </c:pt>
                <c:pt idx="99">
                  <c:v>0.0470396622193722</c:v>
                </c:pt>
                <c:pt idx="100">
                  <c:v>0.0597991306277828</c:v>
                </c:pt>
                <c:pt idx="101">
                  <c:v>0.0750127267785078</c:v>
                </c:pt>
                <c:pt idx="102">
                  <c:v>0.0928505417864605</c:v>
                </c:pt>
                <c:pt idx="103">
                  <c:v>0.113407907834649</c:v>
                </c:pt>
                <c:pt idx="104">
                  <c:v>0.136682099731675</c:v>
                </c:pt>
                <c:pt idx="105">
                  <c:v>0.16255089014315</c:v>
                </c:pt>
                <c:pt idx="106">
                  <c:v>0.190755236672383</c:v>
                </c:pt>
                <c:pt idx="107">
                  <c:v>0.220888442614337</c:v>
                </c:pt>
                <c:pt idx="108">
                  <c:v>0.252393940500713</c:v>
                </c:pt>
                <c:pt idx="109">
                  <c:v>0.284573373272266</c:v>
                </c:pt>
                <c:pt idx="110">
                  <c:v>0.316605902135553</c:v>
                </c:pt>
                <c:pt idx="111">
                  <c:v>0.34757870301369</c:v>
                </c:pt>
                <c:pt idx="112">
                  <c:v>0.376527513973966</c:v>
                </c:pt>
                <c:pt idx="113">
                  <c:v>0.402484984076565</c:v>
                </c:pt>
                <c:pt idx="114">
                  <c:v>0.424533586538656</c:v>
                </c:pt>
                <c:pt idx="115">
                  <c:v>0.44185913087597</c:v>
                </c:pt>
                <c:pt idx="116">
                  <c:v>0.453800552354303</c:v>
                </c:pt>
                <c:pt idx="117">
                  <c:v>0.459891744090995</c:v>
                </c:pt>
                <c:pt idx="118">
                  <c:v>0.459891744090996</c:v>
                </c:pt>
                <c:pt idx="119">
                  <c:v>0.453800552354305</c:v>
                </c:pt>
                <c:pt idx="120">
                  <c:v>0.441859130875972</c:v>
                </c:pt>
                <c:pt idx="121">
                  <c:v>0.42453358653866</c:v>
                </c:pt>
                <c:pt idx="122">
                  <c:v>0.402484984076569</c:v>
                </c:pt>
                <c:pt idx="123">
                  <c:v>0.37652751397397</c:v>
                </c:pt>
                <c:pt idx="124">
                  <c:v>0.347578703013695</c:v>
                </c:pt>
                <c:pt idx="125">
                  <c:v>0.316605902135559</c:v>
                </c:pt>
                <c:pt idx="126">
                  <c:v>0.284573373272272</c:v>
                </c:pt>
                <c:pt idx="127">
                  <c:v>0.252393940500718</c:v>
                </c:pt>
                <c:pt idx="128">
                  <c:v>0.220888442614343</c:v>
                </c:pt>
                <c:pt idx="129">
                  <c:v>0.190755236672387</c:v>
                </c:pt>
                <c:pt idx="130">
                  <c:v>0.162550890143155</c:v>
                </c:pt>
                <c:pt idx="131">
                  <c:v>0.13668209973168</c:v>
                </c:pt>
                <c:pt idx="132">
                  <c:v>0.113407907834653</c:v>
                </c:pt>
                <c:pt idx="133">
                  <c:v>0.0928505417864638</c:v>
                </c:pt>
                <c:pt idx="134">
                  <c:v>0.0750127267785106</c:v>
                </c:pt>
                <c:pt idx="135">
                  <c:v>0.0597991306277851</c:v>
                </c:pt>
                <c:pt idx="136">
                  <c:v>0.0470396622193741</c:v>
                </c:pt>
                <c:pt idx="137">
                  <c:v>0.0365126139851493</c:v>
                </c:pt>
                <c:pt idx="138">
                  <c:v>0.0279660457589953</c:v>
                </c:pt>
                <c:pt idx="139">
                  <c:v>0.0211362826974556</c:v>
                </c:pt>
                <c:pt idx="140">
                  <c:v>0.0157628796952929</c:v>
                </c:pt>
                <c:pt idx="141">
                  <c:v>0.0115998378881365</c:v>
                </c:pt>
                <c:pt idx="142">
                  <c:v>0.0084232111126813</c:v>
                </c:pt>
                <c:pt idx="143">
                  <c:v>0.00603549449780925</c:v>
                </c:pt>
                <c:pt idx="144">
                  <c:v>0.00426734187996704</c:v>
                </c:pt>
                <c:pt idx="145">
                  <c:v>0.00297722340490446</c:v>
                </c:pt>
                <c:pt idx="146">
                  <c:v>0.00204962692651069</c:v>
                </c:pt>
                <c:pt idx="147">
                  <c:v>0.00139234743218195</c:v>
                </c:pt>
                <c:pt idx="148">
                  <c:v>0.000933318394837813</c:v>
                </c:pt>
                <c:pt idx="149">
                  <c:v>0.000617335766844424</c:v>
                </c:pt>
                <c:pt idx="150">
                  <c:v>0.000402923372761426</c:v>
                </c:pt>
              </c:numCache>
            </c:numRef>
          </c:yVal>
          <c:smooth val="1"/>
          <c:extLst xmlns:c16r2="http://schemas.microsoft.com/office/drawing/2015/06/chart">
            <c:ext xmlns:c16="http://schemas.microsoft.com/office/drawing/2014/chart" uri="{C3380CC4-5D6E-409C-BE32-E72D297353CC}">
              <c16:uniqueId val="{00000002-4683-4ADA-8A78-A844D722B188}"/>
            </c:ext>
          </c:extLst>
        </c:ser>
        <c:dLbls>
          <c:showLegendKey val="0"/>
          <c:showVal val="0"/>
          <c:showCatName val="0"/>
          <c:showSerName val="0"/>
          <c:showPercent val="0"/>
          <c:showBubbleSize val="0"/>
        </c:dLbls>
        <c:axId val="-1471860784"/>
        <c:axId val="-1471858032"/>
      </c:scatterChart>
      <c:valAx>
        <c:axId val="-1471860784"/>
        <c:scaling>
          <c:orientation val="minMax"/>
          <c:max val="10.0"/>
          <c:min val="-4.0"/>
        </c:scaling>
        <c:delete val="0"/>
        <c:axPos val="b"/>
        <c:numFmt formatCode="General" sourceLinked="1"/>
        <c:majorTickMark val="none"/>
        <c:minorTickMark val="none"/>
        <c:tickLblPos val="none"/>
        <c:spPr>
          <a:ln w="1431">
            <a:solidFill>
              <a:srgbClr val="000000"/>
            </a:solidFill>
            <a:prstDash val="solid"/>
          </a:ln>
        </c:spPr>
        <c:crossAx val="-1471858032"/>
        <c:crosses val="autoZero"/>
        <c:crossBetween val="midCat"/>
      </c:valAx>
      <c:valAx>
        <c:axId val="-1471858032"/>
        <c:scaling>
          <c:orientation val="minMax"/>
          <c:max val="0.6"/>
          <c:min val="0.0"/>
        </c:scaling>
        <c:delete val="1"/>
        <c:axPos val="l"/>
        <c:numFmt formatCode="General" sourceLinked="1"/>
        <c:majorTickMark val="out"/>
        <c:minorTickMark val="none"/>
        <c:tickLblPos val="none"/>
        <c:crossAx val="-1471860784"/>
        <c:crosses val="autoZero"/>
        <c:crossBetween val="midCat"/>
      </c:valAx>
      <c:spPr>
        <a:noFill/>
        <a:ln w="11452">
          <a:noFill/>
        </a:ln>
      </c:spPr>
    </c:plotArea>
    <c:plotVisOnly val="1"/>
    <c:dispBlanksAs val="gap"/>
    <c:showDLblsOverMax val="0"/>
  </c:chart>
  <c:spPr>
    <a:solidFill>
      <a:srgbClr val="FFFFFF"/>
    </a:solidFill>
    <a:ln w="1431">
      <a:solidFill>
        <a:srgbClr val="000000"/>
      </a:solidFill>
      <a:prstDash val="solid"/>
    </a:ln>
  </c:spPr>
  <c:txPr>
    <a:bodyPr/>
    <a:lstStyle/>
    <a:p>
      <a:pPr>
        <a:defRPr sz="44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2020202020202"/>
          <c:y val="0.138190954773869"/>
          <c:w val="0.964646464646465"/>
          <c:h val="0.839195979899498"/>
        </c:manualLayout>
      </c:layout>
      <c:scatterChart>
        <c:scatterStyle val="smoothMarker"/>
        <c:varyColors val="0"/>
        <c:ser>
          <c:idx val="0"/>
          <c:order val="0"/>
          <c:spPr>
            <a:ln w="17167">
              <a:solidFill>
                <a:srgbClr val="0000FF"/>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Penalties!$B$15:$B$165</c:f>
              <c:numCache>
                <c:formatCode>General</c:formatCode>
                <c:ptCount val="151"/>
                <c:pt idx="0">
                  <c:v>4.166666666666668</c:v>
                </c:pt>
                <c:pt idx="1">
                  <c:v>4.001666666666671</c:v>
                </c:pt>
                <c:pt idx="2">
                  <c:v>3.840000000000001</c:v>
                </c:pt>
                <c:pt idx="3">
                  <c:v>3.681666666666669</c:v>
                </c:pt>
                <c:pt idx="4">
                  <c:v>3.526666666666668</c:v>
                </c:pt>
                <c:pt idx="5">
                  <c:v>3.375</c:v>
                </c:pt>
                <c:pt idx="6">
                  <c:v>3.22666666666667</c:v>
                </c:pt>
                <c:pt idx="7">
                  <c:v>3.08166666666667</c:v>
                </c:pt>
                <c:pt idx="8">
                  <c:v>2.940000000000004</c:v>
                </c:pt>
                <c:pt idx="9">
                  <c:v>2.801666666666671</c:v>
                </c:pt>
                <c:pt idx="10">
                  <c:v>2.666666666666671</c:v>
                </c:pt>
                <c:pt idx="11">
                  <c:v>2.535000000000004</c:v>
                </c:pt>
                <c:pt idx="12">
                  <c:v>2.406666666666671</c:v>
                </c:pt>
                <c:pt idx="13">
                  <c:v>2.281666666666671</c:v>
                </c:pt>
                <c:pt idx="14">
                  <c:v>2.160000000000004</c:v>
                </c:pt>
                <c:pt idx="15">
                  <c:v>2.04166666666667</c:v>
                </c:pt>
                <c:pt idx="16">
                  <c:v>1.92666666666667</c:v>
                </c:pt>
                <c:pt idx="17">
                  <c:v>1.815000000000003</c:v>
                </c:pt>
                <c:pt idx="18">
                  <c:v>1.70666666666667</c:v>
                </c:pt>
                <c:pt idx="19">
                  <c:v>1.601666666666669</c:v>
                </c:pt>
                <c:pt idx="20">
                  <c:v>1.500000000000003</c:v>
                </c:pt>
                <c:pt idx="21">
                  <c:v>1.401666666666669</c:v>
                </c:pt>
                <c:pt idx="22">
                  <c:v>1.30666666666667</c:v>
                </c:pt>
                <c:pt idx="23">
                  <c:v>1.215000000000002</c:v>
                </c:pt>
                <c:pt idx="24">
                  <c:v>1.12666666666667</c:v>
                </c:pt>
                <c:pt idx="25">
                  <c:v>1.041666666666669</c:v>
                </c:pt>
                <c:pt idx="26">
                  <c:v>0.960000000000002</c:v>
                </c:pt>
                <c:pt idx="27">
                  <c:v>0.881666666666668</c:v>
                </c:pt>
                <c:pt idx="28">
                  <c:v>0.806666666666668</c:v>
                </c:pt>
                <c:pt idx="29">
                  <c:v>0.735000000000001</c:v>
                </c:pt>
                <c:pt idx="30">
                  <c:v>0.666666666666668</c:v>
                </c:pt>
                <c:pt idx="31">
                  <c:v>0.601666666666668</c:v>
                </c:pt>
                <c:pt idx="32">
                  <c:v>0.540000000000001</c:v>
                </c:pt>
                <c:pt idx="33">
                  <c:v>0.481666666666668</c:v>
                </c:pt>
                <c:pt idx="34">
                  <c:v>0.426666666666667</c:v>
                </c:pt>
                <c:pt idx="35">
                  <c:v>0.375000000000001</c:v>
                </c:pt>
                <c:pt idx="36">
                  <c:v>0.326666666666667</c:v>
                </c:pt>
                <c:pt idx="37">
                  <c:v>0.281666666666667</c:v>
                </c:pt>
                <c:pt idx="38">
                  <c:v>0.24</c:v>
                </c:pt>
                <c:pt idx="39">
                  <c:v>0.201666666666667</c:v>
                </c:pt>
                <c:pt idx="40">
                  <c:v>0.166666666666667</c:v>
                </c:pt>
                <c:pt idx="41">
                  <c:v>0.135</c:v>
                </c:pt>
                <c:pt idx="42">
                  <c:v>0.106666666666667</c:v>
                </c:pt>
                <c:pt idx="43">
                  <c:v>0.0816666666666669</c:v>
                </c:pt>
                <c:pt idx="44">
                  <c:v>0.0600000000000003</c:v>
                </c:pt>
                <c:pt idx="45">
                  <c:v>0.041666666666667</c:v>
                </c:pt>
                <c:pt idx="46">
                  <c:v>0.0266666666666668</c:v>
                </c:pt>
                <c:pt idx="47">
                  <c:v>0.0150000000000001</c:v>
                </c:pt>
                <c:pt idx="48">
                  <c:v>0.00666666666666682</c:v>
                </c:pt>
                <c:pt idx="49">
                  <c:v>0.00166666666666693</c:v>
                </c:pt>
                <c:pt idx="50">
                  <c:v>0.0</c:v>
                </c:pt>
                <c:pt idx="51">
                  <c:v>0.00166666666666671</c:v>
                </c:pt>
                <c:pt idx="52">
                  <c:v>0.0066666666666666</c:v>
                </c:pt>
                <c:pt idx="53">
                  <c:v>0.0149999999999999</c:v>
                </c:pt>
                <c:pt idx="54">
                  <c:v>0.0266666666666666</c:v>
                </c:pt>
                <c:pt idx="55">
                  <c:v>0.0416666666666665</c:v>
                </c:pt>
                <c:pt idx="56">
                  <c:v>0.0599999999999998</c:v>
                </c:pt>
                <c:pt idx="57">
                  <c:v>0.0816666666666666</c:v>
                </c:pt>
                <c:pt idx="58">
                  <c:v>0.106666666666666</c:v>
                </c:pt>
                <c:pt idx="59">
                  <c:v>0.135</c:v>
                </c:pt>
                <c:pt idx="60">
                  <c:v>0.166666666666666</c:v>
                </c:pt>
                <c:pt idx="61">
                  <c:v>0.201666666666666</c:v>
                </c:pt>
                <c:pt idx="62">
                  <c:v>0.24</c:v>
                </c:pt>
                <c:pt idx="63">
                  <c:v>0.281666666666666</c:v>
                </c:pt>
                <c:pt idx="64">
                  <c:v>0.326666666666666</c:v>
                </c:pt>
                <c:pt idx="65">
                  <c:v>0.375</c:v>
                </c:pt>
                <c:pt idx="66">
                  <c:v>0.426666666666666</c:v>
                </c:pt>
                <c:pt idx="67">
                  <c:v>0.481666666666666</c:v>
                </c:pt>
                <c:pt idx="68">
                  <c:v>0.54</c:v>
                </c:pt>
                <c:pt idx="69">
                  <c:v>0.601666666666667</c:v>
                </c:pt>
                <c:pt idx="70">
                  <c:v>0.666666666666667</c:v>
                </c:pt>
                <c:pt idx="71">
                  <c:v>0.735</c:v>
                </c:pt>
                <c:pt idx="72">
                  <c:v>0.806666666666666</c:v>
                </c:pt>
                <c:pt idx="73">
                  <c:v>0.881666666666666</c:v>
                </c:pt>
                <c:pt idx="74">
                  <c:v>0.96</c:v>
                </c:pt>
                <c:pt idx="75">
                  <c:v>1.041666666666666</c:v>
                </c:pt>
                <c:pt idx="76">
                  <c:v>1.126666666666667</c:v>
                </c:pt>
                <c:pt idx="77">
                  <c:v>1.215</c:v>
                </c:pt>
                <c:pt idx="78">
                  <c:v>1.306666666666667</c:v>
                </c:pt>
                <c:pt idx="79">
                  <c:v>1.401666666666667</c:v>
                </c:pt>
                <c:pt idx="80">
                  <c:v>1.500000000000001</c:v>
                </c:pt>
                <c:pt idx="81">
                  <c:v>1.601666666666667</c:v>
                </c:pt>
                <c:pt idx="82">
                  <c:v>1.706666666666668</c:v>
                </c:pt>
                <c:pt idx="83">
                  <c:v>1.815000000000001</c:v>
                </c:pt>
                <c:pt idx="84">
                  <c:v>1.926666666666668</c:v>
                </c:pt>
                <c:pt idx="85">
                  <c:v>2.041666666666668</c:v>
                </c:pt>
                <c:pt idx="86">
                  <c:v>2.160000000000001</c:v>
                </c:pt>
                <c:pt idx="87">
                  <c:v>2.281666666666668</c:v>
                </c:pt>
                <c:pt idx="88">
                  <c:v>2.406666666666667</c:v>
                </c:pt>
                <c:pt idx="89">
                  <c:v>2.535</c:v>
                </c:pt>
                <c:pt idx="90">
                  <c:v>2.666666666666668</c:v>
                </c:pt>
                <c:pt idx="91">
                  <c:v>2.801666666666667</c:v>
                </c:pt>
                <c:pt idx="92">
                  <c:v>2.94</c:v>
                </c:pt>
                <c:pt idx="93">
                  <c:v>3.081666666666667</c:v>
                </c:pt>
                <c:pt idx="94">
                  <c:v>3.226666666666666</c:v>
                </c:pt>
                <c:pt idx="95">
                  <c:v>3.374999999999999</c:v>
                </c:pt>
                <c:pt idx="96">
                  <c:v>3.526666666666664</c:v>
                </c:pt>
                <c:pt idx="97">
                  <c:v>3.681666666666664</c:v>
                </c:pt>
                <c:pt idx="98">
                  <c:v>3.839999999999997</c:v>
                </c:pt>
                <c:pt idx="99">
                  <c:v>4.001666666666663</c:v>
                </c:pt>
                <c:pt idx="100">
                  <c:v>4.166666666666661</c:v>
                </c:pt>
                <c:pt idx="101">
                  <c:v>4.334999999999995</c:v>
                </c:pt>
                <c:pt idx="102">
                  <c:v>4.506666666666662</c:v>
                </c:pt>
                <c:pt idx="103">
                  <c:v>4.681666666666661</c:v>
                </c:pt>
                <c:pt idx="104">
                  <c:v>4.859999999999994</c:v>
                </c:pt>
                <c:pt idx="105">
                  <c:v>5.041666666666659</c:v>
                </c:pt>
                <c:pt idx="106">
                  <c:v>5.226666666666658</c:v>
                </c:pt>
                <c:pt idx="107">
                  <c:v>5.414999999999988</c:v>
                </c:pt>
                <c:pt idx="108">
                  <c:v>5.606666666666657</c:v>
                </c:pt>
                <c:pt idx="109">
                  <c:v>5.801666666666655</c:v>
                </c:pt>
                <c:pt idx="110">
                  <c:v>5.99999999999999</c:v>
                </c:pt>
                <c:pt idx="111">
                  <c:v>6.201666666666654</c:v>
                </c:pt>
                <c:pt idx="112">
                  <c:v>6.406666666666652</c:v>
                </c:pt>
                <c:pt idx="113">
                  <c:v>6.614999999999979</c:v>
                </c:pt>
                <c:pt idx="114">
                  <c:v>6.826666666666648</c:v>
                </c:pt>
                <c:pt idx="115">
                  <c:v>7.041666666666648</c:v>
                </c:pt>
                <c:pt idx="116">
                  <c:v>7.25999999999998</c:v>
                </c:pt>
                <c:pt idx="117">
                  <c:v>7.48166666666665</c:v>
                </c:pt>
                <c:pt idx="118">
                  <c:v>7.706666666666647</c:v>
                </c:pt>
                <c:pt idx="119">
                  <c:v>7.934999999999977</c:v>
                </c:pt>
                <c:pt idx="120">
                  <c:v>8.16666666666665</c:v>
                </c:pt>
                <c:pt idx="121">
                  <c:v>8.40166666666665</c:v>
                </c:pt>
                <c:pt idx="122">
                  <c:v>8.639999999999975</c:v>
                </c:pt>
                <c:pt idx="123">
                  <c:v>8.88166666666665</c:v>
                </c:pt>
                <c:pt idx="124">
                  <c:v>9.126666666666647</c:v>
                </c:pt>
                <c:pt idx="125">
                  <c:v>9.374999999999976</c:v>
                </c:pt>
                <c:pt idx="126">
                  <c:v>9.626666666666636</c:v>
                </c:pt>
                <c:pt idx="127">
                  <c:v>9.88166666666664</c:v>
                </c:pt>
                <c:pt idx="128">
                  <c:v>10.13999999999997</c:v>
                </c:pt>
                <c:pt idx="129">
                  <c:v>10.40166666666665</c:v>
                </c:pt>
                <c:pt idx="130">
                  <c:v>10.66666666666664</c:v>
                </c:pt>
                <c:pt idx="131">
                  <c:v>10.93499999999997</c:v>
                </c:pt>
                <c:pt idx="132">
                  <c:v>11.20666666666663</c:v>
                </c:pt>
                <c:pt idx="133">
                  <c:v>11.48166666666663</c:v>
                </c:pt>
                <c:pt idx="134">
                  <c:v>11.75999999999997</c:v>
                </c:pt>
                <c:pt idx="135">
                  <c:v>12.04166666666663</c:v>
                </c:pt>
                <c:pt idx="136">
                  <c:v>12.32666666666664</c:v>
                </c:pt>
                <c:pt idx="137">
                  <c:v>12.61499999999996</c:v>
                </c:pt>
                <c:pt idx="138">
                  <c:v>12.90666666666662</c:v>
                </c:pt>
                <c:pt idx="139">
                  <c:v>13.20166666666662</c:v>
                </c:pt>
                <c:pt idx="140">
                  <c:v>13.49999999999995</c:v>
                </c:pt>
                <c:pt idx="141">
                  <c:v>13.80166666666662</c:v>
                </c:pt>
                <c:pt idx="142">
                  <c:v>14.10666666666662</c:v>
                </c:pt>
                <c:pt idx="143">
                  <c:v>14.41499999999995</c:v>
                </c:pt>
                <c:pt idx="144">
                  <c:v>14.72666666666661</c:v>
                </c:pt>
                <c:pt idx="145">
                  <c:v>15.04166666666661</c:v>
                </c:pt>
                <c:pt idx="146">
                  <c:v>15.35999999999996</c:v>
                </c:pt>
                <c:pt idx="147">
                  <c:v>15.68166666666661</c:v>
                </c:pt>
                <c:pt idx="148">
                  <c:v>16.00666666666661</c:v>
                </c:pt>
                <c:pt idx="149">
                  <c:v>16.33499999999994</c:v>
                </c:pt>
                <c:pt idx="150">
                  <c:v>16.6666666666666</c:v>
                </c:pt>
              </c:numCache>
            </c:numRef>
          </c:yVal>
          <c:smooth val="1"/>
          <c:extLst xmlns:c16r2="http://schemas.microsoft.com/office/drawing/2015/06/chart">
            <c:ext xmlns:c16="http://schemas.microsoft.com/office/drawing/2014/chart" uri="{C3380CC4-5D6E-409C-BE32-E72D297353CC}">
              <c16:uniqueId val="{00000000-D215-4EB5-B1A8-7DDE22CA7C8D}"/>
            </c:ext>
          </c:extLst>
        </c:ser>
        <c:ser>
          <c:idx val="1"/>
          <c:order val="1"/>
          <c:spPr>
            <a:ln w="17167">
              <a:solidFill>
                <a:srgbClr val="339966"/>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Penalties!$C$15:$C$165</c:f>
              <c:numCache>
                <c:formatCode>General</c:formatCode>
                <c:ptCount val="151"/>
                <c:pt idx="0">
                  <c:v>31.99999999999999</c:v>
                </c:pt>
                <c:pt idx="1">
                  <c:v>31.20499999999999</c:v>
                </c:pt>
                <c:pt idx="2">
                  <c:v>30.41999999999999</c:v>
                </c:pt>
                <c:pt idx="3">
                  <c:v>29.64500000000001</c:v>
                </c:pt>
                <c:pt idx="4">
                  <c:v>28.88000000000001</c:v>
                </c:pt>
                <c:pt idx="5">
                  <c:v>28.12500000000001</c:v>
                </c:pt>
                <c:pt idx="6">
                  <c:v>27.38000000000001</c:v>
                </c:pt>
                <c:pt idx="7">
                  <c:v>26.64500000000002</c:v>
                </c:pt>
                <c:pt idx="8">
                  <c:v>25.92000000000002</c:v>
                </c:pt>
                <c:pt idx="9">
                  <c:v>25.20500000000002</c:v>
                </c:pt>
                <c:pt idx="10">
                  <c:v>24.50000000000002</c:v>
                </c:pt>
                <c:pt idx="11">
                  <c:v>23.80500000000003</c:v>
                </c:pt>
                <c:pt idx="12">
                  <c:v>23.12000000000003</c:v>
                </c:pt>
                <c:pt idx="13">
                  <c:v>22.445</c:v>
                </c:pt>
                <c:pt idx="14">
                  <c:v>21.78000000000002</c:v>
                </c:pt>
                <c:pt idx="15">
                  <c:v>21.12500000000002</c:v>
                </c:pt>
                <c:pt idx="16">
                  <c:v>20.48</c:v>
                </c:pt>
                <c:pt idx="17">
                  <c:v>19.84500000000002</c:v>
                </c:pt>
                <c:pt idx="18">
                  <c:v>19.22000000000002</c:v>
                </c:pt>
                <c:pt idx="19">
                  <c:v>18.60500000000003</c:v>
                </c:pt>
                <c:pt idx="20">
                  <c:v>18.00000000000001</c:v>
                </c:pt>
                <c:pt idx="21">
                  <c:v>17.405</c:v>
                </c:pt>
                <c:pt idx="22">
                  <c:v>16.82000000000001</c:v>
                </c:pt>
                <c:pt idx="23">
                  <c:v>16.24500000000001</c:v>
                </c:pt>
                <c:pt idx="24">
                  <c:v>15.68000000000001</c:v>
                </c:pt>
                <c:pt idx="25">
                  <c:v>15.12500000000001</c:v>
                </c:pt>
                <c:pt idx="26">
                  <c:v>14.58000000000001</c:v>
                </c:pt>
                <c:pt idx="27">
                  <c:v>14.04500000000001</c:v>
                </c:pt>
                <c:pt idx="28">
                  <c:v>13.52000000000001</c:v>
                </c:pt>
                <c:pt idx="29">
                  <c:v>13.00500000000001</c:v>
                </c:pt>
                <c:pt idx="30">
                  <c:v>12.50000000000001</c:v>
                </c:pt>
                <c:pt idx="31">
                  <c:v>12.00500000000001</c:v>
                </c:pt>
                <c:pt idx="32">
                  <c:v>11.52000000000001</c:v>
                </c:pt>
                <c:pt idx="33">
                  <c:v>11.04500000000001</c:v>
                </c:pt>
                <c:pt idx="34">
                  <c:v>10.58000000000001</c:v>
                </c:pt>
                <c:pt idx="35">
                  <c:v>10.12500000000001</c:v>
                </c:pt>
                <c:pt idx="36">
                  <c:v>9.680000000000005</c:v>
                </c:pt>
                <c:pt idx="37">
                  <c:v>9.245000000000001</c:v>
                </c:pt>
                <c:pt idx="38">
                  <c:v>8.820000000000003</c:v>
                </c:pt>
                <c:pt idx="39">
                  <c:v>8.405000000000006</c:v>
                </c:pt>
                <c:pt idx="40">
                  <c:v>8.000000000000003</c:v>
                </c:pt>
                <c:pt idx="41">
                  <c:v>7.605000000000004</c:v>
                </c:pt>
                <c:pt idx="42">
                  <c:v>7.220000000000002</c:v>
                </c:pt>
                <c:pt idx="43">
                  <c:v>6.845000000000004</c:v>
                </c:pt>
                <c:pt idx="44">
                  <c:v>6.480000000000003</c:v>
                </c:pt>
                <c:pt idx="45">
                  <c:v>6.124999999999999</c:v>
                </c:pt>
                <c:pt idx="46">
                  <c:v>5.780000000000004</c:v>
                </c:pt>
                <c:pt idx="47">
                  <c:v>5.445000000000004</c:v>
                </c:pt>
                <c:pt idx="48">
                  <c:v>5.119999999999999</c:v>
                </c:pt>
                <c:pt idx="49">
                  <c:v>4.805000000000001</c:v>
                </c:pt>
                <c:pt idx="50">
                  <c:v>4.500000000000003</c:v>
                </c:pt>
                <c:pt idx="51">
                  <c:v>4.205000000000004</c:v>
                </c:pt>
                <c:pt idx="52">
                  <c:v>3.920000000000003</c:v>
                </c:pt>
                <c:pt idx="53">
                  <c:v>3.645000000000003</c:v>
                </c:pt>
                <c:pt idx="54">
                  <c:v>3.380000000000002</c:v>
                </c:pt>
                <c:pt idx="55">
                  <c:v>3.125000000000003</c:v>
                </c:pt>
                <c:pt idx="56">
                  <c:v>2.880000000000003</c:v>
                </c:pt>
                <c:pt idx="57">
                  <c:v>2.645000000000003</c:v>
                </c:pt>
                <c:pt idx="58">
                  <c:v>2.420000000000002</c:v>
                </c:pt>
                <c:pt idx="59">
                  <c:v>2.205000000000002</c:v>
                </c:pt>
                <c:pt idx="60">
                  <c:v>2.000000000000002</c:v>
                </c:pt>
                <c:pt idx="61">
                  <c:v>1.805000000000002</c:v>
                </c:pt>
                <c:pt idx="62">
                  <c:v>1.620000000000002</c:v>
                </c:pt>
                <c:pt idx="63">
                  <c:v>1.445000000000001</c:v>
                </c:pt>
                <c:pt idx="64">
                  <c:v>1.280000000000001</c:v>
                </c:pt>
                <c:pt idx="65">
                  <c:v>1.125000000000001</c:v>
                </c:pt>
                <c:pt idx="66">
                  <c:v>0.980000000000001</c:v>
                </c:pt>
                <c:pt idx="67">
                  <c:v>0.845000000000001</c:v>
                </c:pt>
                <c:pt idx="68">
                  <c:v>0.720000000000001</c:v>
                </c:pt>
                <c:pt idx="69">
                  <c:v>0.605</c:v>
                </c:pt>
                <c:pt idx="70">
                  <c:v>0.5</c:v>
                </c:pt>
                <c:pt idx="71">
                  <c:v>0.405</c:v>
                </c:pt>
                <c:pt idx="72">
                  <c:v>0.32</c:v>
                </c:pt>
                <c:pt idx="73">
                  <c:v>0.245</c:v>
                </c:pt>
                <c:pt idx="74">
                  <c:v>0.18</c:v>
                </c:pt>
                <c:pt idx="75">
                  <c:v>0.125</c:v>
                </c:pt>
                <c:pt idx="76">
                  <c:v>0.08</c:v>
                </c:pt>
                <c:pt idx="77">
                  <c:v>0.0449999999999998</c:v>
                </c:pt>
                <c:pt idx="78">
                  <c:v>0.0199999999999999</c:v>
                </c:pt>
                <c:pt idx="79">
                  <c:v>0.005</c:v>
                </c:pt>
                <c:pt idx="80">
                  <c:v>0.0</c:v>
                </c:pt>
                <c:pt idx="81">
                  <c:v>0.00500000000000012</c:v>
                </c:pt>
                <c:pt idx="82">
                  <c:v>0.0200000000000002</c:v>
                </c:pt>
                <c:pt idx="83">
                  <c:v>0.0450000000000001</c:v>
                </c:pt>
                <c:pt idx="84">
                  <c:v>0.0800000000000003</c:v>
                </c:pt>
                <c:pt idx="85">
                  <c:v>0.125</c:v>
                </c:pt>
                <c:pt idx="86">
                  <c:v>0.18</c:v>
                </c:pt>
                <c:pt idx="87">
                  <c:v>0.245000000000001</c:v>
                </c:pt>
                <c:pt idx="88">
                  <c:v>0.320000000000001</c:v>
                </c:pt>
                <c:pt idx="89">
                  <c:v>0.405000000000001</c:v>
                </c:pt>
                <c:pt idx="90">
                  <c:v>0.500000000000001</c:v>
                </c:pt>
                <c:pt idx="91">
                  <c:v>0.605000000000001</c:v>
                </c:pt>
                <c:pt idx="92">
                  <c:v>0.72</c:v>
                </c:pt>
                <c:pt idx="93">
                  <c:v>0.845</c:v>
                </c:pt>
                <c:pt idx="94">
                  <c:v>0.979999999999999</c:v>
                </c:pt>
                <c:pt idx="95">
                  <c:v>1.124999999999998</c:v>
                </c:pt>
                <c:pt idx="96">
                  <c:v>1.279999999999997</c:v>
                </c:pt>
                <c:pt idx="97">
                  <c:v>1.444999999999996</c:v>
                </c:pt>
                <c:pt idx="98">
                  <c:v>1.619999999999996</c:v>
                </c:pt>
                <c:pt idx="99">
                  <c:v>1.804999999999995</c:v>
                </c:pt>
                <c:pt idx="100">
                  <c:v>1.999999999999994</c:v>
                </c:pt>
                <c:pt idx="101">
                  <c:v>2.204999999999995</c:v>
                </c:pt>
                <c:pt idx="102">
                  <c:v>2.419999999999991</c:v>
                </c:pt>
                <c:pt idx="103">
                  <c:v>2.644999999999991</c:v>
                </c:pt>
                <c:pt idx="104">
                  <c:v>2.879999999999987</c:v>
                </c:pt>
                <c:pt idx="105">
                  <c:v>3.124999999999989</c:v>
                </c:pt>
                <c:pt idx="106">
                  <c:v>3.379999999999986</c:v>
                </c:pt>
                <c:pt idx="107">
                  <c:v>3.644999999999987</c:v>
                </c:pt>
                <c:pt idx="108">
                  <c:v>3.919999999999983</c:v>
                </c:pt>
                <c:pt idx="109">
                  <c:v>4.204999999999981</c:v>
                </c:pt>
                <c:pt idx="110">
                  <c:v>4.499999999999981</c:v>
                </c:pt>
                <c:pt idx="111">
                  <c:v>4.804999999999977</c:v>
                </c:pt>
                <c:pt idx="112">
                  <c:v>5.119999999999978</c:v>
                </c:pt>
                <c:pt idx="113">
                  <c:v>5.444999999999976</c:v>
                </c:pt>
                <c:pt idx="114">
                  <c:v>5.779999999999977</c:v>
                </c:pt>
                <c:pt idx="115">
                  <c:v>6.124999999999967</c:v>
                </c:pt>
                <c:pt idx="116">
                  <c:v>6.479999999999971</c:v>
                </c:pt>
                <c:pt idx="117">
                  <c:v>6.844999999999968</c:v>
                </c:pt>
                <c:pt idx="118">
                  <c:v>7.219999999999968</c:v>
                </c:pt>
                <c:pt idx="119">
                  <c:v>7.604999999999958</c:v>
                </c:pt>
                <c:pt idx="120">
                  <c:v>7.999999999999962</c:v>
                </c:pt>
                <c:pt idx="121">
                  <c:v>8.404999999999967</c:v>
                </c:pt>
                <c:pt idx="122">
                  <c:v>8.819999999999968</c:v>
                </c:pt>
                <c:pt idx="123">
                  <c:v>9.244999999999953</c:v>
                </c:pt>
                <c:pt idx="124">
                  <c:v>9.679999999999956</c:v>
                </c:pt>
                <c:pt idx="125">
                  <c:v>10.12499999999995</c:v>
                </c:pt>
                <c:pt idx="126">
                  <c:v>10.57999999999995</c:v>
                </c:pt>
                <c:pt idx="127">
                  <c:v>11.04499999999994</c:v>
                </c:pt>
                <c:pt idx="128">
                  <c:v>11.51999999999994</c:v>
                </c:pt>
                <c:pt idx="129">
                  <c:v>12.00499999999994</c:v>
                </c:pt>
                <c:pt idx="130">
                  <c:v>12.49999999999994</c:v>
                </c:pt>
                <c:pt idx="131">
                  <c:v>13.00499999999994</c:v>
                </c:pt>
                <c:pt idx="132">
                  <c:v>13.51999999999993</c:v>
                </c:pt>
                <c:pt idx="133">
                  <c:v>14.04499999999993</c:v>
                </c:pt>
                <c:pt idx="134">
                  <c:v>14.57999999999994</c:v>
                </c:pt>
                <c:pt idx="135">
                  <c:v>15.12499999999992</c:v>
                </c:pt>
                <c:pt idx="136">
                  <c:v>15.67999999999992</c:v>
                </c:pt>
                <c:pt idx="137">
                  <c:v>16.24499999999992</c:v>
                </c:pt>
                <c:pt idx="138">
                  <c:v>16.81999999999991</c:v>
                </c:pt>
                <c:pt idx="139">
                  <c:v>17.40499999999991</c:v>
                </c:pt>
                <c:pt idx="140">
                  <c:v>17.99999999999989</c:v>
                </c:pt>
                <c:pt idx="141">
                  <c:v>18.6049999999999</c:v>
                </c:pt>
                <c:pt idx="142">
                  <c:v>19.2199999999999</c:v>
                </c:pt>
                <c:pt idx="143">
                  <c:v>19.84499999999989</c:v>
                </c:pt>
                <c:pt idx="144">
                  <c:v>20.47999999999989</c:v>
                </c:pt>
                <c:pt idx="145">
                  <c:v>21.12499999999989</c:v>
                </c:pt>
                <c:pt idx="146">
                  <c:v>21.77999999999988</c:v>
                </c:pt>
                <c:pt idx="147">
                  <c:v>22.44499999999988</c:v>
                </c:pt>
                <c:pt idx="148">
                  <c:v>23.1199999999999</c:v>
                </c:pt>
                <c:pt idx="149">
                  <c:v>23.80499999999986</c:v>
                </c:pt>
                <c:pt idx="150">
                  <c:v>24.49999999999985</c:v>
                </c:pt>
              </c:numCache>
            </c:numRef>
          </c:yVal>
          <c:smooth val="1"/>
          <c:extLst xmlns:c16r2="http://schemas.microsoft.com/office/drawing/2015/06/chart">
            <c:ext xmlns:c16="http://schemas.microsoft.com/office/drawing/2014/chart" uri="{C3380CC4-5D6E-409C-BE32-E72D297353CC}">
              <c16:uniqueId val="{00000001-D215-4EB5-B1A8-7DDE22CA7C8D}"/>
            </c:ext>
          </c:extLst>
        </c:ser>
        <c:ser>
          <c:idx val="2"/>
          <c:order val="2"/>
          <c:spPr>
            <a:ln w="17167">
              <a:solidFill>
                <a:srgbClr val="FF0000"/>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Penalties!$D$15:$D$165</c:f>
              <c:numCache>
                <c:formatCode>General</c:formatCode>
                <c:ptCount val="151"/>
                <c:pt idx="0">
                  <c:v>36.16666666666659</c:v>
                </c:pt>
                <c:pt idx="1">
                  <c:v>35.20666666666659</c:v>
                </c:pt>
                <c:pt idx="2">
                  <c:v>34.26000000000001</c:v>
                </c:pt>
                <c:pt idx="3">
                  <c:v>33.32666666666659</c:v>
                </c:pt>
                <c:pt idx="4">
                  <c:v>32.40666666666658</c:v>
                </c:pt>
                <c:pt idx="5">
                  <c:v>31.50000000000002</c:v>
                </c:pt>
                <c:pt idx="6">
                  <c:v>30.6066666666667</c:v>
                </c:pt>
                <c:pt idx="7">
                  <c:v>29.72666666666669</c:v>
                </c:pt>
                <c:pt idx="8">
                  <c:v>28.86000000000002</c:v>
                </c:pt>
                <c:pt idx="9">
                  <c:v>28.0066666666667</c:v>
                </c:pt>
                <c:pt idx="10">
                  <c:v>27.1666666666667</c:v>
                </c:pt>
                <c:pt idx="11">
                  <c:v>26.34000000000003</c:v>
                </c:pt>
                <c:pt idx="12">
                  <c:v>25.52666666666669</c:v>
                </c:pt>
                <c:pt idx="13">
                  <c:v>24.72666666666669</c:v>
                </c:pt>
                <c:pt idx="14">
                  <c:v>23.94000000000003</c:v>
                </c:pt>
                <c:pt idx="15">
                  <c:v>23.16666666666669</c:v>
                </c:pt>
                <c:pt idx="16">
                  <c:v>22.40666666666669</c:v>
                </c:pt>
                <c:pt idx="17">
                  <c:v>21.66000000000002</c:v>
                </c:pt>
                <c:pt idx="18">
                  <c:v>20.92666666666669</c:v>
                </c:pt>
                <c:pt idx="19">
                  <c:v>20.20666666666669</c:v>
                </c:pt>
                <c:pt idx="20">
                  <c:v>19.50000000000002</c:v>
                </c:pt>
                <c:pt idx="21">
                  <c:v>18.80666666666669</c:v>
                </c:pt>
                <c:pt idx="22">
                  <c:v>18.1266666666667</c:v>
                </c:pt>
                <c:pt idx="23">
                  <c:v>17.46000000000001</c:v>
                </c:pt>
                <c:pt idx="24">
                  <c:v>16.80666666666669</c:v>
                </c:pt>
                <c:pt idx="25">
                  <c:v>16.16666666666669</c:v>
                </c:pt>
                <c:pt idx="26">
                  <c:v>15.54000000000001</c:v>
                </c:pt>
                <c:pt idx="27">
                  <c:v>14.92666666666668</c:v>
                </c:pt>
                <c:pt idx="28">
                  <c:v>14.32666666666668</c:v>
                </c:pt>
                <c:pt idx="29">
                  <c:v>13.74000000000001</c:v>
                </c:pt>
                <c:pt idx="30">
                  <c:v>13.16666666666668</c:v>
                </c:pt>
                <c:pt idx="31">
                  <c:v>12.60666666666668</c:v>
                </c:pt>
                <c:pt idx="32">
                  <c:v>12.06000000000001</c:v>
                </c:pt>
                <c:pt idx="33">
                  <c:v>11.52666666666667</c:v>
                </c:pt>
                <c:pt idx="34">
                  <c:v>11.00666666666668</c:v>
                </c:pt>
                <c:pt idx="35">
                  <c:v>10.50000000000001</c:v>
                </c:pt>
                <c:pt idx="36">
                  <c:v>10.00666666666667</c:v>
                </c:pt>
                <c:pt idx="37">
                  <c:v>9.52666666666667</c:v>
                </c:pt>
                <c:pt idx="38">
                  <c:v>9.060000000000004</c:v>
                </c:pt>
                <c:pt idx="39">
                  <c:v>8.606666666666672</c:v>
                </c:pt>
                <c:pt idx="40">
                  <c:v>8.166666666666676</c:v>
                </c:pt>
                <c:pt idx="41">
                  <c:v>7.740000000000006</c:v>
                </c:pt>
                <c:pt idx="42">
                  <c:v>7.32666666666667</c:v>
                </c:pt>
                <c:pt idx="43">
                  <c:v>6.926666666666671</c:v>
                </c:pt>
                <c:pt idx="44">
                  <c:v>6.540000000000004</c:v>
                </c:pt>
                <c:pt idx="45">
                  <c:v>6.16666666666667</c:v>
                </c:pt>
                <c:pt idx="46">
                  <c:v>5.80666666666667</c:v>
                </c:pt>
                <c:pt idx="47">
                  <c:v>5.460000000000004</c:v>
                </c:pt>
                <c:pt idx="48">
                  <c:v>5.12666666666667</c:v>
                </c:pt>
                <c:pt idx="49">
                  <c:v>4.80666666666667</c:v>
                </c:pt>
                <c:pt idx="50">
                  <c:v>4.500000000000003</c:v>
                </c:pt>
                <c:pt idx="51">
                  <c:v>4.206666666666671</c:v>
                </c:pt>
                <c:pt idx="52">
                  <c:v>3.926666666666668</c:v>
                </c:pt>
                <c:pt idx="53">
                  <c:v>3.660000000000004</c:v>
                </c:pt>
                <c:pt idx="54">
                  <c:v>3.406666666666667</c:v>
                </c:pt>
                <c:pt idx="55">
                  <c:v>3.166666666666669</c:v>
                </c:pt>
                <c:pt idx="56">
                  <c:v>2.940000000000003</c:v>
                </c:pt>
                <c:pt idx="57">
                  <c:v>2.726666666666669</c:v>
                </c:pt>
                <c:pt idx="58">
                  <c:v>2.526666666666668</c:v>
                </c:pt>
                <c:pt idx="59">
                  <c:v>2.340000000000001</c:v>
                </c:pt>
                <c:pt idx="60">
                  <c:v>2.166666666666668</c:v>
                </c:pt>
                <c:pt idx="61">
                  <c:v>2.006666666666668</c:v>
                </c:pt>
                <c:pt idx="62">
                  <c:v>1.860000000000002</c:v>
                </c:pt>
                <c:pt idx="63">
                  <c:v>1.726666666666668</c:v>
                </c:pt>
                <c:pt idx="64">
                  <c:v>1.606666666666668</c:v>
                </c:pt>
                <c:pt idx="65">
                  <c:v>1.500000000000001</c:v>
                </c:pt>
                <c:pt idx="66">
                  <c:v>1.406666666666667</c:v>
                </c:pt>
                <c:pt idx="67">
                  <c:v>1.326666666666667</c:v>
                </c:pt>
                <c:pt idx="68">
                  <c:v>1.26</c:v>
                </c:pt>
                <c:pt idx="69">
                  <c:v>1.206666666666667</c:v>
                </c:pt>
                <c:pt idx="70">
                  <c:v>1.166666666666666</c:v>
                </c:pt>
                <c:pt idx="71">
                  <c:v>1.139999999999999</c:v>
                </c:pt>
                <c:pt idx="72">
                  <c:v>1.126666666666667</c:v>
                </c:pt>
                <c:pt idx="73">
                  <c:v>1.126666666666666</c:v>
                </c:pt>
                <c:pt idx="74">
                  <c:v>1.139999999999999</c:v>
                </c:pt>
                <c:pt idx="75">
                  <c:v>1.166666666666666</c:v>
                </c:pt>
                <c:pt idx="76">
                  <c:v>1.206666666666667</c:v>
                </c:pt>
                <c:pt idx="77">
                  <c:v>1.26</c:v>
                </c:pt>
                <c:pt idx="78">
                  <c:v>1.326666666666667</c:v>
                </c:pt>
                <c:pt idx="79">
                  <c:v>1.406666666666667</c:v>
                </c:pt>
                <c:pt idx="80">
                  <c:v>1.500000000000001</c:v>
                </c:pt>
                <c:pt idx="81">
                  <c:v>1.606666666666668</c:v>
                </c:pt>
                <c:pt idx="82">
                  <c:v>1.726666666666668</c:v>
                </c:pt>
                <c:pt idx="83">
                  <c:v>1.860000000000001</c:v>
                </c:pt>
                <c:pt idx="84">
                  <c:v>2.006666666666668</c:v>
                </c:pt>
                <c:pt idx="85">
                  <c:v>2.166666666666668</c:v>
                </c:pt>
                <c:pt idx="86">
                  <c:v>2.340000000000001</c:v>
                </c:pt>
                <c:pt idx="87">
                  <c:v>2.526666666666668</c:v>
                </c:pt>
                <c:pt idx="88">
                  <c:v>2.726666666666669</c:v>
                </c:pt>
                <c:pt idx="89">
                  <c:v>2.940000000000003</c:v>
                </c:pt>
                <c:pt idx="90">
                  <c:v>3.166666666666669</c:v>
                </c:pt>
                <c:pt idx="91">
                  <c:v>3.406666666666667</c:v>
                </c:pt>
                <c:pt idx="92">
                  <c:v>3.66</c:v>
                </c:pt>
                <c:pt idx="93">
                  <c:v>3.926666666666665</c:v>
                </c:pt>
                <c:pt idx="94">
                  <c:v>4.206666666666667</c:v>
                </c:pt>
                <c:pt idx="95">
                  <c:v>4.499999999999997</c:v>
                </c:pt>
                <c:pt idx="96">
                  <c:v>4.806666666666663</c:v>
                </c:pt>
                <c:pt idx="97">
                  <c:v>5.126666666666662</c:v>
                </c:pt>
                <c:pt idx="98">
                  <c:v>5.459999999999994</c:v>
                </c:pt>
                <c:pt idx="99">
                  <c:v>5.806666666666659</c:v>
                </c:pt>
                <c:pt idx="100">
                  <c:v>6.166666666666655</c:v>
                </c:pt>
                <c:pt idx="101">
                  <c:v>6.53999999999999</c:v>
                </c:pt>
                <c:pt idx="102">
                  <c:v>6.926666666666653</c:v>
                </c:pt>
                <c:pt idx="103">
                  <c:v>7.326666666666648</c:v>
                </c:pt>
                <c:pt idx="104">
                  <c:v>7.739999999999986</c:v>
                </c:pt>
                <c:pt idx="105">
                  <c:v>8.166666666666658</c:v>
                </c:pt>
                <c:pt idx="106">
                  <c:v>8.60666666666665</c:v>
                </c:pt>
                <c:pt idx="107">
                  <c:v>9.05999999999998</c:v>
                </c:pt>
                <c:pt idx="108">
                  <c:v>9.52666666666665</c:v>
                </c:pt>
                <c:pt idx="109">
                  <c:v>10.00666666666664</c:v>
                </c:pt>
                <c:pt idx="110">
                  <c:v>10.49999999999997</c:v>
                </c:pt>
                <c:pt idx="111">
                  <c:v>11.00666666666663</c:v>
                </c:pt>
                <c:pt idx="112">
                  <c:v>11.52666666666663</c:v>
                </c:pt>
                <c:pt idx="113">
                  <c:v>12.05999999999997</c:v>
                </c:pt>
                <c:pt idx="114">
                  <c:v>12.60666666666662</c:v>
                </c:pt>
                <c:pt idx="115">
                  <c:v>13.16666666666662</c:v>
                </c:pt>
                <c:pt idx="116">
                  <c:v>13.73999999999995</c:v>
                </c:pt>
                <c:pt idx="117">
                  <c:v>14.32666666666662</c:v>
                </c:pt>
                <c:pt idx="118">
                  <c:v>14.92666666666662</c:v>
                </c:pt>
                <c:pt idx="119">
                  <c:v>15.53999999999995</c:v>
                </c:pt>
                <c:pt idx="120">
                  <c:v>16.16666666666661</c:v>
                </c:pt>
                <c:pt idx="121">
                  <c:v>16.8066666666666</c:v>
                </c:pt>
                <c:pt idx="122">
                  <c:v>17.45999999999993</c:v>
                </c:pt>
                <c:pt idx="123">
                  <c:v>18.1266666666666</c:v>
                </c:pt>
                <c:pt idx="124">
                  <c:v>18.8066666666666</c:v>
                </c:pt>
                <c:pt idx="125">
                  <c:v>19.49999999999991</c:v>
                </c:pt>
                <c:pt idx="126">
                  <c:v>20.20666666666659</c:v>
                </c:pt>
                <c:pt idx="127">
                  <c:v>20.92666666666658</c:v>
                </c:pt>
                <c:pt idx="128">
                  <c:v>21.6599999999999</c:v>
                </c:pt>
                <c:pt idx="129">
                  <c:v>22.40666666666657</c:v>
                </c:pt>
                <c:pt idx="130">
                  <c:v>23.16666666666656</c:v>
                </c:pt>
                <c:pt idx="131">
                  <c:v>23.93999999999989</c:v>
                </c:pt>
                <c:pt idx="132">
                  <c:v>24.72666666666656</c:v>
                </c:pt>
                <c:pt idx="133">
                  <c:v>25.52666666666656</c:v>
                </c:pt>
                <c:pt idx="134">
                  <c:v>26.33999999999989</c:v>
                </c:pt>
                <c:pt idx="135">
                  <c:v>27.16666666666655</c:v>
                </c:pt>
                <c:pt idx="136">
                  <c:v>28.00666666666655</c:v>
                </c:pt>
                <c:pt idx="137">
                  <c:v>28.85999999999989</c:v>
                </c:pt>
                <c:pt idx="138">
                  <c:v>29.72666666666653</c:v>
                </c:pt>
                <c:pt idx="139">
                  <c:v>30.60666666666653</c:v>
                </c:pt>
                <c:pt idx="140">
                  <c:v>31.49999999999984</c:v>
                </c:pt>
                <c:pt idx="141">
                  <c:v>32.40666666666642</c:v>
                </c:pt>
                <c:pt idx="142">
                  <c:v>33.32666666666643</c:v>
                </c:pt>
                <c:pt idx="143">
                  <c:v>34.25999999999985</c:v>
                </c:pt>
                <c:pt idx="144">
                  <c:v>35.20666666666643</c:v>
                </c:pt>
                <c:pt idx="145">
                  <c:v>36.16666666666643</c:v>
                </c:pt>
                <c:pt idx="146">
                  <c:v>37.13999999999983</c:v>
                </c:pt>
                <c:pt idx="147">
                  <c:v>38.12666666666642</c:v>
                </c:pt>
                <c:pt idx="148">
                  <c:v>39.12666666666642</c:v>
                </c:pt>
                <c:pt idx="149">
                  <c:v>40.13999999999981</c:v>
                </c:pt>
                <c:pt idx="150">
                  <c:v>41.16666666666639</c:v>
                </c:pt>
              </c:numCache>
            </c:numRef>
          </c:yVal>
          <c:smooth val="1"/>
          <c:extLst xmlns:c16r2="http://schemas.microsoft.com/office/drawing/2015/06/chart">
            <c:ext xmlns:c16="http://schemas.microsoft.com/office/drawing/2014/chart" uri="{C3380CC4-5D6E-409C-BE32-E72D297353CC}">
              <c16:uniqueId val="{00000002-D215-4EB5-B1A8-7DDE22CA7C8D}"/>
            </c:ext>
          </c:extLst>
        </c:ser>
        <c:dLbls>
          <c:showLegendKey val="0"/>
          <c:showVal val="0"/>
          <c:showCatName val="0"/>
          <c:showSerName val="0"/>
          <c:showPercent val="0"/>
          <c:showBubbleSize val="0"/>
        </c:dLbls>
        <c:axId val="-1471812672"/>
        <c:axId val="-1471809920"/>
      </c:scatterChart>
      <c:valAx>
        <c:axId val="-1471812672"/>
        <c:scaling>
          <c:orientation val="minMax"/>
          <c:max val="10.0"/>
          <c:min val="-4.0"/>
        </c:scaling>
        <c:delete val="1"/>
        <c:axPos val="b"/>
        <c:numFmt formatCode="General" sourceLinked="1"/>
        <c:majorTickMark val="out"/>
        <c:minorTickMark val="none"/>
        <c:tickLblPos val="none"/>
        <c:crossAx val="-1471809920"/>
        <c:crosses val="autoZero"/>
        <c:crossBetween val="midCat"/>
      </c:valAx>
      <c:valAx>
        <c:axId val="-1471809920"/>
        <c:scaling>
          <c:orientation val="minMax"/>
          <c:max val="25.0"/>
          <c:min val="-0.1"/>
        </c:scaling>
        <c:delete val="1"/>
        <c:axPos val="l"/>
        <c:numFmt formatCode="General" sourceLinked="1"/>
        <c:majorTickMark val="out"/>
        <c:minorTickMark val="none"/>
        <c:tickLblPos val="none"/>
        <c:crossAx val="-1471812672"/>
        <c:crosses val="autoZero"/>
        <c:crossBetween val="midCat"/>
      </c:valAx>
      <c:spPr>
        <a:noFill/>
        <a:ln w="11445">
          <a:noFill/>
        </a:ln>
      </c:spPr>
    </c:plotArea>
    <c:plotVisOnly val="1"/>
    <c:dispBlanksAs val="gap"/>
    <c:showDLblsOverMax val="0"/>
  </c:chart>
  <c:spPr>
    <a:solidFill>
      <a:srgbClr val="FFFFFF"/>
    </a:solidFill>
    <a:ln w="1431">
      <a:solidFill>
        <a:srgbClr val="000000"/>
      </a:solidFill>
      <a:prstDash val="solid"/>
    </a:ln>
  </c:spPr>
  <c:txPr>
    <a:bodyPr/>
    <a:lstStyle/>
    <a:p>
      <a:pPr>
        <a:defRPr sz="439"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2020202020202"/>
          <c:y val="0.138190954773869"/>
          <c:w val="0.964646464646465"/>
          <c:h val="0.839195979899498"/>
        </c:manualLayout>
      </c:layout>
      <c:scatterChart>
        <c:scatterStyle val="smoothMarker"/>
        <c:varyColors val="0"/>
        <c:ser>
          <c:idx val="0"/>
          <c:order val="0"/>
          <c:spPr>
            <a:ln w="17167">
              <a:solidFill>
                <a:srgbClr val="0000FF"/>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Penalties!$B$15:$B$165</c:f>
              <c:numCache>
                <c:formatCode>General</c:formatCode>
                <c:ptCount val="151"/>
                <c:pt idx="0">
                  <c:v>4.166666666666668</c:v>
                </c:pt>
                <c:pt idx="1">
                  <c:v>4.001666666666671</c:v>
                </c:pt>
                <c:pt idx="2">
                  <c:v>3.840000000000001</c:v>
                </c:pt>
                <c:pt idx="3">
                  <c:v>3.681666666666669</c:v>
                </c:pt>
                <c:pt idx="4">
                  <c:v>3.526666666666668</c:v>
                </c:pt>
                <c:pt idx="5">
                  <c:v>3.375</c:v>
                </c:pt>
                <c:pt idx="6">
                  <c:v>3.22666666666667</c:v>
                </c:pt>
                <c:pt idx="7">
                  <c:v>3.08166666666667</c:v>
                </c:pt>
                <c:pt idx="8">
                  <c:v>2.940000000000004</c:v>
                </c:pt>
                <c:pt idx="9">
                  <c:v>2.801666666666671</c:v>
                </c:pt>
                <c:pt idx="10">
                  <c:v>2.666666666666671</c:v>
                </c:pt>
                <c:pt idx="11">
                  <c:v>2.535000000000004</c:v>
                </c:pt>
                <c:pt idx="12">
                  <c:v>2.406666666666671</c:v>
                </c:pt>
                <c:pt idx="13">
                  <c:v>2.281666666666671</c:v>
                </c:pt>
                <c:pt idx="14">
                  <c:v>2.160000000000004</c:v>
                </c:pt>
                <c:pt idx="15">
                  <c:v>2.04166666666667</c:v>
                </c:pt>
                <c:pt idx="16">
                  <c:v>1.92666666666667</c:v>
                </c:pt>
                <c:pt idx="17">
                  <c:v>1.815000000000003</c:v>
                </c:pt>
                <c:pt idx="18">
                  <c:v>1.70666666666667</c:v>
                </c:pt>
                <c:pt idx="19">
                  <c:v>1.601666666666669</c:v>
                </c:pt>
                <c:pt idx="20">
                  <c:v>1.500000000000003</c:v>
                </c:pt>
                <c:pt idx="21">
                  <c:v>1.401666666666669</c:v>
                </c:pt>
                <c:pt idx="22">
                  <c:v>1.30666666666667</c:v>
                </c:pt>
                <c:pt idx="23">
                  <c:v>1.215000000000002</c:v>
                </c:pt>
                <c:pt idx="24">
                  <c:v>1.12666666666667</c:v>
                </c:pt>
                <c:pt idx="25">
                  <c:v>1.041666666666669</c:v>
                </c:pt>
                <c:pt idx="26">
                  <c:v>0.960000000000002</c:v>
                </c:pt>
                <c:pt idx="27">
                  <c:v>0.881666666666668</c:v>
                </c:pt>
                <c:pt idx="28">
                  <c:v>0.806666666666668</c:v>
                </c:pt>
                <c:pt idx="29">
                  <c:v>0.735000000000001</c:v>
                </c:pt>
                <c:pt idx="30">
                  <c:v>0.666666666666668</c:v>
                </c:pt>
                <c:pt idx="31">
                  <c:v>0.601666666666668</c:v>
                </c:pt>
                <c:pt idx="32">
                  <c:v>0.540000000000001</c:v>
                </c:pt>
                <c:pt idx="33">
                  <c:v>0.481666666666668</c:v>
                </c:pt>
                <c:pt idx="34">
                  <c:v>0.426666666666667</c:v>
                </c:pt>
                <c:pt idx="35">
                  <c:v>0.375000000000001</c:v>
                </c:pt>
                <c:pt idx="36">
                  <c:v>0.326666666666667</c:v>
                </c:pt>
                <c:pt idx="37">
                  <c:v>0.281666666666667</c:v>
                </c:pt>
                <c:pt idx="38">
                  <c:v>0.24</c:v>
                </c:pt>
                <c:pt idx="39">
                  <c:v>0.201666666666667</c:v>
                </c:pt>
                <c:pt idx="40">
                  <c:v>0.166666666666667</c:v>
                </c:pt>
                <c:pt idx="41">
                  <c:v>0.135</c:v>
                </c:pt>
                <c:pt idx="42">
                  <c:v>0.106666666666667</c:v>
                </c:pt>
                <c:pt idx="43">
                  <c:v>0.0816666666666669</c:v>
                </c:pt>
                <c:pt idx="44">
                  <c:v>0.0600000000000003</c:v>
                </c:pt>
                <c:pt idx="45">
                  <c:v>0.041666666666667</c:v>
                </c:pt>
                <c:pt idx="46">
                  <c:v>0.0266666666666668</c:v>
                </c:pt>
                <c:pt idx="47">
                  <c:v>0.0150000000000001</c:v>
                </c:pt>
                <c:pt idx="48">
                  <c:v>0.00666666666666682</c:v>
                </c:pt>
                <c:pt idx="49">
                  <c:v>0.00166666666666693</c:v>
                </c:pt>
                <c:pt idx="50">
                  <c:v>0.0</c:v>
                </c:pt>
                <c:pt idx="51">
                  <c:v>0.00166666666666671</c:v>
                </c:pt>
                <c:pt idx="52">
                  <c:v>0.0066666666666666</c:v>
                </c:pt>
                <c:pt idx="53">
                  <c:v>0.0149999999999999</c:v>
                </c:pt>
                <c:pt idx="54">
                  <c:v>0.0266666666666666</c:v>
                </c:pt>
                <c:pt idx="55">
                  <c:v>0.0416666666666665</c:v>
                </c:pt>
                <c:pt idx="56">
                  <c:v>0.0599999999999998</c:v>
                </c:pt>
                <c:pt idx="57">
                  <c:v>0.0816666666666666</c:v>
                </c:pt>
                <c:pt idx="58">
                  <c:v>0.106666666666666</c:v>
                </c:pt>
                <c:pt idx="59">
                  <c:v>0.135</c:v>
                </c:pt>
                <c:pt idx="60">
                  <c:v>0.166666666666666</c:v>
                </c:pt>
                <c:pt idx="61">
                  <c:v>0.201666666666666</c:v>
                </c:pt>
                <c:pt idx="62">
                  <c:v>0.24</c:v>
                </c:pt>
                <c:pt idx="63">
                  <c:v>0.281666666666666</c:v>
                </c:pt>
                <c:pt idx="64">
                  <c:v>0.326666666666666</c:v>
                </c:pt>
                <c:pt idx="65">
                  <c:v>0.375</c:v>
                </c:pt>
                <c:pt idx="66">
                  <c:v>0.426666666666666</c:v>
                </c:pt>
                <c:pt idx="67">
                  <c:v>0.481666666666666</c:v>
                </c:pt>
                <c:pt idx="68">
                  <c:v>0.54</c:v>
                </c:pt>
                <c:pt idx="69">
                  <c:v>0.601666666666667</c:v>
                </c:pt>
                <c:pt idx="70">
                  <c:v>0.666666666666667</c:v>
                </c:pt>
                <c:pt idx="71">
                  <c:v>0.735</c:v>
                </c:pt>
                <c:pt idx="72">
                  <c:v>0.806666666666666</c:v>
                </c:pt>
                <c:pt idx="73">
                  <c:v>0.881666666666666</c:v>
                </c:pt>
                <c:pt idx="74">
                  <c:v>0.96</c:v>
                </c:pt>
                <c:pt idx="75">
                  <c:v>1.041666666666666</c:v>
                </c:pt>
                <c:pt idx="76">
                  <c:v>1.126666666666667</c:v>
                </c:pt>
                <c:pt idx="77">
                  <c:v>1.215</c:v>
                </c:pt>
                <c:pt idx="78">
                  <c:v>1.306666666666667</c:v>
                </c:pt>
                <c:pt idx="79">
                  <c:v>1.401666666666667</c:v>
                </c:pt>
                <c:pt idx="80">
                  <c:v>1.500000000000001</c:v>
                </c:pt>
                <c:pt idx="81">
                  <c:v>1.601666666666667</c:v>
                </c:pt>
                <c:pt idx="82">
                  <c:v>1.706666666666668</c:v>
                </c:pt>
                <c:pt idx="83">
                  <c:v>1.815000000000001</c:v>
                </c:pt>
                <c:pt idx="84">
                  <c:v>1.926666666666668</c:v>
                </c:pt>
                <c:pt idx="85">
                  <c:v>2.041666666666668</c:v>
                </c:pt>
                <c:pt idx="86">
                  <c:v>2.160000000000001</c:v>
                </c:pt>
                <c:pt idx="87">
                  <c:v>2.281666666666668</c:v>
                </c:pt>
                <c:pt idx="88">
                  <c:v>2.406666666666667</c:v>
                </c:pt>
                <c:pt idx="89">
                  <c:v>2.535</c:v>
                </c:pt>
                <c:pt idx="90">
                  <c:v>2.666666666666668</c:v>
                </c:pt>
                <c:pt idx="91">
                  <c:v>2.801666666666667</c:v>
                </c:pt>
                <c:pt idx="92">
                  <c:v>2.94</c:v>
                </c:pt>
                <c:pt idx="93">
                  <c:v>3.081666666666667</c:v>
                </c:pt>
                <c:pt idx="94">
                  <c:v>3.226666666666666</c:v>
                </c:pt>
                <c:pt idx="95">
                  <c:v>3.374999999999999</c:v>
                </c:pt>
                <c:pt idx="96">
                  <c:v>3.526666666666664</c:v>
                </c:pt>
                <c:pt idx="97">
                  <c:v>3.681666666666664</c:v>
                </c:pt>
                <c:pt idx="98">
                  <c:v>3.839999999999997</c:v>
                </c:pt>
                <c:pt idx="99">
                  <c:v>4.001666666666663</c:v>
                </c:pt>
                <c:pt idx="100">
                  <c:v>4.166666666666661</c:v>
                </c:pt>
                <c:pt idx="101">
                  <c:v>4.334999999999995</c:v>
                </c:pt>
                <c:pt idx="102">
                  <c:v>4.506666666666662</c:v>
                </c:pt>
                <c:pt idx="103">
                  <c:v>4.681666666666661</c:v>
                </c:pt>
                <c:pt idx="104">
                  <c:v>4.859999999999994</c:v>
                </c:pt>
                <c:pt idx="105">
                  <c:v>5.041666666666659</c:v>
                </c:pt>
                <c:pt idx="106">
                  <c:v>5.226666666666658</c:v>
                </c:pt>
                <c:pt idx="107">
                  <c:v>5.414999999999988</c:v>
                </c:pt>
                <c:pt idx="108">
                  <c:v>5.606666666666657</c:v>
                </c:pt>
                <c:pt idx="109">
                  <c:v>5.801666666666655</c:v>
                </c:pt>
                <c:pt idx="110">
                  <c:v>5.99999999999999</c:v>
                </c:pt>
                <c:pt idx="111">
                  <c:v>6.201666666666654</c:v>
                </c:pt>
                <c:pt idx="112">
                  <c:v>6.406666666666652</c:v>
                </c:pt>
                <c:pt idx="113">
                  <c:v>6.614999999999979</c:v>
                </c:pt>
                <c:pt idx="114">
                  <c:v>6.826666666666648</c:v>
                </c:pt>
                <c:pt idx="115">
                  <c:v>7.041666666666648</c:v>
                </c:pt>
                <c:pt idx="116">
                  <c:v>7.25999999999998</c:v>
                </c:pt>
                <c:pt idx="117">
                  <c:v>7.48166666666665</c:v>
                </c:pt>
                <c:pt idx="118">
                  <c:v>7.706666666666647</c:v>
                </c:pt>
                <c:pt idx="119">
                  <c:v>7.934999999999977</c:v>
                </c:pt>
                <c:pt idx="120">
                  <c:v>8.16666666666665</c:v>
                </c:pt>
                <c:pt idx="121">
                  <c:v>8.40166666666665</c:v>
                </c:pt>
                <c:pt idx="122">
                  <c:v>8.639999999999975</c:v>
                </c:pt>
                <c:pt idx="123">
                  <c:v>8.88166666666665</c:v>
                </c:pt>
                <c:pt idx="124">
                  <c:v>9.126666666666647</c:v>
                </c:pt>
                <c:pt idx="125">
                  <c:v>9.374999999999976</c:v>
                </c:pt>
                <c:pt idx="126">
                  <c:v>9.626666666666636</c:v>
                </c:pt>
                <c:pt idx="127">
                  <c:v>9.88166666666664</c:v>
                </c:pt>
                <c:pt idx="128">
                  <c:v>10.13999999999997</c:v>
                </c:pt>
                <c:pt idx="129">
                  <c:v>10.40166666666665</c:v>
                </c:pt>
                <c:pt idx="130">
                  <c:v>10.66666666666664</c:v>
                </c:pt>
                <c:pt idx="131">
                  <c:v>10.93499999999997</c:v>
                </c:pt>
                <c:pt idx="132">
                  <c:v>11.20666666666663</c:v>
                </c:pt>
                <c:pt idx="133">
                  <c:v>11.48166666666663</c:v>
                </c:pt>
                <c:pt idx="134">
                  <c:v>11.75999999999997</c:v>
                </c:pt>
                <c:pt idx="135">
                  <c:v>12.04166666666663</c:v>
                </c:pt>
                <c:pt idx="136">
                  <c:v>12.32666666666664</c:v>
                </c:pt>
                <c:pt idx="137">
                  <c:v>12.61499999999996</c:v>
                </c:pt>
                <c:pt idx="138">
                  <c:v>12.90666666666662</c:v>
                </c:pt>
                <c:pt idx="139">
                  <c:v>13.20166666666662</c:v>
                </c:pt>
                <c:pt idx="140">
                  <c:v>13.49999999999995</c:v>
                </c:pt>
                <c:pt idx="141">
                  <c:v>13.80166666666662</c:v>
                </c:pt>
                <c:pt idx="142">
                  <c:v>14.10666666666662</c:v>
                </c:pt>
                <c:pt idx="143">
                  <c:v>14.41499999999995</c:v>
                </c:pt>
                <c:pt idx="144">
                  <c:v>14.72666666666661</c:v>
                </c:pt>
                <c:pt idx="145">
                  <c:v>15.04166666666661</c:v>
                </c:pt>
                <c:pt idx="146">
                  <c:v>15.35999999999996</c:v>
                </c:pt>
                <c:pt idx="147">
                  <c:v>15.68166666666661</c:v>
                </c:pt>
                <c:pt idx="148">
                  <c:v>16.00666666666661</c:v>
                </c:pt>
                <c:pt idx="149">
                  <c:v>16.33499999999994</c:v>
                </c:pt>
                <c:pt idx="150">
                  <c:v>16.6666666666666</c:v>
                </c:pt>
              </c:numCache>
            </c:numRef>
          </c:yVal>
          <c:smooth val="1"/>
          <c:extLst xmlns:c16r2="http://schemas.microsoft.com/office/drawing/2015/06/chart">
            <c:ext xmlns:c16="http://schemas.microsoft.com/office/drawing/2014/chart" uri="{C3380CC4-5D6E-409C-BE32-E72D297353CC}">
              <c16:uniqueId val="{00000000-B83B-47AB-8986-A3498B3C72DE}"/>
            </c:ext>
          </c:extLst>
        </c:ser>
        <c:ser>
          <c:idx val="1"/>
          <c:order val="1"/>
          <c:spPr>
            <a:ln w="17167">
              <a:solidFill>
                <a:srgbClr val="339966"/>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Penalties!$C$15:$C$165</c:f>
              <c:numCache>
                <c:formatCode>General</c:formatCode>
                <c:ptCount val="151"/>
                <c:pt idx="0">
                  <c:v>50.0</c:v>
                </c:pt>
                <c:pt idx="1">
                  <c:v>49.005</c:v>
                </c:pt>
                <c:pt idx="2">
                  <c:v>48.02000000000001</c:v>
                </c:pt>
                <c:pt idx="3">
                  <c:v>47.04500000000001</c:v>
                </c:pt>
                <c:pt idx="4">
                  <c:v>46.08000000000001</c:v>
                </c:pt>
                <c:pt idx="5">
                  <c:v>45.12500000000003</c:v>
                </c:pt>
                <c:pt idx="6">
                  <c:v>44.18000000000002</c:v>
                </c:pt>
                <c:pt idx="7">
                  <c:v>43.24500000000003</c:v>
                </c:pt>
                <c:pt idx="8">
                  <c:v>42.32000000000003</c:v>
                </c:pt>
                <c:pt idx="9">
                  <c:v>41.40500000000003</c:v>
                </c:pt>
                <c:pt idx="10">
                  <c:v>40.50000000000003</c:v>
                </c:pt>
                <c:pt idx="11">
                  <c:v>39.60500000000003</c:v>
                </c:pt>
                <c:pt idx="12">
                  <c:v>38.72000000000005</c:v>
                </c:pt>
                <c:pt idx="13">
                  <c:v>37.84500000000003</c:v>
                </c:pt>
                <c:pt idx="14">
                  <c:v>36.98000000000003</c:v>
                </c:pt>
                <c:pt idx="15">
                  <c:v>36.12500000000004</c:v>
                </c:pt>
                <c:pt idx="16">
                  <c:v>35.28000000000002</c:v>
                </c:pt>
                <c:pt idx="17">
                  <c:v>34.44500000000002</c:v>
                </c:pt>
                <c:pt idx="18">
                  <c:v>33.62000000000003</c:v>
                </c:pt>
                <c:pt idx="19">
                  <c:v>32.80500000000003</c:v>
                </c:pt>
                <c:pt idx="20">
                  <c:v>32.00000000000003</c:v>
                </c:pt>
                <c:pt idx="21">
                  <c:v>31.20500000000002</c:v>
                </c:pt>
                <c:pt idx="22">
                  <c:v>30.42000000000002</c:v>
                </c:pt>
                <c:pt idx="23">
                  <c:v>29.64500000000002</c:v>
                </c:pt>
                <c:pt idx="24">
                  <c:v>28.88000000000002</c:v>
                </c:pt>
                <c:pt idx="25">
                  <c:v>28.12500000000001</c:v>
                </c:pt>
                <c:pt idx="26">
                  <c:v>27.38000000000001</c:v>
                </c:pt>
                <c:pt idx="27">
                  <c:v>26.64500000000002</c:v>
                </c:pt>
                <c:pt idx="28">
                  <c:v>25.92000000000001</c:v>
                </c:pt>
                <c:pt idx="29">
                  <c:v>25.20500000000001</c:v>
                </c:pt>
                <c:pt idx="30">
                  <c:v>24.50000000000001</c:v>
                </c:pt>
                <c:pt idx="31">
                  <c:v>23.80500000000001</c:v>
                </c:pt>
                <c:pt idx="32">
                  <c:v>23.12000000000003</c:v>
                </c:pt>
                <c:pt idx="33">
                  <c:v>22.44499999999999</c:v>
                </c:pt>
                <c:pt idx="34">
                  <c:v>21.77999999999999</c:v>
                </c:pt>
                <c:pt idx="35">
                  <c:v>21.12500000000001</c:v>
                </c:pt>
                <c:pt idx="36">
                  <c:v>20.47999999999999</c:v>
                </c:pt>
                <c:pt idx="37">
                  <c:v>19.84500000000001</c:v>
                </c:pt>
                <c:pt idx="38">
                  <c:v>19.22000000000001</c:v>
                </c:pt>
                <c:pt idx="39">
                  <c:v>18.605</c:v>
                </c:pt>
                <c:pt idx="40">
                  <c:v>18.00000000000001</c:v>
                </c:pt>
                <c:pt idx="41">
                  <c:v>17.40499999999999</c:v>
                </c:pt>
                <c:pt idx="42">
                  <c:v>16.82</c:v>
                </c:pt>
                <c:pt idx="43">
                  <c:v>16.24499999999999</c:v>
                </c:pt>
                <c:pt idx="44">
                  <c:v>15.68000000000001</c:v>
                </c:pt>
                <c:pt idx="45">
                  <c:v>15.12500000000001</c:v>
                </c:pt>
                <c:pt idx="46">
                  <c:v>14.58000000000001</c:v>
                </c:pt>
                <c:pt idx="47">
                  <c:v>14.045</c:v>
                </c:pt>
                <c:pt idx="48">
                  <c:v>13.52</c:v>
                </c:pt>
                <c:pt idx="49">
                  <c:v>13.00500000000001</c:v>
                </c:pt>
                <c:pt idx="50">
                  <c:v>12.5</c:v>
                </c:pt>
                <c:pt idx="51">
                  <c:v>12.00500000000001</c:v>
                </c:pt>
                <c:pt idx="52">
                  <c:v>11.52</c:v>
                </c:pt>
                <c:pt idx="53">
                  <c:v>11.04500000000001</c:v>
                </c:pt>
                <c:pt idx="54">
                  <c:v>10.58000000000001</c:v>
                </c:pt>
                <c:pt idx="55">
                  <c:v>10.125</c:v>
                </c:pt>
                <c:pt idx="56">
                  <c:v>9.680000000000005</c:v>
                </c:pt>
                <c:pt idx="57">
                  <c:v>9.245000000000001</c:v>
                </c:pt>
                <c:pt idx="58">
                  <c:v>8.820000000000003</c:v>
                </c:pt>
                <c:pt idx="59">
                  <c:v>8.405000000000006</c:v>
                </c:pt>
                <c:pt idx="60">
                  <c:v>8.000000000000003</c:v>
                </c:pt>
                <c:pt idx="61">
                  <c:v>7.605000000000006</c:v>
                </c:pt>
                <c:pt idx="62">
                  <c:v>7.220000000000002</c:v>
                </c:pt>
                <c:pt idx="63">
                  <c:v>6.845000000000004</c:v>
                </c:pt>
                <c:pt idx="64">
                  <c:v>6.480000000000002</c:v>
                </c:pt>
                <c:pt idx="65">
                  <c:v>6.124999999999999</c:v>
                </c:pt>
                <c:pt idx="66">
                  <c:v>5.780000000000001</c:v>
                </c:pt>
                <c:pt idx="67">
                  <c:v>5.445000000000002</c:v>
                </c:pt>
                <c:pt idx="68">
                  <c:v>5.119999999999997</c:v>
                </c:pt>
                <c:pt idx="69">
                  <c:v>4.805000000000001</c:v>
                </c:pt>
                <c:pt idx="70">
                  <c:v>4.5</c:v>
                </c:pt>
                <c:pt idx="71">
                  <c:v>4.205000000000001</c:v>
                </c:pt>
                <c:pt idx="72">
                  <c:v>3.920000000000001</c:v>
                </c:pt>
                <c:pt idx="73">
                  <c:v>3.645</c:v>
                </c:pt>
                <c:pt idx="74">
                  <c:v>3.380000000000001</c:v>
                </c:pt>
                <c:pt idx="75">
                  <c:v>3.125</c:v>
                </c:pt>
                <c:pt idx="76">
                  <c:v>2.88</c:v>
                </c:pt>
                <c:pt idx="77">
                  <c:v>2.645</c:v>
                </c:pt>
                <c:pt idx="78">
                  <c:v>2.419999999999998</c:v>
                </c:pt>
                <c:pt idx="79">
                  <c:v>2.205</c:v>
                </c:pt>
                <c:pt idx="80">
                  <c:v>1.999999999999998</c:v>
                </c:pt>
                <c:pt idx="81">
                  <c:v>1.804999999999999</c:v>
                </c:pt>
                <c:pt idx="82">
                  <c:v>1.619999999999997</c:v>
                </c:pt>
                <c:pt idx="83">
                  <c:v>1.444999999999998</c:v>
                </c:pt>
                <c:pt idx="84">
                  <c:v>1.279999999999997</c:v>
                </c:pt>
                <c:pt idx="85">
                  <c:v>1.124999999999998</c:v>
                </c:pt>
                <c:pt idx="86">
                  <c:v>0.979999999999999</c:v>
                </c:pt>
                <c:pt idx="87">
                  <c:v>0.844999999999999</c:v>
                </c:pt>
                <c:pt idx="88">
                  <c:v>0.719999999999999</c:v>
                </c:pt>
                <c:pt idx="89">
                  <c:v>0.604999999999999</c:v>
                </c:pt>
                <c:pt idx="90">
                  <c:v>0.499999999999999</c:v>
                </c:pt>
                <c:pt idx="91">
                  <c:v>0.405</c:v>
                </c:pt>
                <c:pt idx="92">
                  <c:v>0.32</c:v>
                </c:pt>
                <c:pt idx="93">
                  <c:v>0.245</c:v>
                </c:pt>
                <c:pt idx="94">
                  <c:v>0.18</c:v>
                </c:pt>
                <c:pt idx="95">
                  <c:v>0.125</c:v>
                </c:pt>
                <c:pt idx="96">
                  <c:v>0.0800000000000005</c:v>
                </c:pt>
                <c:pt idx="97">
                  <c:v>0.0450000000000005</c:v>
                </c:pt>
                <c:pt idx="98">
                  <c:v>0.0200000000000004</c:v>
                </c:pt>
                <c:pt idx="99">
                  <c:v>0.00500000000000012</c:v>
                </c:pt>
                <c:pt idx="100">
                  <c:v>0.0</c:v>
                </c:pt>
                <c:pt idx="101">
                  <c:v>0.00499999999999956</c:v>
                </c:pt>
                <c:pt idx="102">
                  <c:v>0.0199999999999993</c:v>
                </c:pt>
                <c:pt idx="103">
                  <c:v>0.0449999999999988</c:v>
                </c:pt>
                <c:pt idx="104">
                  <c:v>0.0799999999999983</c:v>
                </c:pt>
                <c:pt idx="105">
                  <c:v>0.124999999999998</c:v>
                </c:pt>
                <c:pt idx="106">
                  <c:v>0.179999999999997</c:v>
                </c:pt>
                <c:pt idx="107">
                  <c:v>0.244999999999996</c:v>
                </c:pt>
                <c:pt idx="108">
                  <c:v>0.319999999999996</c:v>
                </c:pt>
                <c:pt idx="109">
                  <c:v>0.404999999999995</c:v>
                </c:pt>
                <c:pt idx="110">
                  <c:v>0.499999999999994</c:v>
                </c:pt>
                <c:pt idx="111">
                  <c:v>0.604999999999993</c:v>
                </c:pt>
                <c:pt idx="112">
                  <c:v>0.719999999999992</c:v>
                </c:pt>
                <c:pt idx="113">
                  <c:v>0.844999999999991</c:v>
                </c:pt>
                <c:pt idx="114">
                  <c:v>0.979999999999989</c:v>
                </c:pt>
                <c:pt idx="115">
                  <c:v>1.124999999999988</c:v>
                </c:pt>
                <c:pt idx="116">
                  <c:v>1.279999999999985</c:v>
                </c:pt>
                <c:pt idx="117">
                  <c:v>1.444999999999984</c:v>
                </c:pt>
                <c:pt idx="118">
                  <c:v>1.619999999999982</c:v>
                </c:pt>
                <c:pt idx="119">
                  <c:v>1.804999999999981</c:v>
                </c:pt>
                <c:pt idx="120">
                  <c:v>1.99999999999998</c:v>
                </c:pt>
                <c:pt idx="121">
                  <c:v>2.20499999999998</c:v>
                </c:pt>
                <c:pt idx="122">
                  <c:v>2.419999999999977</c:v>
                </c:pt>
                <c:pt idx="123">
                  <c:v>2.644999999999975</c:v>
                </c:pt>
                <c:pt idx="124">
                  <c:v>2.879999999999973</c:v>
                </c:pt>
                <c:pt idx="125">
                  <c:v>3.124999999999973</c:v>
                </c:pt>
                <c:pt idx="126">
                  <c:v>3.379999999999967</c:v>
                </c:pt>
                <c:pt idx="127">
                  <c:v>3.644999999999967</c:v>
                </c:pt>
                <c:pt idx="128">
                  <c:v>3.919999999999963</c:v>
                </c:pt>
                <c:pt idx="129">
                  <c:v>4.204999999999963</c:v>
                </c:pt>
                <c:pt idx="130">
                  <c:v>4.499999999999961</c:v>
                </c:pt>
                <c:pt idx="131">
                  <c:v>4.804999999999961</c:v>
                </c:pt>
                <c:pt idx="132">
                  <c:v>5.119999999999957</c:v>
                </c:pt>
                <c:pt idx="133">
                  <c:v>5.444999999999956</c:v>
                </c:pt>
                <c:pt idx="134">
                  <c:v>5.779999999999953</c:v>
                </c:pt>
                <c:pt idx="135">
                  <c:v>6.124999999999944</c:v>
                </c:pt>
                <c:pt idx="136">
                  <c:v>6.479999999999948</c:v>
                </c:pt>
                <c:pt idx="137">
                  <c:v>6.844999999999945</c:v>
                </c:pt>
                <c:pt idx="138">
                  <c:v>7.219999999999942</c:v>
                </c:pt>
                <c:pt idx="139">
                  <c:v>7.604999999999935</c:v>
                </c:pt>
                <c:pt idx="140">
                  <c:v>7.999999999999937</c:v>
                </c:pt>
                <c:pt idx="141">
                  <c:v>8.40499999999994</c:v>
                </c:pt>
                <c:pt idx="142">
                  <c:v>8.819999999999938</c:v>
                </c:pt>
                <c:pt idx="143">
                  <c:v>9.244999999999921</c:v>
                </c:pt>
                <c:pt idx="144">
                  <c:v>9.67999999999993</c:v>
                </c:pt>
                <c:pt idx="145">
                  <c:v>10.12499999999992</c:v>
                </c:pt>
                <c:pt idx="146">
                  <c:v>10.57999999999992</c:v>
                </c:pt>
                <c:pt idx="147">
                  <c:v>11.04499999999991</c:v>
                </c:pt>
                <c:pt idx="148">
                  <c:v>11.51999999999992</c:v>
                </c:pt>
                <c:pt idx="149">
                  <c:v>12.00499999999991</c:v>
                </c:pt>
                <c:pt idx="150">
                  <c:v>12.49999999999991</c:v>
                </c:pt>
              </c:numCache>
            </c:numRef>
          </c:yVal>
          <c:smooth val="1"/>
          <c:extLst xmlns:c16r2="http://schemas.microsoft.com/office/drawing/2015/06/chart">
            <c:ext xmlns:c16="http://schemas.microsoft.com/office/drawing/2014/chart" uri="{C3380CC4-5D6E-409C-BE32-E72D297353CC}">
              <c16:uniqueId val="{00000001-B83B-47AB-8986-A3498B3C72DE}"/>
            </c:ext>
          </c:extLst>
        </c:ser>
        <c:ser>
          <c:idx val="2"/>
          <c:order val="2"/>
          <c:spPr>
            <a:ln w="17167">
              <a:solidFill>
                <a:srgbClr val="FF0000"/>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Penalties!$D$15:$D$165</c:f>
              <c:numCache>
                <c:formatCode>General</c:formatCode>
                <c:ptCount val="151"/>
                <c:pt idx="0">
                  <c:v>54.16666666666659</c:v>
                </c:pt>
                <c:pt idx="1">
                  <c:v>53.00666666666658</c:v>
                </c:pt>
                <c:pt idx="2">
                  <c:v>51.86000000000001</c:v>
                </c:pt>
                <c:pt idx="3">
                  <c:v>50.72666666666662</c:v>
                </c:pt>
                <c:pt idx="4">
                  <c:v>49.60666666666659</c:v>
                </c:pt>
                <c:pt idx="5">
                  <c:v>48.50000000000001</c:v>
                </c:pt>
                <c:pt idx="6">
                  <c:v>47.40666666666659</c:v>
                </c:pt>
                <c:pt idx="7">
                  <c:v>46.32666666666661</c:v>
                </c:pt>
                <c:pt idx="8">
                  <c:v>45.26000000000005</c:v>
                </c:pt>
                <c:pt idx="9">
                  <c:v>44.20666666666661</c:v>
                </c:pt>
                <c:pt idx="10">
                  <c:v>43.16666666666663</c:v>
                </c:pt>
                <c:pt idx="11">
                  <c:v>42.14000000000004</c:v>
                </c:pt>
                <c:pt idx="12">
                  <c:v>41.12666666666667</c:v>
                </c:pt>
                <c:pt idx="13">
                  <c:v>40.12666666666663</c:v>
                </c:pt>
                <c:pt idx="14">
                  <c:v>39.14000000000003</c:v>
                </c:pt>
                <c:pt idx="15">
                  <c:v>38.16666666666663</c:v>
                </c:pt>
                <c:pt idx="16">
                  <c:v>37.20666666666661</c:v>
                </c:pt>
                <c:pt idx="17">
                  <c:v>36.26000000000004</c:v>
                </c:pt>
                <c:pt idx="18">
                  <c:v>35.32666666666661</c:v>
                </c:pt>
                <c:pt idx="19">
                  <c:v>34.4066666666666</c:v>
                </c:pt>
                <c:pt idx="20">
                  <c:v>33.50000000000003</c:v>
                </c:pt>
                <c:pt idx="21">
                  <c:v>32.60666666666659</c:v>
                </c:pt>
                <c:pt idx="22">
                  <c:v>31.72666666666668</c:v>
                </c:pt>
                <c:pt idx="23">
                  <c:v>30.86000000000002</c:v>
                </c:pt>
                <c:pt idx="24">
                  <c:v>30.00666666666669</c:v>
                </c:pt>
                <c:pt idx="25">
                  <c:v>29.16666666666669</c:v>
                </c:pt>
                <c:pt idx="26">
                  <c:v>28.34000000000001</c:v>
                </c:pt>
                <c:pt idx="27">
                  <c:v>27.52666666666669</c:v>
                </c:pt>
                <c:pt idx="28">
                  <c:v>26.72666666666668</c:v>
                </c:pt>
                <c:pt idx="29">
                  <c:v>25.94</c:v>
                </c:pt>
                <c:pt idx="30">
                  <c:v>25.16666666666669</c:v>
                </c:pt>
                <c:pt idx="31">
                  <c:v>24.40666666666668</c:v>
                </c:pt>
                <c:pt idx="32">
                  <c:v>23.66000000000001</c:v>
                </c:pt>
                <c:pt idx="33">
                  <c:v>22.92666666666668</c:v>
                </c:pt>
                <c:pt idx="34">
                  <c:v>22.20666666666667</c:v>
                </c:pt>
                <c:pt idx="35">
                  <c:v>21.50000000000001</c:v>
                </c:pt>
                <c:pt idx="36">
                  <c:v>20.80666666666669</c:v>
                </c:pt>
                <c:pt idx="37">
                  <c:v>20.1266666666667</c:v>
                </c:pt>
                <c:pt idx="38">
                  <c:v>19.45999999999999</c:v>
                </c:pt>
                <c:pt idx="39">
                  <c:v>18.80666666666669</c:v>
                </c:pt>
                <c:pt idx="40">
                  <c:v>18.16666666666667</c:v>
                </c:pt>
                <c:pt idx="41">
                  <c:v>17.54000000000001</c:v>
                </c:pt>
                <c:pt idx="42">
                  <c:v>16.92666666666667</c:v>
                </c:pt>
                <c:pt idx="43">
                  <c:v>16.32666666666669</c:v>
                </c:pt>
                <c:pt idx="44">
                  <c:v>15.74000000000001</c:v>
                </c:pt>
                <c:pt idx="45">
                  <c:v>15.16666666666667</c:v>
                </c:pt>
                <c:pt idx="46">
                  <c:v>14.60666666666667</c:v>
                </c:pt>
                <c:pt idx="47">
                  <c:v>14.06</c:v>
                </c:pt>
                <c:pt idx="48">
                  <c:v>13.52666666666667</c:v>
                </c:pt>
                <c:pt idx="49">
                  <c:v>13.00666666666668</c:v>
                </c:pt>
                <c:pt idx="50">
                  <c:v>12.5</c:v>
                </c:pt>
                <c:pt idx="51">
                  <c:v>12.00666666666667</c:v>
                </c:pt>
                <c:pt idx="52">
                  <c:v>11.52666666666667</c:v>
                </c:pt>
                <c:pt idx="53">
                  <c:v>11.06000000000001</c:v>
                </c:pt>
                <c:pt idx="54">
                  <c:v>10.60666666666667</c:v>
                </c:pt>
                <c:pt idx="55">
                  <c:v>10.16666666666667</c:v>
                </c:pt>
                <c:pt idx="56">
                  <c:v>9.74</c:v>
                </c:pt>
                <c:pt idx="57">
                  <c:v>9.326666666666676</c:v>
                </c:pt>
                <c:pt idx="58">
                  <c:v>8.926666666666672</c:v>
                </c:pt>
                <c:pt idx="59">
                  <c:v>8.540000000000001</c:v>
                </c:pt>
                <c:pt idx="60">
                  <c:v>8.166666666666674</c:v>
                </c:pt>
                <c:pt idx="61">
                  <c:v>7.806666666666672</c:v>
                </c:pt>
                <c:pt idx="62">
                  <c:v>7.460000000000003</c:v>
                </c:pt>
                <c:pt idx="63">
                  <c:v>7.12666666666667</c:v>
                </c:pt>
                <c:pt idx="64">
                  <c:v>6.806666666666668</c:v>
                </c:pt>
                <c:pt idx="65">
                  <c:v>6.500000000000004</c:v>
                </c:pt>
                <c:pt idx="66">
                  <c:v>6.206666666666668</c:v>
                </c:pt>
                <c:pt idx="67">
                  <c:v>5.92666666666667</c:v>
                </c:pt>
                <c:pt idx="68">
                  <c:v>5.659999999999996</c:v>
                </c:pt>
                <c:pt idx="69">
                  <c:v>5.40666666666667</c:v>
                </c:pt>
                <c:pt idx="70">
                  <c:v>5.166666666666666</c:v>
                </c:pt>
                <c:pt idx="71">
                  <c:v>4.940000000000001</c:v>
                </c:pt>
                <c:pt idx="72">
                  <c:v>4.726666666666668</c:v>
                </c:pt>
                <c:pt idx="73">
                  <c:v>4.526666666666667</c:v>
                </c:pt>
                <c:pt idx="74">
                  <c:v>4.340000000000001</c:v>
                </c:pt>
                <c:pt idx="75">
                  <c:v>4.166666666666666</c:v>
                </c:pt>
                <c:pt idx="76">
                  <c:v>4.006666666666668</c:v>
                </c:pt>
                <c:pt idx="77">
                  <c:v>3.86</c:v>
                </c:pt>
                <c:pt idx="78">
                  <c:v>3.726666666666666</c:v>
                </c:pt>
                <c:pt idx="79">
                  <c:v>3.606666666666666</c:v>
                </c:pt>
                <c:pt idx="80">
                  <c:v>3.5</c:v>
                </c:pt>
                <c:pt idx="81">
                  <c:v>3.406666666666667</c:v>
                </c:pt>
                <c:pt idx="82">
                  <c:v>3.326666666666664</c:v>
                </c:pt>
                <c:pt idx="83">
                  <c:v>3.26</c:v>
                </c:pt>
                <c:pt idx="84">
                  <c:v>3.206666666666667</c:v>
                </c:pt>
                <c:pt idx="85">
                  <c:v>3.166666666666666</c:v>
                </c:pt>
                <c:pt idx="86">
                  <c:v>3.14</c:v>
                </c:pt>
                <c:pt idx="87">
                  <c:v>3.126666666666666</c:v>
                </c:pt>
                <c:pt idx="88">
                  <c:v>3.126666666666667</c:v>
                </c:pt>
                <c:pt idx="89">
                  <c:v>3.14</c:v>
                </c:pt>
                <c:pt idx="90">
                  <c:v>3.166666666666667</c:v>
                </c:pt>
                <c:pt idx="91">
                  <c:v>3.206666666666667</c:v>
                </c:pt>
                <c:pt idx="92">
                  <c:v>3.26</c:v>
                </c:pt>
                <c:pt idx="93">
                  <c:v>3.326666666666667</c:v>
                </c:pt>
                <c:pt idx="94">
                  <c:v>3.406666666666664</c:v>
                </c:pt>
                <c:pt idx="95">
                  <c:v>3.499999999999999</c:v>
                </c:pt>
                <c:pt idx="96">
                  <c:v>3.606666666666665</c:v>
                </c:pt>
                <c:pt idx="97">
                  <c:v>3.726666666666665</c:v>
                </c:pt>
                <c:pt idx="98">
                  <c:v>3.859999999999997</c:v>
                </c:pt>
                <c:pt idx="99">
                  <c:v>4.006666666666663</c:v>
                </c:pt>
                <c:pt idx="100">
                  <c:v>4.166666666666661</c:v>
                </c:pt>
                <c:pt idx="101">
                  <c:v>4.339999999999995</c:v>
                </c:pt>
                <c:pt idx="102">
                  <c:v>4.52666666666666</c:v>
                </c:pt>
                <c:pt idx="103">
                  <c:v>4.72666666666666</c:v>
                </c:pt>
                <c:pt idx="104">
                  <c:v>4.939999999999992</c:v>
                </c:pt>
                <c:pt idx="105">
                  <c:v>5.166666666666655</c:v>
                </c:pt>
                <c:pt idx="106">
                  <c:v>5.406666666666656</c:v>
                </c:pt>
                <c:pt idx="107">
                  <c:v>5.659999999999985</c:v>
                </c:pt>
                <c:pt idx="108">
                  <c:v>5.926666666666653</c:v>
                </c:pt>
                <c:pt idx="109">
                  <c:v>6.20666666666665</c:v>
                </c:pt>
                <c:pt idx="110">
                  <c:v>6.499999999999981</c:v>
                </c:pt>
                <c:pt idx="111">
                  <c:v>6.806666666666646</c:v>
                </c:pt>
                <c:pt idx="112">
                  <c:v>7.126666666666639</c:v>
                </c:pt>
                <c:pt idx="113">
                  <c:v>7.459999999999976</c:v>
                </c:pt>
                <c:pt idx="114">
                  <c:v>7.80666666666664</c:v>
                </c:pt>
                <c:pt idx="115">
                  <c:v>8.166666666666648</c:v>
                </c:pt>
                <c:pt idx="116">
                  <c:v>8.539999999999972</c:v>
                </c:pt>
                <c:pt idx="117">
                  <c:v>8.92666666666664</c:v>
                </c:pt>
                <c:pt idx="118">
                  <c:v>9.326666666666637</c:v>
                </c:pt>
                <c:pt idx="119">
                  <c:v>9.73999999999996</c:v>
                </c:pt>
                <c:pt idx="120">
                  <c:v>10.16666666666664</c:v>
                </c:pt>
                <c:pt idx="121">
                  <c:v>10.60666666666662</c:v>
                </c:pt>
                <c:pt idx="122">
                  <c:v>11.05999999999996</c:v>
                </c:pt>
                <c:pt idx="123">
                  <c:v>11.52666666666662</c:v>
                </c:pt>
                <c:pt idx="124">
                  <c:v>12.00666666666662</c:v>
                </c:pt>
                <c:pt idx="125">
                  <c:v>12.49999999999995</c:v>
                </c:pt>
                <c:pt idx="126">
                  <c:v>13.00666666666662</c:v>
                </c:pt>
                <c:pt idx="127">
                  <c:v>13.52666666666661</c:v>
                </c:pt>
                <c:pt idx="128">
                  <c:v>14.05999999999993</c:v>
                </c:pt>
                <c:pt idx="129">
                  <c:v>14.6066666666666</c:v>
                </c:pt>
                <c:pt idx="130">
                  <c:v>15.1666666666666</c:v>
                </c:pt>
                <c:pt idx="131">
                  <c:v>15.73999999999993</c:v>
                </c:pt>
                <c:pt idx="132">
                  <c:v>16.32666666666659</c:v>
                </c:pt>
                <c:pt idx="133">
                  <c:v>16.92666666666658</c:v>
                </c:pt>
                <c:pt idx="134">
                  <c:v>17.53999999999991</c:v>
                </c:pt>
                <c:pt idx="135">
                  <c:v>18.16666666666659</c:v>
                </c:pt>
                <c:pt idx="136">
                  <c:v>18.8066666666666</c:v>
                </c:pt>
                <c:pt idx="137">
                  <c:v>19.45999999999989</c:v>
                </c:pt>
                <c:pt idx="138">
                  <c:v>20.12666666666658</c:v>
                </c:pt>
                <c:pt idx="139">
                  <c:v>20.80666666666656</c:v>
                </c:pt>
                <c:pt idx="140">
                  <c:v>21.49999999999989</c:v>
                </c:pt>
                <c:pt idx="141">
                  <c:v>22.20666666666655</c:v>
                </c:pt>
                <c:pt idx="142">
                  <c:v>22.92666666666654</c:v>
                </c:pt>
                <c:pt idx="143">
                  <c:v>23.65999999999989</c:v>
                </c:pt>
                <c:pt idx="144">
                  <c:v>24.40666666666653</c:v>
                </c:pt>
                <c:pt idx="145">
                  <c:v>25.16666666666653</c:v>
                </c:pt>
                <c:pt idx="146">
                  <c:v>25.93999999999986</c:v>
                </c:pt>
                <c:pt idx="147">
                  <c:v>26.72666666666652</c:v>
                </c:pt>
                <c:pt idx="148">
                  <c:v>27.52666666666651</c:v>
                </c:pt>
                <c:pt idx="149">
                  <c:v>28.33999999999984</c:v>
                </c:pt>
                <c:pt idx="150">
                  <c:v>29.1666666666665</c:v>
                </c:pt>
              </c:numCache>
            </c:numRef>
          </c:yVal>
          <c:smooth val="1"/>
          <c:extLst xmlns:c16r2="http://schemas.microsoft.com/office/drawing/2015/06/chart">
            <c:ext xmlns:c16="http://schemas.microsoft.com/office/drawing/2014/chart" uri="{C3380CC4-5D6E-409C-BE32-E72D297353CC}">
              <c16:uniqueId val="{00000002-B83B-47AB-8986-A3498B3C72DE}"/>
            </c:ext>
          </c:extLst>
        </c:ser>
        <c:dLbls>
          <c:showLegendKey val="0"/>
          <c:showVal val="0"/>
          <c:showCatName val="0"/>
          <c:showSerName val="0"/>
          <c:showPercent val="0"/>
          <c:showBubbleSize val="0"/>
        </c:dLbls>
        <c:axId val="-1471776144"/>
        <c:axId val="-1471773392"/>
      </c:scatterChart>
      <c:valAx>
        <c:axId val="-1471776144"/>
        <c:scaling>
          <c:orientation val="minMax"/>
          <c:max val="10.0"/>
          <c:min val="-4.0"/>
        </c:scaling>
        <c:delete val="1"/>
        <c:axPos val="b"/>
        <c:numFmt formatCode="General" sourceLinked="1"/>
        <c:majorTickMark val="out"/>
        <c:minorTickMark val="none"/>
        <c:tickLblPos val="none"/>
        <c:crossAx val="-1471773392"/>
        <c:crosses val="autoZero"/>
        <c:crossBetween val="midCat"/>
      </c:valAx>
      <c:valAx>
        <c:axId val="-1471773392"/>
        <c:scaling>
          <c:orientation val="minMax"/>
          <c:max val="25.0"/>
          <c:min val="-0.1"/>
        </c:scaling>
        <c:delete val="1"/>
        <c:axPos val="l"/>
        <c:numFmt formatCode="General" sourceLinked="1"/>
        <c:majorTickMark val="out"/>
        <c:minorTickMark val="none"/>
        <c:tickLblPos val="none"/>
        <c:crossAx val="-1471776144"/>
        <c:crosses val="autoZero"/>
        <c:crossBetween val="midCat"/>
      </c:valAx>
      <c:spPr>
        <a:noFill/>
        <a:ln w="11445">
          <a:noFill/>
        </a:ln>
      </c:spPr>
    </c:plotArea>
    <c:plotVisOnly val="1"/>
    <c:dispBlanksAs val="gap"/>
    <c:showDLblsOverMax val="0"/>
  </c:chart>
  <c:spPr>
    <a:solidFill>
      <a:srgbClr val="FFFFFF"/>
    </a:solidFill>
    <a:ln w="1431">
      <a:solidFill>
        <a:srgbClr val="000000"/>
      </a:solidFill>
      <a:prstDash val="solid"/>
    </a:ln>
  </c:spPr>
  <c:txPr>
    <a:bodyPr/>
    <a:lstStyle/>
    <a:p>
      <a:pPr>
        <a:defRPr sz="439"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2020202020202"/>
          <c:y val="0.138190954773869"/>
          <c:w val="0.964646464646465"/>
          <c:h val="0.839195979899498"/>
        </c:manualLayout>
      </c:layout>
      <c:scatterChart>
        <c:scatterStyle val="smoothMarker"/>
        <c:varyColors val="0"/>
        <c:ser>
          <c:idx val="0"/>
          <c:order val="0"/>
          <c:spPr>
            <a:ln w="17183">
              <a:solidFill>
                <a:srgbClr val="0000FF"/>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Penalties!$B$15:$B$165</c:f>
              <c:numCache>
                <c:formatCode>General</c:formatCode>
                <c:ptCount val="151"/>
                <c:pt idx="0">
                  <c:v>4.166666666666668</c:v>
                </c:pt>
                <c:pt idx="1">
                  <c:v>4.001666666666671</c:v>
                </c:pt>
                <c:pt idx="2">
                  <c:v>3.840000000000001</c:v>
                </c:pt>
                <c:pt idx="3">
                  <c:v>3.681666666666669</c:v>
                </c:pt>
                <c:pt idx="4">
                  <c:v>3.526666666666668</c:v>
                </c:pt>
                <c:pt idx="5">
                  <c:v>3.375</c:v>
                </c:pt>
                <c:pt idx="6">
                  <c:v>3.22666666666667</c:v>
                </c:pt>
                <c:pt idx="7">
                  <c:v>3.08166666666667</c:v>
                </c:pt>
                <c:pt idx="8">
                  <c:v>2.940000000000004</c:v>
                </c:pt>
                <c:pt idx="9">
                  <c:v>2.801666666666671</c:v>
                </c:pt>
                <c:pt idx="10">
                  <c:v>2.666666666666671</c:v>
                </c:pt>
                <c:pt idx="11">
                  <c:v>2.535000000000004</c:v>
                </c:pt>
                <c:pt idx="12">
                  <c:v>2.406666666666671</c:v>
                </c:pt>
                <c:pt idx="13">
                  <c:v>2.281666666666671</c:v>
                </c:pt>
                <c:pt idx="14">
                  <c:v>2.160000000000004</c:v>
                </c:pt>
                <c:pt idx="15">
                  <c:v>2.04166666666667</c:v>
                </c:pt>
                <c:pt idx="16">
                  <c:v>1.92666666666667</c:v>
                </c:pt>
                <c:pt idx="17">
                  <c:v>1.815000000000003</c:v>
                </c:pt>
                <c:pt idx="18">
                  <c:v>1.70666666666667</c:v>
                </c:pt>
                <c:pt idx="19">
                  <c:v>1.601666666666669</c:v>
                </c:pt>
                <c:pt idx="20">
                  <c:v>1.500000000000003</c:v>
                </c:pt>
                <c:pt idx="21">
                  <c:v>1.401666666666669</c:v>
                </c:pt>
                <c:pt idx="22">
                  <c:v>1.30666666666667</c:v>
                </c:pt>
                <c:pt idx="23">
                  <c:v>1.215000000000002</c:v>
                </c:pt>
                <c:pt idx="24">
                  <c:v>1.12666666666667</c:v>
                </c:pt>
                <c:pt idx="25">
                  <c:v>1.041666666666669</c:v>
                </c:pt>
                <c:pt idx="26">
                  <c:v>0.960000000000002</c:v>
                </c:pt>
                <c:pt idx="27">
                  <c:v>0.881666666666668</c:v>
                </c:pt>
                <c:pt idx="28">
                  <c:v>0.806666666666668</c:v>
                </c:pt>
                <c:pt idx="29">
                  <c:v>0.735000000000001</c:v>
                </c:pt>
                <c:pt idx="30">
                  <c:v>0.666666666666668</c:v>
                </c:pt>
                <c:pt idx="31">
                  <c:v>0.601666666666668</c:v>
                </c:pt>
                <c:pt idx="32">
                  <c:v>0.540000000000001</c:v>
                </c:pt>
                <c:pt idx="33">
                  <c:v>0.481666666666668</c:v>
                </c:pt>
                <c:pt idx="34">
                  <c:v>0.426666666666667</c:v>
                </c:pt>
                <c:pt idx="35">
                  <c:v>0.375000000000001</c:v>
                </c:pt>
                <c:pt idx="36">
                  <c:v>0.326666666666667</c:v>
                </c:pt>
                <c:pt idx="37">
                  <c:v>0.281666666666667</c:v>
                </c:pt>
                <c:pt idx="38">
                  <c:v>0.24</c:v>
                </c:pt>
                <c:pt idx="39">
                  <c:v>0.201666666666667</c:v>
                </c:pt>
                <c:pt idx="40">
                  <c:v>0.166666666666667</c:v>
                </c:pt>
                <c:pt idx="41">
                  <c:v>0.135</c:v>
                </c:pt>
                <c:pt idx="42">
                  <c:v>0.106666666666667</c:v>
                </c:pt>
                <c:pt idx="43">
                  <c:v>0.0816666666666669</c:v>
                </c:pt>
                <c:pt idx="44">
                  <c:v>0.0600000000000003</c:v>
                </c:pt>
                <c:pt idx="45">
                  <c:v>0.041666666666667</c:v>
                </c:pt>
                <c:pt idx="46">
                  <c:v>0.0266666666666668</c:v>
                </c:pt>
                <c:pt idx="47">
                  <c:v>0.0150000000000001</c:v>
                </c:pt>
                <c:pt idx="48">
                  <c:v>0.00666666666666682</c:v>
                </c:pt>
                <c:pt idx="49">
                  <c:v>0.00166666666666693</c:v>
                </c:pt>
                <c:pt idx="50">
                  <c:v>0.0</c:v>
                </c:pt>
                <c:pt idx="51">
                  <c:v>0.00166666666666671</c:v>
                </c:pt>
                <c:pt idx="52">
                  <c:v>0.0066666666666666</c:v>
                </c:pt>
                <c:pt idx="53">
                  <c:v>0.0149999999999999</c:v>
                </c:pt>
                <c:pt idx="54">
                  <c:v>0.0266666666666666</c:v>
                </c:pt>
                <c:pt idx="55">
                  <c:v>0.0416666666666665</c:v>
                </c:pt>
                <c:pt idx="56">
                  <c:v>0.0599999999999998</c:v>
                </c:pt>
                <c:pt idx="57">
                  <c:v>0.0816666666666666</c:v>
                </c:pt>
                <c:pt idx="58">
                  <c:v>0.106666666666666</c:v>
                </c:pt>
                <c:pt idx="59">
                  <c:v>0.135</c:v>
                </c:pt>
                <c:pt idx="60">
                  <c:v>0.166666666666666</c:v>
                </c:pt>
                <c:pt idx="61">
                  <c:v>0.201666666666666</c:v>
                </c:pt>
                <c:pt idx="62">
                  <c:v>0.24</c:v>
                </c:pt>
                <c:pt idx="63">
                  <c:v>0.281666666666666</c:v>
                </c:pt>
                <c:pt idx="64">
                  <c:v>0.326666666666666</c:v>
                </c:pt>
                <c:pt idx="65">
                  <c:v>0.375</c:v>
                </c:pt>
                <c:pt idx="66">
                  <c:v>0.426666666666666</c:v>
                </c:pt>
                <c:pt idx="67">
                  <c:v>0.481666666666666</c:v>
                </c:pt>
                <c:pt idx="68">
                  <c:v>0.54</c:v>
                </c:pt>
                <c:pt idx="69">
                  <c:v>0.601666666666667</c:v>
                </c:pt>
                <c:pt idx="70">
                  <c:v>0.666666666666667</c:v>
                </c:pt>
                <c:pt idx="71">
                  <c:v>0.735</c:v>
                </c:pt>
                <c:pt idx="72">
                  <c:v>0.806666666666666</c:v>
                </c:pt>
                <c:pt idx="73">
                  <c:v>0.881666666666666</c:v>
                </c:pt>
                <c:pt idx="74">
                  <c:v>0.96</c:v>
                </c:pt>
                <c:pt idx="75">
                  <c:v>1.041666666666666</c:v>
                </c:pt>
                <c:pt idx="76">
                  <c:v>1.126666666666667</c:v>
                </c:pt>
                <c:pt idx="77">
                  <c:v>1.215</c:v>
                </c:pt>
                <c:pt idx="78">
                  <c:v>1.306666666666667</c:v>
                </c:pt>
                <c:pt idx="79">
                  <c:v>1.401666666666667</c:v>
                </c:pt>
                <c:pt idx="80">
                  <c:v>1.500000000000001</c:v>
                </c:pt>
                <c:pt idx="81">
                  <c:v>1.601666666666667</c:v>
                </c:pt>
                <c:pt idx="82">
                  <c:v>1.706666666666668</c:v>
                </c:pt>
                <c:pt idx="83">
                  <c:v>1.815000000000001</c:v>
                </c:pt>
                <c:pt idx="84">
                  <c:v>1.926666666666668</c:v>
                </c:pt>
                <c:pt idx="85">
                  <c:v>2.041666666666668</c:v>
                </c:pt>
                <c:pt idx="86">
                  <c:v>2.160000000000001</c:v>
                </c:pt>
                <c:pt idx="87">
                  <c:v>2.281666666666668</c:v>
                </c:pt>
                <c:pt idx="88">
                  <c:v>2.406666666666667</c:v>
                </c:pt>
                <c:pt idx="89">
                  <c:v>2.535</c:v>
                </c:pt>
                <c:pt idx="90">
                  <c:v>2.666666666666668</c:v>
                </c:pt>
                <c:pt idx="91">
                  <c:v>2.801666666666667</c:v>
                </c:pt>
                <c:pt idx="92">
                  <c:v>2.94</c:v>
                </c:pt>
                <c:pt idx="93">
                  <c:v>3.081666666666667</c:v>
                </c:pt>
                <c:pt idx="94">
                  <c:v>3.226666666666666</c:v>
                </c:pt>
                <c:pt idx="95">
                  <c:v>3.374999999999999</c:v>
                </c:pt>
                <c:pt idx="96">
                  <c:v>3.526666666666664</c:v>
                </c:pt>
                <c:pt idx="97">
                  <c:v>3.681666666666664</c:v>
                </c:pt>
                <c:pt idx="98">
                  <c:v>3.839999999999997</c:v>
                </c:pt>
                <c:pt idx="99">
                  <c:v>4.001666666666663</c:v>
                </c:pt>
                <c:pt idx="100">
                  <c:v>4.166666666666661</c:v>
                </c:pt>
                <c:pt idx="101">
                  <c:v>4.334999999999995</c:v>
                </c:pt>
                <c:pt idx="102">
                  <c:v>4.506666666666662</c:v>
                </c:pt>
                <c:pt idx="103">
                  <c:v>4.681666666666661</c:v>
                </c:pt>
                <c:pt idx="104">
                  <c:v>4.859999999999994</c:v>
                </c:pt>
                <c:pt idx="105">
                  <c:v>5.041666666666659</c:v>
                </c:pt>
                <c:pt idx="106">
                  <c:v>5.226666666666658</c:v>
                </c:pt>
                <c:pt idx="107">
                  <c:v>5.414999999999988</c:v>
                </c:pt>
                <c:pt idx="108">
                  <c:v>5.606666666666657</c:v>
                </c:pt>
                <c:pt idx="109">
                  <c:v>5.801666666666655</c:v>
                </c:pt>
                <c:pt idx="110">
                  <c:v>5.99999999999999</c:v>
                </c:pt>
                <c:pt idx="111">
                  <c:v>6.201666666666654</c:v>
                </c:pt>
                <c:pt idx="112">
                  <c:v>6.406666666666652</c:v>
                </c:pt>
                <c:pt idx="113">
                  <c:v>6.614999999999979</c:v>
                </c:pt>
                <c:pt idx="114">
                  <c:v>6.826666666666648</c:v>
                </c:pt>
                <c:pt idx="115">
                  <c:v>7.041666666666648</c:v>
                </c:pt>
                <c:pt idx="116">
                  <c:v>7.25999999999998</c:v>
                </c:pt>
                <c:pt idx="117">
                  <c:v>7.48166666666665</c:v>
                </c:pt>
                <c:pt idx="118">
                  <c:v>7.706666666666647</c:v>
                </c:pt>
                <c:pt idx="119">
                  <c:v>7.934999999999977</c:v>
                </c:pt>
                <c:pt idx="120">
                  <c:v>8.16666666666665</c:v>
                </c:pt>
                <c:pt idx="121">
                  <c:v>8.40166666666665</c:v>
                </c:pt>
                <c:pt idx="122">
                  <c:v>8.639999999999975</c:v>
                </c:pt>
                <c:pt idx="123">
                  <c:v>8.88166666666665</c:v>
                </c:pt>
                <c:pt idx="124">
                  <c:v>9.126666666666647</c:v>
                </c:pt>
                <c:pt idx="125">
                  <c:v>9.374999999999976</c:v>
                </c:pt>
                <c:pt idx="126">
                  <c:v>9.626666666666636</c:v>
                </c:pt>
                <c:pt idx="127">
                  <c:v>9.88166666666664</c:v>
                </c:pt>
                <c:pt idx="128">
                  <c:v>10.13999999999997</c:v>
                </c:pt>
                <c:pt idx="129">
                  <c:v>10.40166666666665</c:v>
                </c:pt>
                <c:pt idx="130">
                  <c:v>10.66666666666664</c:v>
                </c:pt>
                <c:pt idx="131">
                  <c:v>10.93499999999997</c:v>
                </c:pt>
                <c:pt idx="132">
                  <c:v>11.20666666666663</c:v>
                </c:pt>
                <c:pt idx="133">
                  <c:v>11.48166666666663</c:v>
                </c:pt>
                <c:pt idx="134">
                  <c:v>11.75999999999997</c:v>
                </c:pt>
                <c:pt idx="135">
                  <c:v>12.04166666666663</c:v>
                </c:pt>
                <c:pt idx="136">
                  <c:v>12.32666666666664</c:v>
                </c:pt>
                <c:pt idx="137">
                  <c:v>12.61499999999996</c:v>
                </c:pt>
                <c:pt idx="138">
                  <c:v>12.90666666666662</c:v>
                </c:pt>
                <c:pt idx="139">
                  <c:v>13.20166666666662</c:v>
                </c:pt>
                <c:pt idx="140">
                  <c:v>13.49999999999995</c:v>
                </c:pt>
                <c:pt idx="141">
                  <c:v>13.80166666666662</c:v>
                </c:pt>
                <c:pt idx="142">
                  <c:v>14.10666666666662</c:v>
                </c:pt>
                <c:pt idx="143">
                  <c:v>14.41499999999995</c:v>
                </c:pt>
                <c:pt idx="144">
                  <c:v>14.72666666666661</c:v>
                </c:pt>
                <c:pt idx="145">
                  <c:v>15.04166666666661</c:v>
                </c:pt>
                <c:pt idx="146">
                  <c:v>15.35999999999996</c:v>
                </c:pt>
                <c:pt idx="147">
                  <c:v>15.68166666666661</c:v>
                </c:pt>
                <c:pt idx="148">
                  <c:v>16.00666666666661</c:v>
                </c:pt>
                <c:pt idx="149">
                  <c:v>16.33499999999994</c:v>
                </c:pt>
                <c:pt idx="150">
                  <c:v>16.6666666666666</c:v>
                </c:pt>
              </c:numCache>
            </c:numRef>
          </c:yVal>
          <c:smooth val="1"/>
          <c:extLst xmlns:c16r2="http://schemas.microsoft.com/office/drawing/2015/06/chart">
            <c:ext xmlns:c16="http://schemas.microsoft.com/office/drawing/2014/chart" uri="{C3380CC4-5D6E-409C-BE32-E72D297353CC}">
              <c16:uniqueId val="{00000000-E8D5-48AE-97E8-1DCDA233CB12}"/>
            </c:ext>
          </c:extLst>
        </c:ser>
        <c:ser>
          <c:idx val="1"/>
          <c:order val="1"/>
          <c:spPr>
            <a:ln w="17183">
              <a:solidFill>
                <a:srgbClr val="339966"/>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Penalties!$C$15:$C$165</c:f>
              <c:numCache>
                <c:formatCode>General</c:formatCode>
                <c:ptCount val="151"/>
                <c:pt idx="0">
                  <c:v>72.0</c:v>
                </c:pt>
                <c:pt idx="1">
                  <c:v>70.805</c:v>
                </c:pt>
                <c:pt idx="2">
                  <c:v>69.62</c:v>
                </c:pt>
                <c:pt idx="3">
                  <c:v>68.445</c:v>
                </c:pt>
                <c:pt idx="4">
                  <c:v>67.28000000000001</c:v>
                </c:pt>
                <c:pt idx="5">
                  <c:v>66.12499999999998</c:v>
                </c:pt>
                <c:pt idx="6">
                  <c:v>64.98000000000003</c:v>
                </c:pt>
                <c:pt idx="7">
                  <c:v>63.84500000000003</c:v>
                </c:pt>
                <c:pt idx="8">
                  <c:v>62.72000000000005</c:v>
                </c:pt>
                <c:pt idx="9">
                  <c:v>61.60500000000003</c:v>
                </c:pt>
                <c:pt idx="10">
                  <c:v>60.50000000000004</c:v>
                </c:pt>
                <c:pt idx="11">
                  <c:v>59.40500000000005</c:v>
                </c:pt>
                <c:pt idx="12">
                  <c:v>58.32000000000004</c:v>
                </c:pt>
                <c:pt idx="13">
                  <c:v>57.24500000000003</c:v>
                </c:pt>
                <c:pt idx="14">
                  <c:v>56.18000000000004</c:v>
                </c:pt>
                <c:pt idx="15">
                  <c:v>55.12500000000005</c:v>
                </c:pt>
                <c:pt idx="16">
                  <c:v>54.08000000000002</c:v>
                </c:pt>
                <c:pt idx="17">
                  <c:v>53.04500000000002</c:v>
                </c:pt>
                <c:pt idx="18">
                  <c:v>52.02000000000003</c:v>
                </c:pt>
                <c:pt idx="19">
                  <c:v>51.00500000000003</c:v>
                </c:pt>
                <c:pt idx="20">
                  <c:v>50.00000000000004</c:v>
                </c:pt>
                <c:pt idx="21">
                  <c:v>49.00500000000003</c:v>
                </c:pt>
                <c:pt idx="22">
                  <c:v>48.02000000000003</c:v>
                </c:pt>
                <c:pt idx="23">
                  <c:v>47.04500000000003</c:v>
                </c:pt>
                <c:pt idx="24">
                  <c:v>46.08000000000001</c:v>
                </c:pt>
                <c:pt idx="25">
                  <c:v>45.12500000000003</c:v>
                </c:pt>
                <c:pt idx="26">
                  <c:v>44.18000000000002</c:v>
                </c:pt>
                <c:pt idx="27">
                  <c:v>43.24500000000003</c:v>
                </c:pt>
                <c:pt idx="28">
                  <c:v>42.32000000000003</c:v>
                </c:pt>
                <c:pt idx="29">
                  <c:v>41.40500000000002</c:v>
                </c:pt>
                <c:pt idx="30">
                  <c:v>40.50000000000001</c:v>
                </c:pt>
                <c:pt idx="31">
                  <c:v>39.60500000000002</c:v>
                </c:pt>
                <c:pt idx="32">
                  <c:v>38.72000000000001</c:v>
                </c:pt>
                <c:pt idx="33">
                  <c:v>37.84500000000001</c:v>
                </c:pt>
                <c:pt idx="34">
                  <c:v>36.98</c:v>
                </c:pt>
                <c:pt idx="35">
                  <c:v>36.12500000000003</c:v>
                </c:pt>
                <c:pt idx="36">
                  <c:v>35.28000000000002</c:v>
                </c:pt>
                <c:pt idx="37">
                  <c:v>34.44500000000001</c:v>
                </c:pt>
                <c:pt idx="38">
                  <c:v>33.62000000000001</c:v>
                </c:pt>
                <c:pt idx="39">
                  <c:v>32.80500000000001</c:v>
                </c:pt>
                <c:pt idx="40">
                  <c:v>31.99999999999999</c:v>
                </c:pt>
                <c:pt idx="41">
                  <c:v>31.20500000000001</c:v>
                </c:pt>
                <c:pt idx="42">
                  <c:v>30.41999999999999</c:v>
                </c:pt>
                <c:pt idx="43">
                  <c:v>29.64500000000001</c:v>
                </c:pt>
                <c:pt idx="44">
                  <c:v>28.88000000000001</c:v>
                </c:pt>
                <c:pt idx="45">
                  <c:v>28.12500000000001</c:v>
                </c:pt>
                <c:pt idx="46">
                  <c:v>27.38000000000001</c:v>
                </c:pt>
                <c:pt idx="47">
                  <c:v>26.64500000000001</c:v>
                </c:pt>
                <c:pt idx="48">
                  <c:v>25.92000000000001</c:v>
                </c:pt>
                <c:pt idx="49">
                  <c:v>25.20500000000001</c:v>
                </c:pt>
                <c:pt idx="50">
                  <c:v>24.50000000000001</c:v>
                </c:pt>
                <c:pt idx="51">
                  <c:v>23.80500000000001</c:v>
                </c:pt>
                <c:pt idx="52">
                  <c:v>23.12</c:v>
                </c:pt>
                <c:pt idx="53">
                  <c:v>22.44499999999999</c:v>
                </c:pt>
                <c:pt idx="54">
                  <c:v>21.77999999999999</c:v>
                </c:pt>
                <c:pt idx="55">
                  <c:v>21.12500000000001</c:v>
                </c:pt>
                <c:pt idx="56">
                  <c:v>20.47999999999999</c:v>
                </c:pt>
                <c:pt idx="57">
                  <c:v>19.84500000000001</c:v>
                </c:pt>
                <c:pt idx="58">
                  <c:v>19.22000000000001</c:v>
                </c:pt>
                <c:pt idx="59">
                  <c:v>18.605</c:v>
                </c:pt>
                <c:pt idx="60">
                  <c:v>18.00000000000001</c:v>
                </c:pt>
                <c:pt idx="61">
                  <c:v>17.40499999999999</c:v>
                </c:pt>
                <c:pt idx="62">
                  <c:v>16.82</c:v>
                </c:pt>
                <c:pt idx="63">
                  <c:v>16.24499999999999</c:v>
                </c:pt>
                <c:pt idx="64">
                  <c:v>15.68</c:v>
                </c:pt>
                <c:pt idx="65">
                  <c:v>15.12500000000001</c:v>
                </c:pt>
                <c:pt idx="66">
                  <c:v>14.58</c:v>
                </c:pt>
                <c:pt idx="67">
                  <c:v>14.045</c:v>
                </c:pt>
                <c:pt idx="68">
                  <c:v>13.52</c:v>
                </c:pt>
                <c:pt idx="69">
                  <c:v>13.005</c:v>
                </c:pt>
                <c:pt idx="70">
                  <c:v>12.5</c:v>
                </c:pt>
                <c:pt idx="71">
                  <c:v>12.005</c:v>
                </c:pt>
                <c:pt idx="72">
                  <c:v>11.52</c:v>
                </c:pt>
                <c:pt idx="73">
                  <c:v>11.045</c:v>
                </c:pt>
                <c:pt idx="74">
                  <c:v>10.58</c:v>
                </c:pt>
                <c:pt idx="75">
                  <c:v>10.125</c:v>
                </c:pt>
                <c:pt idx="76">
                  <c:v>9.680000000000001</c:v>
                </c:pt>
                <c:pt idx="77">
                  <c:v>9.245</c:v>
                </c:pt>
                <c:pt idx="78">
                  <c:v>8.820000000000002</c:v>
                </c:pt>
                <c:pt idx="79">
                  <c:v>8.405000000000002</c:v>
                </c:pt>
                <c:pt idx="80">
                  <c:v>7.999999999999998</c:v>
                </c:pt>
                <c:pt idx="81">
                  <c:v>7.604999999999994</c:v>
                </c:pt>
                <c:pt idx="82">
                  <c:v>7.219999999999999</c:v>
                </c:pt>
                <c:pt idx="83">
                  <c:v>6.844999999999992</c:v>
                </c:pt>
                <c:pt idx="84">
                  <c:v>6.479999999999998</c:v>
                </c:pt>
                <c:pt idx="85">
                  <c:v>6.124999999999988</c:v>
                </c:pt>
                <c:pt idx="86">
                  <c:v>5.779999999999998</c:v>
                </c:pt>
                <c:pt idx="87">
                  <c:v>5.444999999999997</c:v>
                </c:pt>
                <c:pt idx="88">
                  <c:v>5.119999999999997</c:v>
                </c:pt>
                <c:pt idx="89">
                  <c:v>4.804999999999991</c:v>
                </c:pt>
                <c:pt idx="90">
                  <c:v>4.499999999999997</c:v>
                </c:pt>
                <c:pt idx="91">
                  <c:v>4.204999999999997</c:v>
                </c:pt>
                <c:pt idx="92">
                  <c:v>3.92</c:v>
                </c:pt>
                <c:pt idx="93">
                  <c:v>3.645</c:v>
                </c:pt>
                <c:pt idx="94">
                  <c:v>3.380000000000002</c:v>
                </c:pt>
                <c:pt idx="95">
                  <c:v>3.125000000000003</c:v>
                </c:pt>
                <c:pt idx="96">
                  <c:v>2.880000000000003</c:v>
                </c:pt>
                <c:pt idx="97">
                  <c:v>2.645000000000003</c:v>
                </c:pt>
                <c:pt idx="98">
                  <c:v>2.420000000000004</c:v>
                </c:pt>
                <c:pt idx="99">
                  <c:v>2.205000000000005</c:v>
                </c:pt>
                <c:pt idx="100">
                  <c:v>2.000000000000005</c:v>
                </c:pt>
                <c:pt idx="101">
                  <c:v>1.805000000000006</c:v>
                </c:pt>
                <c:pt idx="102">
                  <c:v>1.620000000000006</c:v>
                </c:pt>
                <c:pt idx="103">
                  <c:v>1.445000000000006</c:v>
                </c:pt>
                <c:pt idx="104">
                  <c:v>1.280000000000006</c:v>
                </c:pt>
                <c:pt idx="105">
                  <c:v>1.125000000000007</c:v>
                </c:pt>
                <c:pt idx="106">
                  <c:v>0.980000000000007</c:v>
                </c:pt>
                <c:pt idx="107">
                  <c:v>0.845000000000007</c:v>
                </c:pt>
                <c:pt idx="108">
                  <c:v>0.720000000000007</c:v>
                </c:pt>
                <c:pt idx="109">
                  <c:v>0.605000000000006</c:v>
                </c:pt>
                <c:pt idx="110">
                  <c:v>0.500000000000006</c:v>
                </c:pt>
                <c:pt idx="111">
                  <c:v>0.405000000000006</c:v>
                </c:pt>
                <c:pt idx="112">
                  <c:v>0.320000000000006</c:v>
                </c:pt>
                <c:pt idx="113">
                  <c:v>0.245000000000005</c:v>
                </c:pt>
                <c:pt idx="114">
                  <c:v>0.180000000000004</c:v>
                </c:pt>
                <c:pt idx="115">
                  <c:v>0.125000000000004</c:v>
                </c:pt>
                <c:pt idx="116">
                  <c:v>0.0800000000000034</c:v>
                </c:pt>
                <c:pt idx="117">
                  <c:v>0.0450000000000026</c:v>
                </c:pt>
                <c:pt idx="118">
                  <c:v>0.0200000000000019</c:v>
                </c:pt>
                <c:pt idx="119">
                  <c:v>0.00500000000000089</c:v>
                </c:pt>
                <c:pt idx="120">
                  <c:v>0.0</c:v>
                </c:pt>
                <c:pt idx="121">
                  <c:v>0.00499999999999901</c:v>
                </c:pt>
                <c:pt idx="122">
                  <c:v>0.0199999999999979</c:v>
                </c:pt>
                <c:pt idx="123">
                  <c:v>0.0449999999999968</c:v>
                </c:pt>
                <c:pt idx="124">
                  <c:v>0.0799999999999954</c:v>
                </c:pt>
                <c:pt idx="125">
                  <c:v>0.124999999999994</c:v>
                </c:pt>
                <c:pt idx="126">
                  <c:v>0.179999999999993</c:v>
                </c:pt>
                <c:pt idx="127">
                  <c:v>0.244999999999991</c:v>
                </c:pt>
                <c:pt idx="128">
                  <c:v>0.31999999999999</c:v>
                </c:pt>
                <c:pt idx="129">
                  <c:v>0.404999999999988</c:v>
                </c:pt>
                <c:pt idx="130">
                  <c:v>0.499999999999987</c:v>
                </c:pt>
                <c:pt idx="131">
                  <c:v>0.604999999999986</c:v>
                </c:pt>
                <c:pt idx="132">
                  <c:v>0.719999999999984</c:v>
                </c:pt>
                <c:pt idx="133">
                  <c:v>0.844999999999982</c:v>
                </c:pt>
                <c:pt idx="134">
                  <c:v>0.979999999999981</c:v>
                </c:pt>
                <c:pt idx="135">
                  <c:v>1.124999999999978</c:v>
                </c:pt>
                <c:pt idx="136">
                  <c:v>1.279999999999975</c:v>
                </c:pt>
                <c:pt idx="137">
                  <c:v>1.444999999999973</c:v>
                </c:pt>
                <c:pt idx="138">
                  <c:v>1.619999999999971</c:v>
                </c:pt>
                <c:pt idx="139">
                  <c:v>1.804999999999969</c:v>
                </c:pt>
                <c:pt idx="140">
                  <c:v>1.999999999999968</c:v>
                </c:pt>
                <c:pt idx="141">
                  <c:v>2.204999999999966</c:v>
                </c:pt>
                <c:pt idx="142">
                  <c:v>2.419999999999962</c:v>
                </c:pt>
                <c:pt idx="143">
                  <c:v>2.644999999999961</c:v>
                </c:pt>
                <c:pt idx="144">
                  <c:v>2.879999999999958</c:v>
                </c:pt>
                <c:pt idx="145">
                  <c:v>3.124999999999957</c:v>
                </c:pt>
                <c:pt idx="146">
                  <c:v>3.379999999999953</c:v>
                </c:pt>
                <c:pt idx="147">
                  <c:v>3.644999999999951</c:v>
                </c:pt>
                <c:pt idx="148">
                  <c:v>3.919999999999946</c:v>
                </c:pt>
                <c:pt idx="149">
                  <c:v>4.204999999999944</c:v>
                </c:pt>
                <c:pt idx="150">
                  <c:v>4.499999999999941</c:v>
                </c:pt>
              </c:numCache>
            </c:numRef>
          </c:yVal>
          <c:smooth val="1"/>
          <c:extLst xmlns:c16r2="http://schemas.microsoft.com/office/drawing/2015/06/chart">
            <c:ext xmlns:c16="http://schemas.microsoft.com/office/drawing/2014/chart" uri="{C3380CC4-5D6E-409C-BE32-E72D297353CC}">
              <c16:uniqueId val="{00000001-E8D5-48AE-97E8-1DCDA233CB12}"/>
            </c:ext>
          </c:extLst>
        </c:ser>
        <c:ser>
          <c:idx val="2"/>
          <c:order val="2"/>
          <c:spPr>
            <a:ln w="17183">
              <a:solidFill>
                <a:srgbClr val="FF0000"/>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Penalties!$D$15:$D$165</c:f>
              <c:numCache>
                <c:formatCode>General</c:formatCode>
                <c:ptCount val="151"/>
                <c:pt idx="0">
                  <c:v>76.16666666666667</c:v>
                </c:pt>
                <c:pt idx="1">
                  <c:v>74.80666666666667</c:v>
                </c:pt>
                <c:pt idx="2">
                  <c:v>73.46000000000002</c:v>
                </c:pt>
                <c:pt idx="3">
                  <c:v>72.12666666666668</c:v>
                </c:pt>
                <c:pt idx="4">
                  <c:v>70.80666666666668</c:v>
                </c:pt>
                <c:pt idx="5">
                  <c:v>69.50000000000001</c:v>
                </c:pt>
                <c:pt idx="6">
                  <c:v>68.2066666666667</c:v>
                </c:pt>
                <c:pt idx="7">
                  <c:v>66.9266666666667</c:v>
                </c:pt>
                <c:pt idx="8">
                  <c:v>65.66000000000004</c:v>
                </c:pt>
                <c:pt idx="9">
                  <c:v>64.40666666666672</c:v>
                </c:pt>
                <c:pt idx="10">
                  <c:v>63.16666666666666</c:v>
                </c:pt>
                <c:pt idx="11">
                  <c:v>61.94000000000005</c:v>
                </c:pt>
                <c:pt idx="12">
                  <c:v>60.72666666666667</c:v>
                </c:pt>
                <c:pt idx="13">
                  <c:v>59.52666666666664</c:v>
                </c:pt>
                <c:pt idx="14">
                  <c:v>58.34000000000002</c:v>
                </c:pt>
                <c:pt idx="15">
                  <c:v>57.16666666666664</c:v>
                </c:pt>
                <c:pt idx="16">
                  <c:v>56.00666666666659</c:v>
                </c:pt>
                <c:pt idx="17">
                  <c:v>54.86000000000003</c:v>
                </c:pt>
                <c:pt idx="18">
                  <c:v>53.72666666666665</c:v>
                </c:pt>
                <c:pt idx="19">
                  <c:v>52.60666666666661</c:v>
                </c:pt>
                <c:pt idx="20">
                  <c:v>51.50000000000004</c:v>
                </c:pt>
                <c:pt idx="21">
                  <c:v>50.4066666666666</c:v>
                </c:pt>
                <c:pt idx="22">
                  <c:v>49.32666666666661</c:v>
                </c:pt>
                <c:pt idx="23">
                  <c:v>48.26000000000005</c:v>
                </c:pt>
                <c:pt idx="24">
                  <c:v>47.20666666666659</c:v>
                </c:pt>
                <c:pt idx="25">
                  <c:v>46.16666666666661</c:v>
                </c:pt>
                <c:pt idx="26">
                  <c:v>45.14000000000002</c:v>
                </c:pt>
                <c:pt idx="27">
                  <c:v>44.12666666666663</c:v>
                </c:pt>
                <c:pt idx="28">
                  <c:v>43.12666666666663</c:v>
                </c:pt>
                <c:pt idx="29">
                  <c:v>42.14000000000001</c:v>
                </c:pt>
                <c:pt idx="30">
                  <c:v>41.16666666666661</c:v>
                </c:pt>
                <c:pt idx="31">
                  <c:v>40.20666666666661</c:v>
                </c:pt>
                <c:pt idx="32">
                  <c:v>39.26000000000001</c:v>
                </c:pt>
                <c:pt idx="33">
                  <c:v>38.32666666666659</c:v>
                </c:pt>
                <c:pt idx="34">
                  <c:v>37.40666666666658</c:v>
                </c:pt>
                <c:pt idx="35">
                  <c:v>36.50000000000001</c:v>
                </c:pt>
                <c:pt idx="36">
                  <c:v>35.60666666666659</c:v>
                </c:pt>
                <c:pt idx="37">
                  <c:v>34.72666666666662</c:v>
                </c:pt>
                <c:pt idx="38">
                  <c:v>33.86000000000001</c:v>
                </c:pt>
                <c:pt idx="39">
                  <c:v>33.00666666666658</c:v>
                </c:pt>
                <c:pt idx="40">
                  <c:v>32.16666666666659</c:v>
                </c:pt>
                <c:pt idx="41">
                  <c:v>31.34000000000001</c:v>
                </c:pt>
                <c:pt idx="42">
                  <c:v>30.52666666666667</c:v>
                </c:pt>
                <c:pt idx="43">
                  <c:v>29.72666666666667</c:v>
                </c:pt>
                <c:pt idx="44">
                  <c:v>28.93999999999999</c:v>
                </c:pt>
                <c:pt idx="45">
                  <c:v>28.16666666666667</c:v>
                </c:pt>
                <c:pt idx="46">
                  <c:v>27.40666666666668</c:v>
                </c:pt>
                <c:pt idx="47">
                  <c:v>26.66000000000001</c:v>
                </c:pt>
                <c:pt idx="48">
                  <c:v>25.92666666666668</c:v>
                </c:pt>
                <c:pt idx="49">
                  <c:v>25.20666666666668</c:v>
                </c:pt>
                <c:pt idx="50">
                  <c:v>24.50000000000001</c:v>
                </c:pt>
                <c:pt idx="51">
                  <c:v>23.80666666666669</c:v>
                </c:pt>
                <c:pt idx="52">
                  <c:v>23.1266666666667</c:v>
                </c:pt>
                <c:pt idx="53">
                  <c:v>22.45999999999999</c:v>
                </c:pt>
                <c:pt idx="54">
                  <c:v>21.80666666666669</c:v>
                </c:pt>
                <c:pt idx="55">
                  <c:v>21.16666666666667</c:v>
                </c:pt>
                <c:pt idx="56">
                  <c:v>20.54000000000001</c:v>
                </c:pt>
                <c:pt idx="57">
                  <c:v>19.92666666666667</c:v>
                </c:pt>
                <c:pt idx="58">
                  <c:v>19.32666666666669</c:v>
                </c:pt>
                <c:pt idx="59">
                  <c:v>18.73999999999999</c:v>
                </c:pt>
                <c:pt idx="60">
                  <c:v>18.16666666666667</c:v>
                </c:pt>
                <c:pt idx="61">
                  <c:v>17.6066666666667</c:v>
                </c:pt>
                <c:pt idx="62">
                  <c:v>17.06</c:v>
                </c:pt>
                <c:pt idx="63">
                  <c:v>16.52666666666667</c:v>
                </c:pt>
                <c:pt idx="64">
                  <c:v>16.00666666666667</c:v>
                </c:pt>
                <c:pt idx="65">
                  <c:v>15.50000000000001</c:v>
                </c:pt>
                <c:pt idx="66">
                  <c:v>15.00666666666667</c:v>
                </c:pt>
                <c:pt idx="67">
                  <c:v>14.52666666666667</c:v>
                </c:pt>
                <c:pt idx="68">
                  <c:v>14.06</c:v>
                </c:pt>
                <c:pt idx="69">
                  <c:v>13.60666666666667</c:v>
                </c:pt>
                <c:pt idx="70">
                  <c:v>13.16666666666667</c:v>
                </c:pt>
                <c:pt idx="71">
                  <c:v>12.74</c:v>
                </c:pt>
                <c:pt idx="72">
                  <c:v>12.32666666666667</c:v>
                </c:pt>
                <c:pt idx="73">
                  <c:v>11.92666666666667</c:v>
                </c:pt>
                <c:pt idx="74">
                  <c:v>11.54</c:v>
                </c:pt>
                <c:pt idx="75">
                  <c:v>11.16666666666667</c:v>
                </c:pt>
                <c:pt idx="76">
                  <c:v>10.80666666666667</c:v>
                </c:pt>
                <c:pt idx="77">
                  <c:v>10.46</c:v>
                </c:pt>
                <c:pt idx="78">
                  <c:v>10.12666666666667</c:v>
                </c:pt>
                <c:pt idx="79">
                  <c:v>9.806666666666677</c:v>
                </c:pt>
                <c:pt idx="80">
                  <c:v>9.5</c:v>
                </c:pt>
                <c:pt idx="81">
                  <c:v>9.20666666666667</c:v>
                </c:pt>
                <c:pt idx="82">
                  <c:v>8.926666666666672</c:v>
                </c:pt>
                <c:pt idx="83">
                  <c:v>8.66</c:v>
                </c:pt>
                <c:pt idx="84">
                  <c:v>8.40666666666667</c:v>
                </c:pt>
                <c:pt idx="85">
                  <c:v>8.16666666666667</c:v>
                </c:pt>
                <c:pt idx="86">
                  <c:v>7.94</c:v>
                </c:pt>
                <c:pt idx="87">
                  <c:v>7.726666666666666</c:v>
                </c:pt>
                <c:pt idx="88">
                  <c:v>7.526666666666666</c:v>
                </c:pt>
                <c:pt idx="89">
                  <c:v>7.339999999999998</c:v>
                </c:pt>
                <c:pt idx="90">
                  <c:v>7.166666666666666</c:v>
                </c:pt>
                <c:pt idx="91">
                  <c:v>7.006666666666667</c:v>
                </c:pt>
                <c:pt idx="92">
                  <c:v>6.859999999999998</c:v>
                </c:pt>
                <c:pt idx="93">
                  <c:v>6.726666666666668</c:v>
                </c:pt>
                <c:pt idx="94">
                  <c:v>6.606666666666667</c:v>
                </c:pt>
                <c:pt idx="95">
                  <c:v>6.500000000000002</c:v>
                </c:pt>
                <c:pt idx="96">
                  <c:v>6.40666666666667</c:v>
                </c:pt>
                <c:pt idx="97">
                  <c:v>6.326666666666668</c:v>
                </c:pt>
                <c:pt idx="98">
                  <c:v>6.260000000000002</c:v>
                </c:pt>
                <c:pt idx="99">
                  <c:v>6.206666666666671</c:v>
                </c:pt>
                <c:pt idx="100">
                  <c:v>6.166666666666666</c:v>
                </c:pt>
                <c:pt idx="101">
                  <c:v>6.140000000000001</c:v>
                </c:pt>
                <c:pt idx="102">
                  <c:v>6.126666666666667</c:v>
                </c:pt>
                <c:pt idx="103">
                  <c:v>6.126666666666668</c:v>
                </c:pt>
                <c:pt idx="104">
                  <c:v>6.140000000000001</c:v>
                </c:pt>
                <c:pt idx="105">
                  <c:v>6.166666666666666</c:v>
                </c:pt>
                <c:pt idx="106">
                  <c:v>6.206666666666666</c:v>
                </c:pt>
                <c:pt idx="107">
                  <c:v>6.259999999999995</c:v>
                </c:pt>
                <c:pt idx="108">
                  <c:v>6.326666666666664</c:v>
                </c:pt>
                <c:pt idx="109">
                  <c:v>6.406666666666663</c:v>
                </c:pt>
                <c:pt idx="110">
                  <c:v>6.499999999999994</c:v>
                </c:pt>
                <c:pt idx="111">
                  <c:v>6.606666666666657</c:v>
                </c:pt>
                <c:pt idx="112">
                  <c:v>6.726666666666658</c:v>
                </c:pt>
                <c:pt idx="113">
                  <c:v>6.85999999999999</c:v>
                </c:pt>
                <c:pt idx="114">
                  <c:v>7.006666666666654</c:v>
                </c:pt>
                <c:pt idx="115">
                  <c:v>7.166666666666648</c:v>
                </c:pt>
                <c:pt idx="116">
                  <c:v>7.339999999999984</c:v>
                </c:pt>
                <c:pt idx="117">
                  <c:v>7.52666666666665</c:v>
                </c:pt>
                <c:pt idx="118">
                  <c:v>7.726666666666648</c:v>
                </c:pt>
                <c:pt idx="119">
                  <c:v>7.939999999999981</c:v>
                </c:pt>
                <c:pt idx="120">
                  <c:v>8.16666666666665</c:v>
                </c:pt>
                <c:pt idx="121">
                  <c:v>8.40666666666665</c:v>
                </c:pt>
                <c:pt idx="122">
                  <c:v>8.659999999999976</c:v>
                </c:pt>
                <c:pt idx="123">
                  <c:v>8.926666666666648</c:v>
                </c:pt>
                <c:pt idx="124">
                  <c:v>9.206666666666636</c:v>
                </c:pt>
                <c:pt idx="125">
                  <c:v>9.49999999999997</c:v>
                </c:pt>
                <c:pt idx="126">
                  <c:v>9.806666666666638</c:v>
                </c:pt>
                <c:pt idx="127">
                  <c:v>10.12666666666663</c:v>
                </c:pt>
                <c:pt idx="128">
                  <c:v>10.45999999999997</c:v>
                </c:pt>
                <c:pt idx="129">
                  <c:v>10.80666666666662</c:v>
                </c:pt>
                <c:pt idx="130">
                  <c:v>11.16666666666662</c:v>
                </c:pt>
                <c:pt idx="131">
                  <c:v>11.53999999999995</c:v>
                </c:pt>
                <c:pt idx="132">
                  <c:v>11.92666666666662</c:v>
                </c:pt>
                <c:pt idx="133">
                  <c:v>12.32666666666661</c:v>
                </c:pt>
                <c:pt idx="134">
                  <c:v>12.73999999999994</c:v>
                </c:pt>
                <c:pt idx="135">
                  <c:v>13.16666666666661</c:v>
                </c:pt>
                <c:pt idx="136">
                  <c:v>13.6066666666666</c:v>
                </c:pt>
                <c:pt idx="137">
                  <c:v>14.05999999999993</c:v>
                </c:pt>
                <c:pt idx="138">
                  <c:v>14.5266666666666</c:v>
                </c:pt>
                <c:pt idx="139">
                  <c:v>15.0066666666666</c:v>
                </c:pt>
                <c:pt idx="140">
                  <c:v>15.49999999999992</c:v>
                </c:pt>
                <c:pt idx="141">
                  <c:v>16.00666666666659</c:v>
                </c:pt>
                <c:pt idx="142">
                  <c:v>16.52666666666658</c:v>
                </c:pt>
                <c:pt idx="143">
                  <c:v>17.05999999999991</c:v>
                </c:pt>
                <c:pt idx="144">
                  <c:v>17.60666666666658</c:v>
                </c:pt>
                <c:pt idx="145">
                  <c:v>18.16666666666656</c:v>
                </c:pt>
                <c:pt idx="146">
                  <c:v>18.73999999999989</c:v>
                </c:pt>
                <c:pt idx="147">
                  <c:v>19.32666666666656</c:v>
                </c:pt>
                <c:pt idx="148">
                  <c:v>19.92666666666656</c:v>
                </c:pt>
                <c:pt idx="149">
                  <c:v>20.53999999999989</c:v>
                </c:pt>
                <c:pt idx="150">
                  <c:v>21.16666666666654</c:v>
                </c:pt>
              </c:numCache>
            </c:numRef>
          </c:yVal>
          <c:smooth val="1"/>
          <c:extLst xmlns:c16r2="http://schemas.microsoft.com/office/drawing/2015/06/chart">
            <c:ext xmlns:c16="http://schemas.microsoft.com/office/drawing/2014/chart" uri="{C3380CC4-5D6E-409C-BE32-E72D297353CC}">
              <c16:uniqueId val="{00000002-E8D5-48AE-97E8-1DCDA233CB12}"/>
            </c:ext>
          </c:extLst>
        </c:ser>
        <c:dLbls>
          <c:showLegendKey val="0"/>
          <c:showVal val="0"/>
          <c:showCatName val="0"/>
          <c:showSerName val="0"/>
          <c:showPercent val="0"/>
          <c:showBubbleSize val="0"/>
        </c:dLbls>
        <c:axId val="-1471739616"/>
        <c:axId val="-1471736864"/>
      </c:scatterChart>
      <c:valAx>
        <c:axId val="-1471739616"/>
        <c:scaling>
          <c:orientation val="minMax"/>
          <c:max val="10.0"/>
          <c:min val="-4.0"/>
        </c:scaling>
        <c:delete val="1"/>
        <c:axPos val="b"/>
        <c:numFmt formatCode="General" sourceLinked="1"/>
        <c:majorTickMark val="out"/>
        <c:minorTickMark val="none"/>
        <c:tickLblPos val="none"/>
        <c:crossAx val="-1471736864"/>
        <c:crosses val="autoZero"/>
        <c:crossBetween val="midCat"/>
      </c:valAx>
      <c:valAx>
        <c:axId val="-1471736864"/>
        <c:scaling>
          <c:orientation val="minMax"/>
          <c:max val="25.0"/>
          <c:min val="-0.1"/>
        </c:scaling>
        <c:delete val="1"/>
        <c:axPos val="l"/>
        <c:numFmt formatCode="General" sourceLinked="1"/>
        <c:majorTickMark val="out"/>
        <c:minorTickMark val="none"/>
        <c:tickLblPos val="none"/>
        <c:crossAx val="-1471739616"/>
        <c:crosses val="autoZero"/>
        <c:crossBetween val="midCat"/>
      </c:valAx>
      <c:spPr>
        <a:noFill/>
        <a:ln w="11455">
          <a:noFill/>
        </a:ln>
      </c:spPr>
    </c:plotArea>
    <c:plotVisOnly val="1"/>
    <c:dispBlanksAs val="gap"/>
    <c:showDLblsOverMax val="0"/>
  </c:chart>
  <c:spPr>
    <a:solidFill>
      <a:srgbClr val="FFFFFF"/>
    </a:solidFill>
    <a:ln w="1432">
      <a:solidFill>
        <a:srgbClr val="000000"/>
      </a:solidFill>
      <a:prstDash val="solid"/>
    </a:ln>
  </c:spPr>
  <c:txPr>
    <a:bodyPr/>
    <a:lstStyle/>
    <a:p>
      <a:pPr>
        <a:defRPr sz="44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202020202020202"/>
          <c:y val="0.138190954773869"/>
          <c:w val="0.964646464646465"/>
          <c:h val="0.839195979899498"/>
        </c:manualLayout>
      </c:layout>
      <c:scatterChart>
        <c:scatterStyle val="smoothMarker"/>
        <c:varyColors val="0"/>
        <c:ser>
          <c:idx val="0"/>
          <c:order val="0"/>
          <c:spPr>
            <a:ln w="17178">
              <a:solidFill>
                <a:srgbClr val="0000FF"/>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Penalties!$B$15:$B$165</c:f>
              <c:numCache>
                <c:formatCode>General</c:formatCode>
                <c:ptCount val="151"/>
                <c:pt idx="0">
                  <c:v>4.166666666666668</c:v>
                </c:pt>
                <c:pt idx="1">
                  <c:v>4.001666666666671</c:v>
                </c:pt>
                <c:pt idx="2">
                  <c:v>3.840000000000001</c:v>
                </c:pt>
                <c:pt idx="3">
                  <c:v>3.681666666666669</c:v>
                </c:pt>
                <c:pt idx="4">
                  <c:v>3.526666666666668</c:v>
                </c:pt>
                <c:pt idx="5">
                  <c:v>3.375</c:v>
                </c:pt>
                <c:pt idx="6">
                  <c:v>3.22666666666667</c:v>
                </c:pt>
                <c:pt idx="7">
                  <c:v>3.08166666666667</c:v>
                </c:pt>
                <c:pt idx="8">
                  <c:v>2.940000000000004</c:v>
                </c:pt>
                <c:pt idx="9">
                  <c:v>2.801666666666671</c:v>
                </c:pt>
                <c:pt idx="10">
                  <c:v>2.666666666666671</c:v>
                </c:pt>
                <c:pt idx="11">
                  <c:v>2.535000000000004</c:v>
                </c:pt>
                <c:pt idx="12">
                  <c:v>2.406666666666671</c:v>
                </c:pt>
                <c:pt idx="13">
                  <c:v>2.281666666666671</c:v>
                </c:pt>
                <c:pt idx="14">
                  <c:v>2.160000000000004</c:v>
                </c:pt>
                <c:pt idx="15">
                  <c:v>2.04166666666667</c:v>
                </c:pt>
                <c:pt idx="16">
                  <c:v>1.92666666666667</c:v>
                </c:pt>
                <c:pt idx="17">
                  <c:v>1.815000000000003</c:v>
                </c:pt>
                <c:pt idx="18">
                  <c:v>1.70666666666667</c:v>
                </c:pt>
                <c:pt idx="19">
                  <c:v>1.601666666666669</c:v>
                </c:pt>
                <c:pt idx="20">
                  <c:v>1.500000000000003</c:v>
                </c:pt>
                <c:pt idx="21">
                  <c:v>1.401666666666669</c:v>
                </c:pt>
                <c:pt idx="22">
                  <c:v>1.30666666666667</c:v>
                </c:pt>
                <c:pt idx="23">
                  <c:v>1.215000000000002</c:v>
                </c:pt>
                <c:pt idx="24">
                  <c:v>1.12666666666667</c:v>
                </c:pt>
                <c:pt idx="25">
                  <c:v>1.041666666666669</c:v>
                </c:pt>
                <c:pt idx="26">
                  <c:v>0.960000000000002</c:v>
                </c:pt>
                <c:pt idx="27">
                  <c:v>0.881666666666668</c:v>
                </c:pt>
                <c:pt idx="28">
                  <c:v>0.806666666666668</c:v>
                </c:pt>
                <c:pt idx="29">
                  <c:v>0.735000000000001</c:v>
                </c:pt>
                <c:pt idx="30">
                  <c:v>0.666666666666668</c:v>
                </c:pt>
                <c:pt idx="31">
                  <c:v>0.601666666666668</c:v>
                </c:pt>
                <c:pt idx="32">
                  <c:v>0.540000000000001</c:v>
                </c:pt>
                <c:pt idx="33">
                  <c:v>0.481666666666668</c:v>
                </c:pt>
                <c:pt idx="34">
                  <c:v>0.426666666666667</c:v>
                </c:pt>
                <c:pt idx="35">
                  <c:v>0.375000000000001</c:v>
                </c:pt>
                <c:pt idx="36">
                  <c:v>0.326666666666667</c:v>
                </c:pt>
                <c:pt idx="37">
                  <c:v>0.281666666666667</c:v>
                </c:pt>
                <c:pt idx="38">
                  <c:v>0.24</c:v>
                </c:pt>
                <c:pt idx="39">
                  <c:v>0.201666666666667</c:v>
                </c:pt>
                <c:pt idx="40">
                  <c:v>0.166666666666667</c:v>
                </c:pt>
                <c:pt idx="41">
                  <c:v>0.135</c:v>
                </c:pt>
                <c:pt idx="42">
                  <c:v>0.106666666666667</c:v>
                </c:pt>
                <c:pt idx="43">
                  <c:v>0.0816666666666669</c:v>
                </c:pt>
                <c:pt idx="44">
                  <c:v>0.0600000000000003</c:v>
                </c:pt>
                <c:pt idx="45">
                  <c:v>0.041666666666667</c:v>
                </c:pt>
                <c:pt idx="46">
                  <c:v>0.0266666666666668</c:v>
                </c:pt>
                <c:pt idx="47">
                  <c:v>0.0150000000000001</c:v>
                </c:pt>
                <c:pt idx="48">
                  <c:v>0.00666666666666682</c:v>
                </c:pt>
                <c:pt idx="49">
                  <c:v>0.00166666666666693</c:v>
                </c:pt>
                <c:pt idx="50">
                  <c:v>0.0</c:v>
                </c:pt>
                <c:pt idx="51">
                  <c:v>0.00166666666666671</c:v>
                </c:pt>
                <c:pt idx="52">
                  <c:v>0.0066666666666666</c:v>
                </c:pt>
                <c:pt idx="53">
                  <c:v>0.0149999999999999</c:v>
                </c:pt>
                <c:pt idx="54">
                  <c:v>0.0266666666666666</c:v>
                </c:pt>
                <c:pt idx="55">
                  <c:v>0.0416666666666665</c:v>
                </c:pt>
                <c:pt idx="56">
                  <c:v>0.0599999999999998</c:v>
                </c:pt>
                <c:pt idx="57">
                  <c:v>0.0816666666666666</c:v>
                </c:pt>
                <c:pt idx="58">
                  <c:v>0.106666666666666</c:v>
                </c:pt>
                <c:pt idx="59">
                  <c:v>0.135</c:v>
                </c:pt>
                <c:pt idx="60">
                  <c:v>0.166666666666666</c:v>
                </c:pt>
                <c:pt idx="61">
                  <c:v>0.201666666666666</c:v>
                </c:pt>
                <c:pt idx="62">
                  <c:v>0.24</c:v>
                </c:pt>
                <c:pt idx="63">
                  <c:v>0.281666666666666</c:v>
                </c:pt>
                <c:pt idx="64">
                  <c:v>0.326666666666666</c:v>
                </c:pt>
                <c:pt idx="65">
                  <c:v>0.375</c:v>
                </c:pt>
                <c:pt idx="66">
                  <c:v>0.426666666666666</c:v>
                </c:pt>
                <c:pt idx="67">
                  <c:v>0.481666666666666</c:v>
                </c:pt>
                <c:pt idx="68">
                  <c:v>0.54</c:v>
                </c:pt>
                <c:pt idx="69">
                  <c:v>0.601666666666667</c:v>
                </c:pt>
                <c:pt idx="70">
                  <c:v>0.666666666666667</c:v>
                </c:pt>
                <c:pt idx="71">
                  <c:v>0.735</c:v>
                </c:pt>
                <c:pt idx="72">
                  <c:v>0.806666666666666</c:v>
                </c:pt>
                <c:pt idx="73">
                  <c:v>0.881666666666666</c:v>
                </c:pt>
                <c:pt idx="74">
                  <c:v>0.96</c:v>
                </c:pt>
                <c:pt idx="75">
                  <c:v>1.041666666666666</c:v>
                </c:pt>
                <c:pt idx="76">
                  <c:v>1.126666666666667</c:v>
                </c:pt>
                <c:pt idx="77">
                  <c:v>1.215</c:v>
                </c:pt>
                <c:pt idx="78">
                  <c:v>1.306666666666667</c:v>
                </c:pt>
                <c:pt idx="79">
                  <c:v>1.401666666666667</c:v>
                </c:pt>
                <c:pt idx="80">
                  <c:v>1.500000000000001</c:v>
                </c:pt>
                <c:pt idx="81">
                  <c:v>1.601666666666667</c:v>
                </c:pt>
                <c:pt idx="82">
                  <c:v>1.706666666666668</c:v>
                </c:pt>
                <c:pt idx="83">
                  <c:v>1.815000000000001</c:v>
                </c:pt>
                <c:pt idx="84">
                  <c:v>1.926666666666668</c:v>
                </c:pt>
                <c:pt idx="85">
                  <c:v>2.041666666666668</c:v>
                </c:pt>
                <c:pt idx="86">
                  <c:v>2.160000000000001</c:v>
                </c:pt>
                <c:pt idx="87">
                  <c:v>2.281666666666668</c:v>
                </c:pt>
                <c:pt idx="88">
                  <c:v>2.406666666666667</c:v>
                </c:pt>
                <c:pt idx="89">
                  <c:v>2.535</c:v>
                </c:pt>
                <c:pt idx="90">
                  <c:v>2.666666666666668</c:v>
                </c:pt>
                <c:pt idx="91">
                  <c:v>2.801666666666667</c:v>
                </c:pt>
                <c:pt idx="92">
                  <c:v>2.94</c:v>
                </c:pt>
                <c:pt idx="93">
                  <c:v>3.081666666666667</c:v>
                </c:pt>
                <c:pt idx="94">
                  <c:v>3.226666666666666</c:v>
                </c:pt>
                <c:pt idx="95">
                  <c:v>3.374999999999999</c:v>
                </c:pt>
                <c:pt idx="96">
                  <c:v>3.526666666666664</c:v>
                </c:pt>
                <c:pt idx="97">
                  <c:v>3.681666666666664</c:v>
                </c:pt>
                <c:pt idx="98">
                  <c:v>3.839999999999997</c:v>
                </c:pt>
                <c:pt idx="99">
                  <c:v>4.001666666666663</c:v>
                </c:pt>
                <c:pt idx="100">
                  <c:v>4.166666666666661</c:v>
                </c:pt>
                <c:pt idx="101">
                  <c:v>4.334999999999995</c:v>
                </c:pt>
                <c:pt idx="102">
                  <c:v>4.506666666666662</c:v>
                </c:pt>
                <c:pt idx="103">
                  <c:v>4.681666666666661</c:v>
                </c:pt>
                <c:pt idx="104">
                  <c:v>4.859999999999994</c:v>
                </c:pt>
                <c:pt idx="105">
                  <c:v>5.041666666666659</c:v>
                </c:pt>
                <c:pt idx="106">
                  <c:v>5.226666666666658</c:v>
                </c:pt>
                <c:pt idx="107">
                  <c:v>5.414999999999988</c:v>
                </c:pt>
                <c:pt idx="108">
                  <c:v>5.606666666666657</c:v>
                </c:pt>
                <c:pt idx="109">
                  <c:v>5.801666666666655</c:v>
                </c:pt>
                <c:pt idx="110">
                  <c:v>5.99999999999999</c:v>
                </c:pt>
                <c:pt idx="111">
                  <c:v>6.201666666666654</c:v>
                </c:pt>
                <c:pt idx="112">
                  <c:v>6.406666666666652</c:v>
                </c:pt>
                <c:pt idx="113">
                  <c:v>6.614999999999979</c:v>
                </c:pt>
                <c:pt idx="114">
                  <c:v>6.826666666666648</c:v>
                </c:pt>
                <c:pt idx="115">
                  <c:v>7.041666666666648</c:v>
                </c:pt>
                <c:pt idx="116">
                  <c:v>7.25999999999998</c:v>
                </c:pt>
                <c:pt idx="117">
                  <c:v>7.48166666666665</c:v>
                </c:pt>
                <c:pt idx="118">
                  <c:v>7.706666666666647</c:v>
                </c:pt>
                <c:pt idx="119">
                  <c:v>7.934999999999977</c:v>
                </c:pt>
                <c:pt idx="120">
                  <c:v>8.16666666666665</c:v>
                </c:pt>
                <c:pt idx="121">
                  <c:v>8.40166666666665</c:v>
                </c:pt>
                <c:pt idx="122">
                  <c:v>8.639999999999975</c:v>
                </c:pt>
                <c:pt idx="123">
                  <c:v>8.88166666666665</c:v>
                </c:pt>
                <c:pt idx="124">
                  <c:v>9.126666666666647</c:v>
                </c:pt>
                <c:pt idx="125">
                  <c:v>9.374999999999976</c:v>
                </c:pt>
                <c:pt idx="126">
                  <c:v>9.626666666666636</c:v>
                </c:pt>
                <c:pt idx="127">
                  <c:v>9.88166666666664</c:v>
                </c:pt>
                <c:pt idx="128">
                  <c:v>10.13999999999997</c:v>
                </c:pt>
                <c:pt idx="129">
                  <c:v>10.40166666666665</c:v>
                </c:pt>
                <c:pt idx="130">
                  <c:v>10.66666666666664</c:v>
                </c:pt>
                <c:pt idx="131">
                  <c:v>10.93499999999997</c:v>
                </c:pt>
                <c:pt idx="132">
                  <c:v>11.20666666666663</c:v>
                </c:pt>
                <c:pt idx="133">
                  <c:v>11.48166666666663</c:v>
                </c:pt>
                <c:pt idx="134">
                  <c:v>11.75999999999997</c:v>
                </c:pt>
                <c:pt idx="135">
                  <c:v>12.04166666666663</c:v>
                </c:pt>
                <c:pt idx="136">
                  <c:v>12.32666666666664</c:v>
                </c:pt>
                <c:pt idx="137">
                  <c:v>12.61499999999996</c:v>
                </c:pt>
                <c:pt idx="138">
                  <c:v>12.90666666666662</c:v>
                </c:pt>
                <c:pt idx="139">
                  <c:v>13.20166666666662</c:v>
                </c:pt>
                <c:pt idx="140">
                  <c:v>13.49999999999995</c:v>
                </c:pt>
                <c:pt idx="141">
                  <c:v>13.80166666666662</c:v>
                </c:pt>
                <c:pt idx="142">
                  <c:v>14.10666666666662</c:v>
                </c:pt>
                <c:pt idx="143">
                  <c:v>14.41499999999995</c:v>
                </c:pt>
                <c:pt idx="144">
                  <c:v>14.72666666666661</c:v>
                </c:pt>
                <c:pt idx="145">
                  <c:v>15.04166666666661</c:v>
                </c:pt>
                <c:pt idx="146">
                  <c:v>15.35999999999996</c:v>
                </c:pt>
                <c:pt idx="147">
                  <c:v>15.68166666666661</c:v>
                </c:pt>
                <c:pt idx="148">
                  <c:v>16.00666666666661</c:v>
                </c:pt>
                <c:pt idx="149">
                  <c:v>16.33499999999994</c:v>
                </c:pt>
                <c:pt idx="150">
                  <c:v>16.6666666666666</c:v>
                </c:pt>
              </c:numCache>
            </c:numRef>
          </c:yVal>
          <c:smooth val="1"/>
          <c:extLst xmlns:c16r2="http://schemas.microsoft.com/office/drawing/2015/06/chart">
            <c:ext xmlns:c16="http://schemas.microsoft.com/office/drawing/2014/chart" uri="{C3380CC4-5D6E-409C-BE32-E72D297353CC}">
              <c16:uniqueId val="{00000000-BAA3-4492-86DE-AEB43D5DBCE4}"/>
            </c:ext>
          </c:extLst>
        </c:ser>
        <c:ser>
          <c:idx val="1"/>
          <c:order val="1"/>
          <c:spPr>
            <a:ln w="17178">
              <a:solidFill>
                <a:srgbClr val="339966"/>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Penalties!$C$15:$C$165</c:f>
              <c:numCache>
                <c:formatCode>General</c:formatCode>
                <c:ptCount val="151"/>
                <c:pt idx="0">
                  <c:v>98.0</c:v>
                </c:pt>
                <c:pt idx="1">
                  <c:v>96.60499999999997</c:v>
                </c:pt>
                <c:pt idx="2">
                  <c:v>95.22000000000001</c:v>
                </c:pt>
                <c:pt idx="3">
                  <c:v>93.84500000000001</c:v>
                </c:pt>
                <c:pt idx="4">
                  <c:v>92.48000000000003</c:v>
                </c:pt>
                <c:pt idx="5">
                  <c:v>91.12499999999998</c:v>
                </c:pt>
                <c:pt idx="6">
                  <c:v>89.78000000000003</c:v>
                </c:pt>
                <c:pt idx="7">
                  <c:v>88.44500000000003</c:v>
                </c:pt>
                <c:pt idx="8">
                  <c:v>87.12</c:v>
                </c:pt>
                <c:pt idx="9">
                  <c:v>85.805</c:v>
                </c:pt>
                <c:pt idx="10">
                  <c:v>84.50000000000004</c:v>
                </c:pt>
                <c:pt idx="11">
                  <c:v>83.20500000000005</c:v>
                </c:pt>
                <c:pt idx="12">
                  <c:v>81.92000000000007</c:v>
                </c:pt>
                <c:pt idx="13">
                  <c:v>80.64500000000004</c:v>
                </c:pt>
                <c:pt idx="14">
                  <c:v>79.38000000000004</c:v>
                </c:pt>
                <c:pt idx="15">
                  <c:v>78.12499999999998</c:v>
                </c:pt>
                <c:pt idx="16">
                  <c:v>76.88000000000001</c:v>
                </c:pt>
                <c:pt idx="17">
                  <c:v>75.64500000000001</c:v>
                </c:pt>
                <c:pt idx="18">
                  <c:v>74.42000000000003</c:v>
                </c:pt>
                <c:pt idx="19">
                  <c:v>73.20500000000004</c:v>
                </c:pt>
                <c:pt idx="20">
                  <c:v>72.00000000000004</c:v>
                </c:pt>
                <c:pt idx="21">
                  <c:v>70.805</c:v>
                </c:pt>
                <c:pt idx="22">
                  <c:v>69.62</c:v>
                </c:pt>
                <c:pt idx="23">
                  <c:v>68.44500000000003</c:v>
                </c:pt>
                <c:pt idx="24">
                  <c:v>67.28000000000001</c:v>
                </c:pt>
                <c:pt idx="25">
                  <c:v>66.12499999999998</c:v>
                </c:pt>
                <c:pt idx="26">
                  <c:v>64.98000000000003</c:v>
                </c:pt>
                <c:pt idx="27">
                  <c:v>63.84500000000003</c:v>
                </c:pt>
                <c:pt idx="28">
                  <c:v>62.72000000000005</c:v>
                </c:pt>
                <c:pt idx="29">
                  <c:v>61.60500000000002</c:v>
                </c:pt>
                <c:pt idx="30">
                  <c:v>60.50000000000002</c:v>
                </c:pt>
                <c:pt idx="31">
                  <c:v>59.40500000000002</c:v>
                </c:pt>
                <c:pt idx="32">
                  <c:v>58.32000000000001</c:v>
                </c:pt>
                <c:pt idx="33">
                  <c:v>57.24500000000001</c:v>
                </c:pt>
                <c:pt idx="34">
                  <c:v>56.18000000000001</c:v>
                </c:pt>
                <c:pt idx="35">
                  <c:v>55.12500000000003</c:v>
                </c:pt>
                <c:pt idx="36">
                  <c:v>54.08000000000002</c:v>
                </c:pt>
                <c:pt idx="37">
                  <c:v>53.04500000000001</c:v>
                </c:pt>
                <c:pt idx="38">
                  <c:v>52.02000000000001</c:v>
                </c:pt>
                <c:pt idx="39">
                  <c:v>51.00500000000002</c:v>
                </c:pt>
                <c:pt idx="40">
                  <c:v>50.0</c:v>
                </c:pt>
                <c:pt idx="41">
                  <c:v>49.005</c:v>
                </c:pt>
                <c:pt idx="42">
                  <c:v>48.02000000000001</c:v>
                </c:pt>
                <c:pt idx="43">
                  <c:v>47.04500000000001</c:v>
                </c:pt>
                <c:pt idx="44">
                  <c:v>46.08000000000001</c:v>
                </c:pt>
                <c:pt idx="45">
                  <c:v>45.12500000000003</c:v>
                </c:pt>
                <c:pt idx="46">
                  <c:v>44.18000000000001</c:v>
                </c:pt>
                <c:pt idx="47">
                  <c:v>43.24500000000001</c:v>
                </c:pt>
                <c:pt idx="48">
                  <c:v>42.32000000000001</c:v>
                </c:pt>
                <c:pt idx="49">
                  <c:v>41.40500000000002</c:v>
                </c:pt>
                <c:pt idx="50">
                  <c:v>40.50000000000001</c:v>
                </c:pt>
                <c:pt idx="51">
                  <c:v>39.60500000000001</c:v>
                </c:pt>
                <c:pt idx="52">
                  <c:v>38.72000000000001</c:v>
                </c:pt>
                <c:pt idx="53">
                  <c:v>37.84500000000001</c:v>
                </c:pt>
                <c:pt idx="54">
                  <c:v>36.98</c:v>
                </c:pt>
                <c:pt idx="55">
                  <c:v>36.12500000000003</c:v>
                </c:pt>
                <c:pt idx="56">
                  <c:v>35.28</c:v>
                </c:pt>
                <c:pt idx="57">
                  <c:v>34.44500000000001</c:v>
                </c:pt>
                <c:pt idx="58">
                  <c:v>33.62000000000001</c:v>
                </c:pt>
                <c:pt idx="59">
                  <c:v>32.80500000000001</c:v>
                </c:pt>
                <c:pt idx="60">
                  <c:v>32.00000000000001</c:v>
                </c:pt>
                <c:pt idx="61">
                  <c:v>31.20500000000001</c:v>
                </c:pt>
                <c:pt idx="62">
                  <c:v>30.41999999999999</c:v>
                </c:pt>
                <c:pt idx="63">
                  <c:v>29.64500000000001</c:v>
                </c:pt>
                <c:pt idx="64">
                  <c:v>28.88</c:v>
                </c:pt>
                <c:pt idx="65">
                  <c:v>28.12500000000001</c:v>
                </c:pt>
                <c:pt idx="66">
                  <c:v>27.38</c:v>
                </c:pt>
                <c:pt idx="67">
                  <c:v>26.64500000000001</c:v>
                </c:pt>
                <c:pt idx="68">
                  <c:v>25.91999999999999</c:v>
                </c:pt>
                <c:pt idx="69">
                  <c:v>25.20499999999999</c:v>
                </c:pt>
                <c:pt idx="70">
                  <c:v>24.5</c:v>
                </c:pt>
                <c:pt idx="71">
                  <c:v>23.805</c:v>
                </c:pt>
                <c:pt idx="72">
                  <c:v>23.12</c:v>
                </c:pt>
                <c:pt idx="73">
                  <c:v>22.44499999999999</c:v>
                </c:pt>
                <c:pt idx="74">
                  <c:v>21.77999999999999</c:v>
                </c:pt>
                <c:pt idx="75">
                  <c:v>21.125</c:v>
                </c:pt>
                <c:pt idx="76">
                  <c:v>20.47999999999999</c:v>
                </c:pt>
                <c:pt idx="77">
                  <c:v>19.845</c:v>
                </c:pt>
                <c:pt idx="78">
                  <c:v>19.21999999999999</c:v>
                </c:pt>
                <c:pt idx="79">
                  <c:v>18.605</c:v>
                </c:pt>
                <c:pt idx="80">
                  <c:v>18.0</c:v>
                </c:pt>
                <c:pt idx="81">
                  <c:v>17.40499999999999</c:v>
                </c:pt>
                <c:pt idx="82">
                  <c:v>16.81999999999999</c:v>
                </c:pt>
                <c:pt idx="83">
                  <c:v>16.24499999999999</c:v>
                </c:pt>
                <c:pt idx="84">
                  <c:v>15.68</c:v>
                </c:pt>
                <c:pt idx="85">
                  <c:v>15.125</c:v>
                </c:pt>
                <c:pt idx="86">
                  <c:v>14.58</c:v>
                </c:pt>
                <c:pt idx="87">
                  <c:v>14.045</c:v>
                </c:pt>
                <c:pt idx="88">
                  <c:v>13.52</c:v>
                </c:pt>
                <c:pt idx="89">
                  <c:v>13.005</c:v>
                </c:pt>
                <c:pt idx="90">
                  <c:v>12.5</c:v>
                </c:pt>
                <c:pt idx="91">
                  <c:v>12.005</c:v>
                </c:pt>
                <c:pt idx="92">
                  <c:v>11.52</c:v>
                </c:pt>
                <c:pt idx="93">
                  <c:v>11.045</c:v>
                </c:pt>
                <c:pt idx="94">
                  <c:v>10.58</c:v>
                </c:pt>
                <c:pt idx="95">
                  <c:v>10.125</c:v>
                </c:pt>
                <c:pt idx="96">
                  <c:v>9.680000000000005</c:v>
                </c:pt>
                <c:pt idx="97">
                  <c:v>9.245000000000001</c:v>
                </c:pt>
                <c:pt idx="98">
                  <c:v>8.820000000000007</c:v>
                </c:pt>
                <c:pt idx="99">
                  <c:v>8.405000000000017</c:v>
                </c:pt>
                <c:pt idx="100">
                  <c:v>8.00000000000001</c:v>
                </c:pt>
                <c:pt idx="101">
                  <c:v>7.605000000000008</c:v>
                </c:pt>
                <c:pt idx="102">
                  <c:v>7.22000000000001</c:v>
                </c:pt>
                <c:pt idx="103">
                  <c:v>6.845000000000014</c:v>
                </c:pt>
                <c:pt idx="104">
                  <c:v>6.480000000000016</c:v>
                </c:pt>
                <c:pt idx="105">
                  <c:v>6.125000000000011</c:v>
                </c:pt>
                <c:pt idx="106">
                  <c:v>5.780000000000016</c:v>
                </c:pt>
                <c:pt idx="107">
                  <c:v>5.445000000000017</c:v>
                </c:pt>
                <c:pt idx="108">
                  <c:v>5.120000000000013</c:v>
                </c:pt>
                <c:pt idx="109">
                  <c:v>4.805000000000017</c:v>
                </c:pt>
                <c:pt idx="110">
                  <c:v>4.500000000000019</c:v>
                </c:pt>
                <c:pt idx="111">
                  <c:v>4.205000000000019</c:v>
                </c:pt>
                <c:pt idx="112">
                  <c:v>3.920000000000019</c:v>
                </c:pt>
                <c:pt idx="113">
                  <c:v>3.64500000000002</c:v>
                </c:pt>
                <c:pt idx="114">
                  <c:v>3.38000000000002</c:v>
                </c:pt>
                <c:pt idx="115">
                  <c:v>3.12500000000002</c:v>
                </c:pt>
                <c:pt idx="116">
                  <c:v>2.88000000000002</c:v>
                </c:pt>
                <c:pt idx="117">
                  <c:v>2.64500000000002</c:v>
                </c:pt>
                <c:pt idx="118">
                  <c:v>2.42000000000002</c:v>
                </c:pt>
                <c:pt idx="119">
                  <c:v>2.20500000000002</c:v>
                </c:pt>
                <c:pt idx="120">
                  <c:v>2.00000000000002</c:v>
                </c:pt>
                <c:pt idx="121">
                  <c:v>1.805000000000019</c:v>
                </c:pt>
                <c:pt idx="122">
                  <c:v>1.62000000000002</c:v>
                </c:pt>
                <c:pt idx="123">
                  <c:v>1.445000000000018</c:v>
                </c:pt>
                <c:pt idx="124">
                  <c:v>1.280000000000018</c:v>
                </c:pt>
                <c:pt idx="125">
                  <c:v>1.125000000000017</c:v>
                </c:pt>
                <c:pt idx="126">
                  <c:v>0.980000000000016</c:v>
                </c:pt>
                <c:pt idx="127">
                  <c:v>0.845000000000016</c:v>
                </c:pt>
                <c:pt idx="128">
                  <c:v>0.720000000000015</c:v>
                </c:pt>
                <c:pt idx="129">
                  <c:v>0.605000000000014</c:v>
                </c:pt>
                <c:pt idx="130">
                  <c:v>0.500000000000013</c:v>
                </c:pt>
                <c:pt idx="131">
                  <c:v>0.405000000000011</c:v>
                </c:pt>
                <c:pt idx="132">
                  <c:v>0.32000000000001</c:v>
                </c:pt>
                <c:pt idx="133">
                  <c:v>0.24500000000001</c:v>
                </c:pt>
                <c:pt idx="134">
                  <c:v>0.180000000000008</c:v>
                </c:pt>
                <c:pt idx="135">
                  <c:v>0.125000000000007</c:v>
                </c:pt>
                <c:pt idx="136">
                  <c:v>0.0800000000000058</c:v>
                </c:pt>
                <c:pt idx="137">
                  <c:v>0.0450000000000045</c:v>
                </c:pt>
                <c:pt idx="138">
                  <c:v>0.020000000000003</c:v>
                </c:pt>
                <c:pt idx="139">
                  <c:v>0.00500000000000156</c:v>
                </c:pt>
                <c:pt idx="140">
                  <c:v>0.0</c:v>
                </c:pt>
                <c:pt idx="141">
                  <c:v>0.00499999999999834</c:v>
                </c:pt>
                <c:pt idx="142">
                  <c:v>0.0199999999999967</c:v>
                </c:pt>
                <c:pt idx="143">
                  <c:v>0.0449999999999948</c:v>
                </c:pt>
                <c:pt idx="144">
                  <c:v>0.079999999999993</c:v>
                </c:pt>
                <c:pt idx="145">
                  <c:v>0.124999999999991</c:v>
                </c:pt>
                <c:pt idx="146">
                  <c:v>0.179999999999989</c:v>
                </c:pt>
                <c:pt idx="147">
                  <c:v>0.244999999999987</c:v>
                </c:pt>
                <c:pt idx="148">
                  <c:v>0.319999999999985</c:v>
                </c:pt>
                <c:pt idx="149">
                  <c:v>0.404999999999983</c:v>
                </c:pt>
                <c:pt idx="150">
                  <c:v>0.49999999999998</c:v>
                </c:pt>
              </c:numCache>
            </c:numRef>
          </c:yVal>
          <c:smooth val="1"/>
          <c:extLst xmlns:c16r2="http://schemas.microsoft.com/office/drawing/2015/06/chart">
            <c:ext xmlns:c16="http://schemas.microsoft.com/office/drawing/2014/chart" uri="{C3380CC4-5D6E-409C-BE32-E72D297353CC}">
              <c16:uniqueId val="{00000001-BAA3-4492-86DE-AEB43D5DBCE4}"/>
            </c:ext>
          </c:extLst>
        </c:ser>
        <c:ser>
          <c:idx val="2"/>
          <c:order val="2"/>
          <c:spPr>
            <a:ln w="17178">
              <a:solidFill>
                <a:srgbClr val="FF0000"/>
              </a:solidFill>
              <a:prstDash val="solid"/>
            </a:ln>
          </c:spPr>
          <c:marker>
            <c:symbol val="none"/>
          </c:marker>
          <c:xVal>
            <c:numRef>
              <c:f>Penalties!$A$15:$A$165</c:f>
              <c:numCache>
                <c:formatCode>General</c:formatCode>
                <c:ptCount val="151"/>
                <c:pt idx="0">
                  <c:v>-5.0</c:v>
                </c:pt>
                <c:pt idx="1">
                  <c:v>-4.9</c:v>
                </c:pt>
                <c:pt idx="2">
                  <c:v>-4.800000000000001</c:v>
                </c:pt>
                <c:pt idx="3">
                  <c:v>-4.700000000000001</c:v>
                </c:pt>
                <c:pt idx="4">
                  <c:v>-4.6</c:v>
                </c:pt>
                <c:pt idx="5">
                  <c:v>-4.500000000000002</c:v>
                </c:pt>
                <c:pt idx="6">
                  <c:v>-4.400000000000002</c:v>
                </c:pt>
                <c:pt idx="7">
                  <c:v>-4.300000000000002</c:v>
                </c:pt>
                <c:pt idx="8">
                  <c:v>-4.200000000000003</c:v>
                </c:pt>
                <c:pt idx="9">
                  <c:v>-4.100000000000001</c:v>
                </c:pt>
                <c:pt idx="10">
                  <c:v>-4.000000000000004</c:v>
                </c:pt>
                <c:pt idx="11">
                  <c:v>-3.900000000000003</c:v>
                </c:pt>
                <c:pt idx="12">
                  <c:v>-3.800000000000003</c:v>
                </c:pt>
                <c:pt idx="13">
                  <c:v>-3.700000000000004</c:v>
                </c:pt>
                <c:pt idx="14">
                  <c:v>-3.600000000000003</c:v>
                </c:pt>
                <c:pt idx="15">
                  <c:v>-3.500000000000003</c:v>
                </c:pt>
                <c:pt idx="16">
                  <c:v>-3.400000000000003</c:v>
                </c:pt>
                <c:pt idx="17">
                  <c:v>-3.300000000000003</c:v>
                </c:pt>
                <c:pt idx="18">
                  <c:v>-3.200000000000004</c:v>
                </c:pt>
                <c:pt idx="19">
                  <c:v>-3.100000000000003</c:v>
                </c:pt>
                <c:pt idx="20">
                  <c:v>-3.000000000000003</c:v>
                </c:pt>
                <c:pt idx="21">
                  <c:v>-2.900000000000003</c:v>
                </c:pt>
                <c:pt idx="22">
                  <c:v>-2.800000000000002</c:v>
                </c:pt>
                <c:pt idx="23">
                  <c:v>-2.700000000000004</c:v>
                </c:pt>
                <c:pt idx="24">
                  <c:v>-2.600000000000003</c:v>
                </c:pt>
                <c:pt idx="25">
                  <c:v>-2.500000000000002</c:v>
                </c:pt>
                <c:pt idx="26">
                  <c:v>-2.400000000000002</c:v>
                </c:pt>
                <c:pt idx="27">
                  <c:v>-2.300000000000002</c:v>
                </c:pt>
                <c:pt idx="28">
                  <c:v>-2.200000000000003</c:v>
                </c:pt>
                <c:pt idx="29">
                  <c:v>-2.100000000000002</c:v>
                </c:pt>
                <c:pt idx="30">
                  <c:v>-2.000000000000002</c:v>
                </c:pt>
                <c:pt idx="31">
                  <c:v>-1.900000000000002</c:v>
                </c:pt>
                <c:pt idx="32">
                  <c:v>-1.800000000000002</c:v>
                </c:pt>
                <c:pt idx="33">
                  <c:v>-1.700000000000002</c:v>
                </c:pt>
                <c:pt idx="34">
                  <c:v>-1.600000000000002</c:v>
                </c:pt>
                <c:pt idx="35">
                  <c:v>-1.500000000000001</c:v>
                </c:pt>
                <c:pt idx="36">
                  <c:v>-1.400000000000001</c:v>
                </c:pt>
                <c:pt idx="37">
                  <c:v>-1.300000000000001</c:v>
                </c:pt>
                <c:pt idx="38">
                  <c:v>-1.200000000000001</c:v>
                </c:pt>
                <c:pt idx="39">
                  <c:v>-1.100000000000001</c:v>
                </c:pt>
                <c:pt idx="40">
                  <c:v>-1.000000000000001</c:v>
                </c:pt>
                <c:pt idx="41">
                  <c:v>-0.900000000000001</c:v>
                </c:pt>
                <c:pt idx="42">
                  <c:v>-0.800000000000001</c:v>
                </c:pt>
                <c:pt idx="43">
                  <c:v>-0.700000000000001</c:v>
                </c:pt>
                <c:pt idx="44">
                  <c:v>-0.600000000000001</c:v>
                </c:pt>
                <c:pt idx="45">
                  <c:v>-0.500000000000001</c:v>
                </c:pt>
                <c:pt idx="46">
                  <c:v>-0.400000000000001</c:v>
                </c:pt>
                <c:pt idx="47">
                  <c:v>-0.300000000000001</c:v>
                </c:pt>
                <c:pt idx="48">
                  <c:v>-0.200000000000001</c:v>
                </c:pt>
                <c:pt idx="49">
                  <c:v>-0.100000000000001</c:v>
                </c:pt>
                <c:pt idx="50">
                  <c:v>-1.02695629777827E-15</c:v>
                </c:pt>
                <c:pt idx="51">
                  <c:v>0.099999999999999</c:v>
                </c:pt>
                <c:pt idx="52">
                  <c:v>0.199999999999999</c:v>
                </c:pt>
                <c:pt idx="53">
                  <c:v>0.299999999999999</c:v>
                </c:pt>
                <c:pt idx="54">
                  <c:v>0.399999999999999</c:v>
                </c:pt>
                <c:pt idx="55">
                  <c:v>0.499999999999999</c:v>
                </c:pt>
                <c:pt idx="56">
                  <c:v>0.599999999999999</c:v>
                </c:pt>
                <c:pt idx="57">
                  <c:v>0.699999999999999</c:v>
                </c:pt>
                <c:pt idx="58">
                  <c:v>0.799999999999999</c:v>
                </c:pt>
                <c:pt idx="59">
                  <c:v>0.899999999999999</c:v>
                </c:pt>
                <c:pt idx="60">
                  <c:v>0.999999999999999</c:v>
                </c:pt>
                <c:pt idx="61">
                  <c:v>1.099999999999999</c:v>
                </c:pt>
                <c:pt idx="62">
                  <c:v>1.199999999999999</c:v>
                </c:pt>
                <c:pt idx="63">
                  <c:v>1.299999999999998</c:v>
                </c:pt>
                <c:pt idx="64">
                  <c:v>1.399999999999999</c:v>
                </c:pt>
                <c:pt idx="65">
                  <c:v>1.499999999999998</c:v>
                </c:pt>
                <c:pt idx="66">
                  <c:v>1.599999999999999</c:v>
                </c:pt>
                <c:pt idx="67">
                  <c:v>1.699999999999999</c:v>
                </c:pt>
                <c:pt idx="68">
                  <c:v>1.8</c:v>
                </c:pt>
                <c:pt idx="69">
                  <c:v>1.899999999999999</c:v>
                </c:pt>
                <c:pt idx="70">
                  <c:v>2.0</c:v>
                </c:pt>
                <c:pt idx="71">
                  <c:v>2.099999999999999</c:v>
                </c:pt>
                <c:pt idx="72">
                  <c:v>2.2</c:v>
                </c:pt>
                <c:pt idx="73">
                  <c:v>2.3</c:v>
                </c:pt>
                <c:pt idx="74">
                  <c:v>2.4</c:v>
                </c:pt>
                <c:pt idx="75">
                  <c:v>2.5</c:v>
                </c:pt>
                <c:pt idx="76">
                  <c:v>2.6</c:v>
                </c:pt>
                <c:pt idx="77">
                  <c:v>2.7</c:v>
                </c:pt>
                <c:pt idx="78">
                  <c:v>2.8</c:v>
                </c:pt>
                <c:pt idx="79">
                  <c:v>2.9</c:v>
                </c:pt>
                <c:pt idx="80">
                  <c:v>3.0</c:v>
                </c:pt>
                <c:pt idx="81">
                  <c:v>3.100000000000001</c:v>
                </c:pt>
                <c:pt idx="82">
                  <c:v>3.200000000000001</c:v>
                </c:pt>
                <c:pt idx="83">
                  <c:v>3.300000000000001</c:v>
                </c:pt>
                <c:pt idx="84">
                  <c:v>3.400000000000001</c:v>
                </c:pt>
                <c:pt idx="85">
                  <c:v>3.500000000000001</c:v>
                </c:pt>
                <c:pt idx="86">
                  <c:v>3.600000000000001</c:v>
                </c:pt>
                <c:pt idx="87">
                  <c:v>3.700000000000001</c:v>
                </c:pt>
                <c:pt idx="88">
                  <c:v>3.800000000000001</c:v>
                </c:pt>
                <c:pt idx="89">
                  <c:v>3.900000000000001</c:v>
                </c:pt>
                <c:pt idx="90">
                  <c:v>4.000000000000001</c:v>
                </c:pt>
                <c:pt idx="91">
                  <c:v>4.100000000000001</c:v>
                </c:pt>
                <c:pt idx="92">
                  <c:v>4.2</c:v>
                </c:pt>
                <c:pt idx="93">
                  <c:v>4.3</c:v>
                </c:pt>
                <c:pt idx="94">
                  <c:v>4.399999999999999</c:v>
                </c:pt>
                <c:pt idx="95">
                  <c:v>4.5</c:v>
                </c:pt>
                <c:pt idx="96">
                  <c:v>4.599999999999999</c:v>
                </c:pt>
                <c:pt idx="97">
                  <c:v>4.699999999999997</c:v>
                </c:pt>
                <c:pt idx="98">
                  <c:v>4.799999999999998</c:v>
                </c:pt>
                <c:pt idx="99">
                  <c:v>4.899999999999998</c:v>
                </c:pt>
                <c:pt idx="100">
                  <c:v>4.999999999999997</c:v>
                </c:pt>
                <c:pt idx="101">
                  <c:v>5.099999999999997</c:v>
                </c:pt>
                <c:pt idx="102">
                  <c:v>5.199999999999997</c:v>
                </c:pt>
                <c:pt idx="103">
                  <c:v>5.299999999999996</c:v>
                </c:pt>
                <c:pt idx="104">
                  <c:v>5.399999999999996</c:v>
                </c:pt>
                <c:pt idx="105">
                  <c:v>5.499999999999996</c:v>
                </c:pt>
                <c:pt idx="106">
                  <c:v>5.599999999999995</c:v>
                </c:pt>
                <c:pt idx="107">
                  <c:v>5.699999999999995</c:v>
                </c:pt>
                <c:pt idx="108">
                  <c:v>5.799999999999995</c:v>
                </c:pt>
                <c:pt idx="109">
                  <c:v>5.899999999999994</c:v>
                </c:pt>
                <c:pt idx="110">
                  <c:v>5.999999999999994</c:v>
                </c:pt>
                <c:pt idx="111">
                  <c:v>6.099999999999993</c:v>
                </c:pt>
                <c:pt idx="112">
                  <c:v>6.199999999999989</c:v>
                </c:pt>
                <c:pt idx="113">
                  <c:v>6.299999999999993</c:v>
                </c:pt>
                <c:pt idx="114">
                  <c:v>6.399999999999991</c:v>
                </c:pt>
                <c:pt idx="115">
                  <c:v>6.499999999999992</c:v>
                </c:pt>
                <c:pt idx="116">
                  <c:v>6.599999999999992</c:v>
                </c:pt>
                <c:pt idx="117">
                  <c:v>6.699999999999989</c:v>
                </c:pt>
                <c:pt idx="118">
                  <c:v>6.799999999999991</c:v>
                </c:pt>
                <c:pt idx="119">
                  <c:v>6.899999999999991</c:v>
                </c:pt>
                <c:pt idx="120">
                  <c:v>6.99999999999999</c:v>
                </c:pt>
                <c:pt idx="121">
                  <c:v>7.09999999999999</c:v>
                </c:pt>
                <c:pt idx="122">
                  <c:v>7.199999999999989</c:v>
                </c:pt>
                <c:pt idx="123">
                  <c:v>7.29999999999999</c:v>
                </c:pt>
                <c:pt idx="124">
                  <c:v>7.399999999999989</c:v>
                </c:pt>
                <c:pt idx="125">
                  <c:v>7.49999999999999</c:v>
                </c:pt>
                <c:pt idx="126">
                  <c:v>7.599999999999988</c:v>
                </c:pt>
                <c:pt idx="127">
                  <c:v>7.699999999999988</c:v>
                </c:pt>
                <c:pt idx="128">
                  <c:v>7.799999999999987</c:v>
                </c:pt>
                <c:pt idx="129">
                  <c:v>7.899999999999987</c:v>
                </c:pt>
                <c:pt idx="130">
                  <c:v>7.999999999999988</c:v>
                </c:pt>
                <c:pt idx="131">
                  <c:v>8.09999999999999</c:v>
                </c:pt>
                <c:pt idx="132">
                  <c:v>8.19999999999999</c:v>
                </c:pt>
                <c:pt idx="133">
                  <c:v>8.299999999999986</c:v>
                </c:pt>
                <c:pt idx="134">
                  <c:v>8.39999999999999</c:v>
                </c:pt>
                <c:pt idx="135">
                  <c:v>8.49999999999999</c:v>
                </c:pt>
                <c:pt idx="136">
                  <c:v>8.59999999999999</c:v>
                </c:pt>
                <c:pt idx="137">
                  <c:v>8.69999999999999</c:v>
                </c:pt>
                <c:pt idx="138">
                  <c:v>8.799999999999984</c:v>
                </c:pt>
                <c:pt idx="139">
                  <c:v>8.89999999999999</c:v>
                </c:pt>
                <c:pt idx="140">
                  <c:v>8.99999999999999</c:v>
                </c:pt>
                <c:pt idx="141">
                  <c:v>9.09999999999999</c:v>
                </c:pt>
                <c:pt idx="142">
                  <c:v>9.19999999999999</c:v>
                </c:pt>
                <c:pt idx="143">
                  <c:v>9.299999999999984</c:v>
                </c:pt>
                <c:pt idx="144">
                  <c:v>9.39999999999999</c:v>
                </c:pt>
                <c:pt idx="145">
                  <c:v>9.49999999999999</c:v>
                </c:pt>
                <c:pt idx="146">
                  <c:v>9.59999999999999</c:v>
                </c:pt>
                <c:pt idx="147">
                  <c:v>9.699999999999986</c:v>
                </c:pt>
                <c:pt idx="148">
                  <c:v>9.799999999999984</c:v>
                </c:pt>
                <c:pt idx="149">
                  <c:v>9.899999999999987</c:v>
                </c:pt>
                <c:pt idx="150">
                  <c:v>9.999999999999987</c:v>
                </c:pt>
              </c:numCache>
            </c:numRef>
          </c:xVal>
          <c:yVal>
            <c:numRef>
              <c:f>Penalties!$D$15:$D$165</c:f>
              <c:numCache>
                <c:formatCode>General</c:formatCode>
                <c:ptCount val="151"/>
                <c:pt idx="0">
                  <c:v>102.1666666666667</c:v>
                </c:pt>
                <c:pt idx="1">
                  <c:v>100.6066666666667</c:v>
                </c:pt>
                <c:pt idx="2">
                  <c:v>99.06000000000001</c:v>
                </c:pt>
                <c:pt idx="3">
                  <c:v>97.52666666666668</c:v>
                </c:pt>
                <c:pt idx="4">
                  <c:v>96.0066666666667</c:v>
                </c:pt>
                <c:pt idx="5">
                  <c:v>94.50000000000003</c:v>
                </c:pt>
                <c:pt idx="6">
                  <c:v>93.0066666666667</c:v>
                </c:pt>
                <c:pt idx="7">
                  <c:v>91.5266666666667</c:v>
                </c:pt>
                <c:pt idx="8">
                  <c:v>90.06000000000003</c:v>
                </c:pt>
                <c:pt idx="9">
                  <c:v>88.60666666666671</c:v>
                </c:pt>
                <c:pt idx="10">
                  <c:v>87.16666666666671</c:v>
                </c:pt>
                <c:pt idx="11">
                  <c:v>85.74000000000006</c:v>
                </c:pt>
                <c:pt idx="12">
                  <c:v>84.32666666666671</c:v>
                </c:pt>
                <c:pt idx="13">
                  <c:v>82.9266666666667</c:v>
                </c:pt>
                <c:pt idx="14">
                  <c:v>81.54000000000006</c:v>
                </c:pt>
                <c:pt idx="15">
                  <c:v>80.16666666666671</c:v>
                </c:pt>
                <c:pt idx="16">
                  <c:v>78.8066666666667</c:v>
                </c:pt>
                <c:pt idx="17">
                  <c:v>77.46000000000002</c:v>
                </c:pt>
                <c:pt idx="18">
                  <c:v>76.12666666666668</c:v>
                </c:pt>
                <c:pt idx="19">
                  <c:v>74.80666666666671</c:v>
                </c:pt>
                <c:pt idx="20">
                  <c:v>73.50000000000004</c:v>
                </c:pt>
                <c:pt idx="21">
                  <c:v>72.2066666666667</c:v>
                </c:pt>
                <c:pt idx="22">
                  <c:v>70.9266666666667</c:v>
                </c:pt>
                <c:pt idx="23">
                  <c:v>69.66000000000004</c:v>
                </c:pt>
                <c:pt idx="24">
                  <c:v>68.4066666666667</c:v>
                </c:pt>
                <c:pt idx="25">
                  <c:v>67.16666666666668</c:v>
                </c:pt>
                <c:pt idx="26">
                  <c:v>65.94000000000002</c:v>
                </c:pt>
                <c:pt idx="27">
                  <c:v>64.7266666666667</c:v>
                </c:pt>
                <c:pt idx="28">
                  <c:v>63.52666666666663</c:v>
                </c:pt>
                <c:pt idx="29">
                  <c:v>62.34</c:v>
                </c:pt>
                <c:pt idx="30">
                  <c:v>61.16666666666661</c:v>
                </c:pt>
                <c:pt idx="31">
                  <c:v>60.00666666666659</c:v>
                </c:pt>
                <c:pt idx="32">
                  <c:v>58.86000000000001</c:v>
                </c:pt>
                <c:pt idx="33">
                  <c:v>57.72666666666662</c:v>
                </c:pt>
                <c:pt idx="34">
                  <c:v>56.60666666666659</c:v>
                </c:pt>
                <c:pt idx="35">
                  <c:v>55.50000000000002</c:v>
                </c:pt>
                <c:pt idx="36">
                  <c:v>54.40666666666659</c:v>
                </c:pt>
                <c:pt idx="37">
                  <c:v>53.32666666666659</c:v>
                </c:pt>
                <c:pt idx="38">
                  <c:v>52.26000000000001</c:v>
                </c:pt>
                <c:pt idx="39">
                  <c:v>51.20666666666661</c:v>
                </c:pt>
                <c:pt idx="40">
                  <c:v>50.16666666666659</c:v>
                </c:pt>
                <c:pt idx="41">
                  <c:v>49.14</c:v>
                </c:pt>
                <c:pt idx="42">
                  <c:v>48.12666666666662</c:v>
                </c:pt>
                <c:pt idx="43">
                  <c:v>47.12666666666662</c:v>
                </c:pt>
                <c:pt idx="44">
                  <c:v>46.14000000000001</c:v>
                </c:pt>
                <c:pt idx="45">
                  <c:v>45.16666666666659</c:v>
                </c:pt>
                <c:pt idx="46">
                  <c:v>44.20666666666659</c:v>
                </c:pt>
                <c:pt idx="47">
                  <c:v>43.26000000000001</c:v>
                </c:pt>
                <c:pt idx="48">
                  <c:v>42.32666666666659</c:v>
                </c:pt>
                <c:pt idx="49">
                  <c:v>41.40666666666658</c:v>
                </c:pt>
                <c:pt idx="50">
                  <c:v>40.50000000000001</c:v>
                </c:pt>
                <c:pt idx="51">
                  <c:v>39.60666666666659</c:v>
                </c:pt>
                <c:pt idx="52">
                  <c:v>38.72666666666662</c:v>
                </c:pt>
                <c:pt idx="53">
                  <c:v>37.86000000000001</c:v>
                </c:pt>
                <c:pt idx="54">
                  <c:v>37.00666666666658</c:v>
                </c:pt>
                <c:pt idx="55">
                  <c:v>36.16666666666659</c:v>
                </c:pt>
                <c:pt idx="56">
                  <c:v>35.34</c:v>
                </c:pt>
                <c:pt idx="57">
                  <c:v>34.52666666666659</c:v>
                </c:pt>
                <c:pt idx="58">
                  <c:v>33.72666666666662</c:v>
                </c:pt>
                <c:pt idx="59">
                  <c:v>32.94</c:v>
                </c:pt>
                <c:pt idx="60">
                  <c:v>32.16666666666659</c:v>
                </c:pt>
                <c:pt idx="61">
                  <c:v>31.40666666666668</c:v>
                </c:pt>
                <c:pt idx="62">
                  <c:v>30.66</c:v>
                </c:pt>
                <c:pt idx="63">
                  <c:v>29.92666666666667</c:v>
                </c:pt>
                <c:pt idx="64">
                  <c:v>29.20666666666667</c:v>
                </c:pt>
                <c:pt idx="65">
                  <c:v>28.50000000000001</c:v>
                </c:pt>
                <c:pt idx="66">
                  <c:v>27.80666666666667</c:v>
                </c:pt>
                <c:pt idx="67">
                  <c:v>27.1266666666667</c:v>
                </c:pt>
                <c:pt idx="68">
                  <c:v>26.45999999999999</c:v>
                </c:pt>
                <c:pt idx="69">
                  <c:v>25.80666666666669</c:v>
                </c:pt>
                <c:pt idx="70">
                  <c:v>25.16666666666667</c:v>
                </c:pt>
                <c:pt idx="71">
                  <c:v>24.54</c:v>
                </c:pt>
                <c:pt idx="72">
                  <c:v>23.92666666666667</c:v>
                </c:pt>
                <c:pt idx="73">
                  <c:v>23.32666666666668</c:v>
                </c:pt>
                <c:pt idx="74">
                  <c:v>22.74</c:v>
                </c:pt>
                <c:pt idx="75">
                  <c:v>22.16666666666667</c:v>
                </c:pt>
                <c:pt idx="76">
                  <c:v>21.60666666666668</c:v>
                </c:pt>
                <c:pt idx="77">
                  <c:v>21.06</c:v>
                </c:pt>
                <c:pt idx="78">
                  <c:v>20.52666666666666</c:v>
                </c:pt>
                <c:pt idx="79">
                  <c:v>20.00666666666666</c:v>
                </c:pt>
                <c:pt idx="80">
                  <c:v>19.5</c:v>
                </c:pt>
                <c:pt idx="81">
                  <c:v>19.00666666666666</c:v>
                </c:pt>
                <c:pt idx="82">
                  <c:v>18.52666666666666</c:v>
                </c:pt>
                <c:pt idx="83">
                  <c:v>18.06</c:v>
                </c:pt>
                <c:pt idx="84">
                  <c:v>17.60666666666668</c:v>
                </c:pt>
                <c:pt idx="85">
                  <c:v>17.16666666666666</c:v>
                </c:pt>
                <c:pt idx="86">
                  <c:v>16.73999999999999</c:v>
                </c:pt>
                <c:pt idx="87">
                  <c:v>16.32666666666666</c:v>
                </c:pt>
                <c:pt idx="88">
                  <c:v>15.92666666666667</c:v>
                </c:pt>
                <c:pt idx="89">
                  <c:v>15.54</c:v>
                </c:pt>
                <c:pt idx="90">
                  <c:v>15.16666666666667</c:v>
                </c:pt>
                <c:pt idx="91">
                  <c:v>14.80666666666667</c:v>
                </c:pt>
                <c:pt idx="92">
                  <c:v>14.46</c:v>
                </c:pt>
                <c:pt idx="93">
                  <c:v>14.12666666666667</c:v>
                </c:pt>
                <c:pt idx="94">
                  <c:v>13.80666666666667</c:v>
                </c:pt>
                <c:pt idx="95">
                  <c:v>13.5</c:v>
                </c:pt>
                <c:pt idx="96">
                  <c:v>13.20666666666667</c:v>
                </c:pt>
                <c:pt idx="97">
                  <c:v>12.92666666666667</c:v>
                </c:pt>
                <c:pt idx="98">
                  <c:v>12.66</c:v>
                </c:pt>
                <c:pt idx="99">
                  <c:v>12.40666666666668</c:v>
                </c:pt>
                <c:pt idx="100">
                  <c:v>12.16666666666667</c:v>
                </c:pt>
                <c:pt idx="101">
                  <c:v>11.94000000000001</c:v>
                </c:pt>
                <c:pt idx="102">
                  <c:v>11.72666666666667</c:v>
                </c:pt>
                <c:pt idx="103">
                  <c:v>11.52666666666667</c:v>
                </c:pt>
                <c:pt idx="104">
                  <c:v>11.34000000000001</c:v>
                </c:pt>
                <c:pt idx="105">
                  <c:v>11.16666666666668</c:v>
                </c:pt>
                <c:pt idx="106">
                  <c:v>11.00666666666668</c:v>
                </c:pt>
                <c:pt idx="107">
                  <c:v>10.86000000000001</c:v>
                </c:pt>
                <c:pt idx="108">
                  <c:v>10.72666666666667</c:v>
                </c:pt>
                <c:pt idx="109">
                  <c:v>10.60666666666667</c:v>
                </c:pt>
                <c:pt idx="110">
                  <c:v>10.50000000000001</c:v>
                </c:pt>
                <c:pt idx="111">
                  <c:v>10.40666666666668</c:v>
                </c:pt>
                <c:pt idx="112">
                  <c:v>10.32666666666667</c:v>
                </c:pt>
                <c:pt idx="113">
                  <c:v>10.26000000000001</c:v>
                </c:pt>
                <c:pt idx="114">
                  <c:v>10.20666666666667</c:v>
                </c:pt>
                <c:pt idx="115">
                  <c:v>10.16666666666667</c:v>
                </c:pt>
                <c:pt idx="116">
                  <c:v>10.14</c:v>
                </c:pt>
                <c:pt idx="117">
                  <c:v>10.12666666666667</c:v>
                </c:pt>
                <c:pt idx="118">
                  <c:v>10.12666666666667</c:v>
                </c:pt>
                <c:pt idx="119">
                  <c:v>10.14</c:v>
                </c:pt>
                <c:pt idx="120">
                  <c:v>10.16666666666667</c:v>
                </c:pt>
                <c:pt idx="121">
                  <c:v>10.20666666666666</c:v>
                </c:pt>
                <c:pt idx="122">
                  <c:v>10.26</c:v>
                </c:pt>
                <c:pt idx="123">
                  <c:v>10.32666666666667</c:v>
                </c:pt>
                <c:pt idx="124">
                  <c:v>10.40666666666666</c:v>
                </c:pt>
                <c:pt idx="125">
                  <c:v>10.5</c:v>
                </c:pt>
                <c:pt idx="126">
                  <c:v>10.60666666666665</c:v>
                </c:pt>
                <c:pt idx="127">
                  <c:v>10.72666666666665</c:v>
                </c:pt>
                <c:pt idx="128">
                  <c:v>10.86</c:v>
                </c:pt>
                <c:pt idx="129">
                  <c:v>11.00666666666665</c:v>
                </c:pt>
                <c:pt idx="130">
                  <c:v>11.16666666666665</c:v>
                </c:pt>
                <c:pt idx="131">
                  <c:v>11.33999999999998</c:v>
                </c:pt>
                <c:pt idx="132">
                  <c:v>11.52666666666665</c:v>
                </c:pt>
                <c:pt idx="133">
                  <c:v>11.72666666666664</c:v>
                </c:pt>
                <c:pt idx="134">
                  <c:v>11.93999999999997</c:v>
                </c:pt>
                <c:pt idx="135">
                  <c:v>12.16666666666664</c:v>
                </c:pt>
                <c:pt idx="136">
                  <c:v>12.40666666666664</c:v>
                </c:pt>
                <c:pt idx="137">
                  <c:v>12.65999999999997</c:v>
                </c:pt>
                <c:pt idx="138">
                  <c:v>12.92666666666663</c:v>
                </c:pt>
                <c:pt idx="139">
                  <c:v>13.20666666666662</c:v>
                </c:pt>
                <c:pt idx="140">
                  <c:v>13.49999999999995</c:v>
                </c:pt>
                <c:pt idx="141">
                  <c:v>13.80666666666662</c:v>
                </c:pt>
                <c:pt idx="142">
                  <c:v>14.12666666666661</c:v>
                </c:pt>
                <c:pt idx="143">
                  <c:v>14.45999999999996</c:v>
                </c:pt>
                <c:pt idx="144">
                  <c:v>14.80666666666662</c:v>
                </c:pt>
                <c:pt idx="145">
                  <c:v>15.1666666666666</c:v>
                </c:pt>
                <c:pt idx="146">
                  <c:v>15.53999999999993</c:v>
                </c:pt>
                <c:pt idx="147">
                  <c:v>15.9266666666666</c:v>
                </c:pt>
                <c:pt idx="148">
                  <c:v>16.32666666666659</c:v>
                </c:pt>
                <c:pt idx="149">
                  <c:v>16.73999999999992</c:v>
                </c:pt>
                <c:pt idx="150">
                  <c:v>17.16666666666659</c:v>
                </c:pt>
              </c:numCache>
            </c:numRef>
          </c:yVal>
          <c:smooth val="1"/>
          <c:extLst xmlns:c16r2="http://schemas.microsoft.com/office/drawing/2015/06/chart">
            <c:ext xmlns:c16="http://schemas.microsoft.com/office/drawing/2014/chart" uri="{C3380CC4-5D6E-409C-BE32-E72D297353CC}">
              <c16:uniqueId val="{00000002-BAA3-4492-86DE-AEB43D5DBCE4}"/>
            </c:ext>
          </c:extLst>
        </c:ser>
        <c:dLbls>
          <c:showLegendKey val="0"/>
          <c:showVal val="0"/>
          <c:showCatName val="0"/>
          <c:showSerName val="0"/>
          <c:showPercent val="0"/>
          <c:showBubbleSize val="0"/>
        </c:dLbls>
        <c:axId val="-1471703088"/>
        <c:axId val="-1471700336"/>
      </c:scatterChart>
      <c:valAx>
        <c:axId val="-1471703088"/>
        <c:scaling>
          <c:orientation val="minMax"/>
          <c:max val="10.0"/>
          <c:min val="-4.0"/>
        </c:scaling>
        <c:delete val="1"/>
        <c:axPos val="b"/>
        <c:numFmt formatCode="General" sourceLinked="1"/>
        <c:majorTickMark val="out"/>
        <c:minorTickMark val="none"/>
        <c:tickLblPos val="none"/>
        <c:crossAx val="-1471700336"/>
        <c:crosses val="autoZero"/>
        <c:crossBetween val="midCat"/>
      </c:valAx>
      <c:valAx>
        <c:axId val="-1471700336"/>
        <c:scaling>
          <c:orientation val="minMax"/>
          <c:max val="25.0"/>
          <c:min val="-0.1"/>
        </c:scaling>
        <c:delete val="1"/>
        <c:axPos val="l"/>
        <c:numFmt formatCode="General" sourceLinked="1"/>
        <c:majorTickMark val="out"/>
        <c:minorTickMark val="none"/>
        <c:tickLblPos val="none"/>
        <c:crossAx val="-1471703088"/>
        <c:crosses val="autoZero"/>
        <c:crossBetween val="midCat"/>
      </c:valAx>
      <c:spPr>
        <a:noFill/>
        <a:ln w="11452">
          <a:noFill/>
        </a:ln>
      </c:spPr>
    </c:plotArea>
    <c:plotVisOnly val="1"/>
    <c:dispBlanksAs val="gap"/>
    <c:showDLblsOverMax val="0"/>
  </c:chart>
  <c:spPr>
    <a:solidFill>
      <a:srgbClr val="FFFFFF"/>
    </a:solidFill>
    <a:ln w="1431">
      <a:solidFill>
        <a:srgbClr val="000000"/>
      </a:solidFill>
      <a:prstDash val="solid"/>
    </a:ln>
  </c:spPr>
  <c:txPr>
    <a:bodyPr/>
    <a:lstStyle/>
    <a:p>
      <a:pPr>
        <a:defRPr sz="44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9.emf"/><Relationship Id="rId2"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1" Type="http://schemas.openxmlformats.org/officeDocument/2006/relationships/image" Target="../media/image65.emf"/><Relationship Id="rId2" Type="http://schemas.openxmlformats.org/officeDocument/2006/relationships/image" Target="../media/image66.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emf"/><Relationship Id="rId4" Type="http://schemas.openxmlformats.org/officeDocument/2006/relationships/image" Target="../media/image72.emf"/><Relationship Id="rId1" Type="http://schemas.openxmlformats.org/officeDocument/2006/relationships/image" Target="../media/image69.emf"/><Relationship Id="rId2" Type="http://schemas.openxmlformats.org/officeDocument/2006/relationships/image" Target="../media/image7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 Id="rId3"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4" Type="http://schemas.openxmlformats.org/officeDocument/2006/relationships/image" Target="../media/image33.wmf"/><Relationship Id="rId5" Type="http://schemas.openxmlformats.org/officeDocument/2006/relationships/image" Target="../media/image34.wmf"/><Relationship Id="rId6" Type="http://schemas.openxmlformats.org/officeDocument/2006/relationships/image" Target="../media/image35.wmf"/><Relationship Id="rId1" Type="http://schemas.openxmlformats.org/officeDocument/2006/relationships/image" Target="../media/image30.wmf"/><Relationship Id="rId2"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wmf"/><Relationship Id="rId2" Type="http://schemas.openxmlformats.org/officeDocument/2006/relationships/image" Target="../media/image42.wmf"/><Relationship Id="rId3"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7.wmf"/><Relationship Id="rId1" Type="http://schemas.openxmlformats.org/officeDocument/2006/relationships/image" Target="../media/image44.wmf"/><Relationship Id="rId2" Type="http://schemas.openxmlformats.org/officeDocument/2006/relationships/image" Target="../media/image4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s>
</file>

<file path=ppt/drawings/drawing1.xml><?xml version="1.0" encoding="utf-8"?>
<c:userShapes xmlns:c="http://schemas.openxmlformats.org/drawingml/2006/chart">
  <cdr:relSizeAnchor xmlns:cdr="http://schemas.openxmlformats.org/drawingml/2006/chartDrawing">
    <cdr:from>
      <cdr:x>0.67088</cdr:x>
      <cdr:y>0.35964</cdr:y>
    </cdr:from>
    <cdr:to>
      <cdr:x>0.82721</cdr:x>
      <cdr:y>0.43266</cdr:y>
    </cdr:to>
    <cdr:sp macro="" textlink="">
      <cdr:nvSpPr>
        <cdr:cNvPr id="3" name="Text Box 21"/>
        <cdr:cNvSpPr txBox="1">
          <a:spLocks xmlns:a="http://schemas.openxmlformats.org/drawingml/2006/main" noChangeArrowheads="1"/>
        </cdr:cNvSpPr>
      </cdr:nvSpPr>
      <cdr:spPr bwMode="auto">
        <a:xfrm xmlns:a="http://schemas.openxmlformats.org/drawingml/2006/main">
          <a:off x="4634443" y="1515815"/>
          <a:ext cx="1079929"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spcBef>
              <a:spcPct val="50000"/>
            </a:spcBef>
          </a:pPr>
          <a:r>
            <a:rPr lang="en-GB" sz="1400" dirty="0"/>
            <a:t>NEC SX</a:t>
          </a:r>
          <a:r>
            <a:rPr lang="en-GB" sz="1400" dirty="0" smtClean="0"/>
            <a:t>-</a:t>
          </a:r>
          <a:r>
            <a:rPr lang="en-GB" sz="1400" dirty="0"/>
            <a:t>6</a:t>
          </a:r>
        </a:p>
      </cdr:txBody>
    </cdr:sp>
  </cdr:relSizeAnchor>
  <cdr:relSizeAnchor xmlns:cdr="http://schemas.openxmlformats.org/drawingml/2006/chartDrawing">
    <cdr:from>
      <cdr:x>0.70909</cdr:x>
      <cdr:y>0.31725</cdr:y>
    </cdr:from>
    <cdr:to>
      <cdr:x>0.86542</cdr:x>
      <cdr:y>0.39027</cdr:y>
    </cdr:to>
    <cdr:sp macro="" textlink="">
      <cdr:nvSpPr>
        <cdr:cNvPr id="4" name="Text Box 21"/>
        <cdr:cNvSpPr txBox="1">
          <a:spLocks xmlns:a="http://schemas.openxmlformats.org/drawingml/2006/main" noChangeArrowheads="1"/>
        </cdr:cNvSpPr>
      </cdr:nvSpPr>
      <cdr:spPr bwMode="auto">
        <a:xfrm xmlns:a="http://schemas.openxmlformats.org/drawingml/2006/main">
          <a:off x="4898398" y="1337149"/>
          <a:ext cx="1079929"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spcBef>
              <a:spcPct val="50000"/>
            </a:spcBef>
          </a:pPr>
          <a:r>
            <a:rPr lang="en-GB" sz="1400" dirty="0"/>
            <a:t>NEC </a:t>
          </a:r>
          <a:r>
            <a:rPr lang="en-GB" sz="1400" dirty="0" smtClean="0"/>
            <a:t>SX-</a:t>
          </a:r>
          <a:r>
            <a:rPr lang="en-GB" sz="1400" dirty="0"/>
            <a:t>8</a:t>
          </a:r>
        </a:p>
      </cdr:txBody>
    </cdr:sp>
  </cdr:relSizeAnchor>
  <cdr:relSizeAnchor xmlns:cdr="http://schemas.openxmlformats.org/drawingml/2006/chartDrawing">
    <cdr:from>
      <cdr:x>0.57679</cdr:x>
      <cdr:y>0.23724</cdr:y>
    </cdr:from>
    <cdr:to>
      <cdr:x>0.74817</cdr:x>
      <cdr:y>0.31026</cdr:y>
    </cdr:to>
    <cdr:sp macro="" textlink="">
      <cdr:nvSpPr>
        <cdr:cNvPr id="5" name="Text Box 21"/>
        <cdr:cNvSpPr txBox="1">
          <a:spLocks xmlns:a="http://schemas.openxmlformats.org/drawingml/2006/main" noChangeArrowheads="1"/>
        </cdr:cNvSpPr>
      </cdr:nvSpPr>
      <cdr:spPr bwMode="auto">
        <a:xfrm xmlns:a="http://schemas.openxmlformats.org/drawingml/2006/main">
          <a:off x="3984442" y="999922"/>
          <a:ext cx="1183921"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spcBef>
              <a:spcPct val="50000"/>
            </a:spcBef>
          </a:pPr>
          <a:r>
            <a:rPr lang="en-GB" sz="1400" dirty="0" smtClean="0"/>
            <a:t>IBM Power 6</a:t>
          </a:r>
          <a:endParaRPr lang="en-GB" sz="1400" dirty="0"/>
        </a:p>
      </cdr:txBody>
    </cdr:sp>
  </cdr:relSizeAnchor>
  <cdr:relSizeAnchor xmlns:cdr="http://schemas.openxmlformats.org/drawingml/2006/chartDrawing">
    <cdr:from>
      <cdr:x>0.61336</cdr:x>
      <cdr:y>0.19582</cdr:y>
    </cdr:from>
    <cdr:to>
      <cdr:x>0.78121</cdr:x>
      <cdr:y>0.26884</cdr:y>
    </cdr:to>
    <cdr:sp macro="" textlink="">
      <cdr:nvSpPr>
        <cdr:cNvPr id="6" name="Text Box 21"/>
        <cdr:cNvSpPr txBox="1">
          <a:spLocks xmlns:a="http://schemas.openxmlformats.org/drawingml/2006/main" noChangeArrowheads="1"/>
        </cdr:cNvSpPr>
      </cdr:nvSpPr>
      <cdr:spPr bwMode="auto">
        <a:xfrm xmlns:a="http://schemas.openxmlformats.org/drawingml/2006/main">
          <a:off x="4237073" y="825345"/>
          <a:ext cx="1159530"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wrap="square">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spcBef>
              <a:spcPct val="50000"/>
            </a:spcBef>
          </a:pPr>
          <a:r>
            <a:rPr lang="en-GB" sz="1400" dirty="0" smtClean="0"/>
            <a:t>IBM Power 7</a:t>
          </a:r>
          <a:endParaRPr lang="en-GB" sz="1400" dirty="0"/>
        </a:p>
      </cdr:txBody>
    </cdr:sp>
  </cdr:relSizeAnchor>
  <cdr:relSizeAnchor xmlns:cdr="http://schemas.openxmlformats.org/drawingml/2006/chartDrawing">
    <cdr:from>
      <cdr:x>0.68589</cdr:x>
      <cdr:y>0.14931</cdr:y>
    </cdr:from>
    <cdr:to>
      <cdr:x>0.84222</cdr:x>
      <cdr:y>0.22233</cdr:y>
    </cdr:to>
    <cdr:sp macro="" textlink="">
      <cdr:nvSpPr>
        <cdr:cNvPr id="7" name="Text Box 21"/>
        <cdr:cNvSpPr txBox="1">
          <a:spLocks xmlns:a="http://schemas.openxmlformats.org/drawingml/2006/main" noChangeArrowheads="1"/>
        </cdr:cNvSpPr>
      </cdr:nvSpPr>
      <cdr:spPr bwMode="auto">
        <a:xfrm xmlns:a="http://schemas.openxmlformats.org/drawingml/2006/main">
          <a:off x="4738132" y="629314"/>
          <a:ext cx="1079929"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spcBef>
              <a:spcPct val="50000"/>
            </a:spcBef>
          </a:pPr>
          <a:r>
            <a:rPr lang="en-GB" sz="1400" dirty="0" smtClean="0"/>
            <a:t>Cray XC40</a:t>
          </a:r>
          <a:endParaRPr lang="en-GB" sz="1400" dirty="0"/>
        </a:p>
      </cdr:txBody>
    </cdr:sp>
  </cdr:relSizeAnchor>
  <cdr:relSizeAnchor xmlns:cdr="http://schemas.openxmlformats.org/drawingml/2006/chartDrawing">
    <cdr:from>
      <cdr:x>0.82373</cdr:x>
      <cdr:y>0.14811</cdr:y>
    </cdr:from>
    <cdr:to>
      <cdr:x>0.98006</cdr:x>
      <cdr:y>0.22113</cdr:y>
    </cdr:to>
    <cdr:sp macro="" textlink="">
      <cdr:nvSpPr>
        <cdr:cNvPr id="8" name="Text Box 21"/>
        <cdr:cNvSpPr txBox="1">
          <a:spLocks xmlns:a="http://schemas.openxmlformats.org/drawingml/2006/main" noChangeArrowheads="1"/>
        </cdr:cNvSpPr>
      </cdr:nvSpPr>
      <cdr:spPr bwMode="auto">
        <a:xfrm xmlns:a="http://schemas.openxmlformats.org/drawingml/2006/main">
          <a:off x="5690332" y="624256"/>
          <a:ext cx="1079928"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cdr:spPr>
      <cdr:txBody>
        <a:bodyPr xmlns:a="http://schemas.openxmlformats.org/drawingml/2006/main">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spcBef>
              <a:spcPct val="50000"/>
            </a:spcBef>
          </a:pPr>
          <a:r>
            <a:rPr lang="en-GB" sz="1400" dirty="0" smtClean="0"/>
            <a:t>Cray XC40+</a:t>
          </a:r>
          <a:endParaRPr lang="en-GB" sz="1400" dirty="0"/>
        </a:p>
      </cdr:txBody>
    </cdr:sp>
  </cdr:relSizeAnchor>
  <cdr:relSizeAnchor xmlns:cdr="http://schemas.openxmlformats.org/drawingml/2006/chartDrawing">
    <cdr:from>
      <cdr:x>0.4525</cdr:x>
      <cdr:y>0.54771</cdr:y>
    </cdr:from>
    <cdr:to>
      <cdr:x>0.56627</cdr:x>
      <cdr:y>0.63917</cdr:y>
    </cdr:to>
    <cdr:sp macro="" textlink="">
      <cdr:nvSpPr>
        <cdr:cNvPr id="12" name="Straight Arrow Connector 11"/>
        <cdr:cNvSpPr/>
      </cdr:nvSpPr>
      <cdr:spPr>
        <a:xfrm xmlns:a="http://schemas.openxmlformats.org/drawingml/2006/main" flipH="1" flipV="1">
          <a:off x="4167814" y="3078011"/>
          <a:ext cx="1047957" cy="513982"/>
        </a:xfrm>
        <a:prstGeom xmlns:a="http://schemas.openxmlformats.org/drawingml/2006/main" prst="straightConnector1">
          <a:avLst/>
        </a:prstGeom>
        <a:noFill xmlns:a="http://schemas.openxmlformats.org/drawingml/2006/main"/>
        <a:ln xmlns:a="http://schemas.openxmlformats.org/drawingml/2006/main" w="25400" cap="flat" cmpd="sng" algn="ctr">
          <a:solidFill>
            <a:srgbClr val="C00000"/>
          </a:solidFill>
          <a:prstDash val="solid"/>
          <a:tailEnd type="arrow"/>
        </a:ln>
        <a:effectLst xmlns:a="http://schemas.openxmlformats.org/drawingml/2006/main">
          <a:outerShdw blurRad="40000" dist="20000" dir="5400000" rotWithShape="0">
            <a:srgbClr val="000000">
              <a:alpha val="38000"/>
            </a:srgbClr>
          </a:outerShdw>
        </a:effectLst>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0.0435</cdr:x>
      <cdr:y>0.01025</cdr:y>
    </cdr:from>
    <cdr:to>
      <cdr:x>0.524</cdr:x>
      <cdr:y>0.12275</cdr:y>
    </cdr:to>
    <cdr:sp macro="" textlink="">
      <cdr:nvSpPr>
        <cdr:cNvPr id="26625" name="Text Box 1"/>
        <cdr:cNvSpPr txBox="1">
          <a:spLocks xmlns:a="http://schemas.openxmlformats.org/drawingml/2006/main" noChangeArrowheads="1" noTextEdit="1"/>
        </cdr:cNvSpPr>
      </cdr:nvSpPr>
      <cdr:spPr bwMode="auto">
        <a:xfrm xmlns:a="http://schemas.openxmlformats.org/drawingml/2006/main">
          <a:off x="246116" y="38857"/>
          <a:ext cx="2718597" cy="4264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31B0CFBE-71DB-4A12-8196-4056282180C6}" type="TxLink">
            <a:rPr lang="en-GB" sz="2000" b="0" i="0" u="none" strike="noStrike" baseline="0">
              <a:solidFill>
                <a:srgbClr val="0000FF"/>
              </a:solidFill>
              <a:latin typeface="Arial"/>
              <a:cs typeface="Arial"/>
            </a:rPr>
            <a:pPr algn="l" rtl="0">
              <a:defRPr sz="1000"/>
            </a:pPr>
            <a:t>​</a:t>
          </a:fld>
          <a:endParaRPr lang="en-GB" sz="2000" b="0" i="0" u="none" strike="noStrike" baseline="0">
            <a:solidFill>
              <a:srgbClr val="0000FF"/>
            </a:solidFill>
            <a:latin typeface="Arial"/>
            <a:cs typeface="Arial"/>
          </a:endParaRPr>
        </a:p>
      </cdr:txBody>
    </cdr:sp>
  </cdr:relSizeAnchor>
  <cdr:relSizeAnchor xmlns:cdr="http://schemas.openxmlformats.org/drawingml/2006/chartDrawing">
    <cdr:from>
      <cdr:x>0.0435</cdr:x>
      <cdr:y>0.098</cdr:y>
    </cdr:from>
    <cdr:to>
      <cdr:x>0.98725</cdr:x>
      <cdr:y>0.21075</cdr:y>
    </cdr:to>
    <cdr:sp macro="" textlink="">
      <cdr:nvSpPr>
        <cdr:cNvPr id="26626" name="Text Box 2"/>
        <cdr:cNvSpPr txBox="1">
          <a:spLocks xmlns:a="http://schemas.openxmlformats.org/drawingml/2006/main" noChangeArrowheads="1" noTextEdit="1"/>
        </cdr:cNvSpPr>
      </cdr:nvSpPr>
      <cdr:spPr bwMode="auto">
        <a:xfrm xmlns:a="http://schemas.openxmlformats.org/drawingml/2006/main">
          <a:off x="246116" y="371513"/>
          <a:ext cx="5339596" cy="4274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B76CCFFA-577D-48A7-B912-21461AC5275E}" type="TxLink">
            <a:rPr lang="en-GB" sz="2000" b="0" i="0" u="none" strike="noStrike" baseline="0">
              <a:solidFill>
                <a:srgbClr val="339966"/>
              </a:solidFill>
              <a:latin typeface="Arial"/>
              <a:cs typeface="Arial"/>
            </a:rPr>
            <a:pPr algn="l" rtl="0">
              <a:defRPr sz="1000"/>
            </a:pPr>
            <a:t>​</a:t>
          </a:fld>
          <a:endParaRPr lang="en-GB" sz="2000" b="0" i="0" u="none" strike="noStrike" baseline="0">
            <a:solidFill>
              <a:srgbClr val="339966"/>
            </a:solidFill>
            <a:latin typeface="Arial"/>
            <a:cs typeface="Arial"/>
          </a:endParaRPr>
        </a:p>
      </cdr:txBody>
    </cdr:sp>
  </cdr:relSizeAnchor>
  <cdr:relSizeAnchor xmlns:cdr="http://schemas.openxmlformats.org/drawingml/2006/chartDrawing">
    <cdr:from>
      <cdr:x>0.0435</cdr:x>
      <cdr:y>0.19575</cdr:y>
    </cdr:from>
    <cdr:to>
      <cdr:x>0.61375</cdr:x>
      <cdr:y>0.28525</cdr:y>
    </cdr:to>
    <cdr:sp macro="" textlink="">
      <cdr:nvSpPr>
        <cdr:cNvPr id="26627" name="Text Box 3"/>
        <cdr:cNvSpPr txBox="1">
          <a:spLocks xmlns:a="http://schemas.openxmlformats.org/drawingml/2006/main" noChangeArrowheads="1" noTextEdit="1"/>
        </cdr:cNvSpPr>
      </cdr:nvSpPr>
      <cdr:spPr bwMode="auto">
        <a:xfrm xmlns:a="http://schemas.openxmlformats.org/drawingml/2006/main">
          <a:off x="246116" y="742078"/>
          <a:ext cx="3226389" cy="3392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B26B6F0C-8FC1-4044-A4B5-2A8B5F093CF0}" type="TxLink">
            <a:rPr lang="en-GB" sz="2000" b="0" i="0" u="none" strike="noStrike" baseline="0">
              <a:solidFill>
                <a:srgbClr val="FF0000"/>
              </a:solidFill>
              <a:latin typeface="Arial"/>
              <a:cs typeface="Arial"/>
            </a:rPr>
            <a:pPr algn="l" rtl="0">
              <a:defRPr sz="1000"/>
            </a:pPr>
            <a:t>​</a:t>
          </a:fld>
          <a:endParaRPr lang="en-GB" sz="2000" b="0" i="0" u="none" strike="noStrike" baseline="0">
            <a:solidFill>
              <a:srgbClr val="FF0000"/>
            </a:solidFill>
            <a:latin typeface="Arial"/>
            <a:cs typeface="Aria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0.0435</cdr:x>
      <cdr:y>0.01025</cdr:y>
    </cdr:from>
    <cdr:to>
      <cdr:x>0.524</cdr:x>
      <cdr:y>0.12275</cdr:y>
    </cdr:to>
    <cdr:sp macro="" textlink="">
      <cdr:nvSpPr>
        <cdr:cNvPr id="27649" name="Text Box 1"/>
        <cdr:cNvSpPr txBox="1">
          <a:spLocks xmlns:a="http://schemas.openxmlformats.org/drawingml/2006/main" noChangeArrowheads="1" noTextEdit="1"/>
        </cdr:cNvSpPr>
      </cdr:nvSpPr>
      <cdr:spPr bwMode="auto">
        <a:xfrm xmlns:a="http://schemas.openxmlformats.org/drawingml/2006/main">
          <a:off x="246116" y="38857"/>
          <a:ext cx="2718597" cy="4264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7FA94BB7-1694-49D8-9561-8C2E16119404}" type="TxLink">
            <a:rPr lang="en-GB" sz="2000" b="0" i="0" u="none" strike="noStrike" baseline="0">
              <a:solidFill>
                <a:srgbClr val="0000FF"/>
              </a:solidFill>
              <a:latin typeface="Arial"/>
              <a:cs typeface="Arial"/>
            </a:rPr>
            <a:pPr algn="l" rtl="0">
              <a:defRPr sz="1000"/>
            </a:pPr>
            <a:t>​</a:t>
          </a:fld>
          <a:endParaRPr lang="en-GB" sz="2000" b="0" i="0" u="none" strike="noStrike" baseline="0">
            <a:solidFill>
              <a:srgbClr val="0000FF"/>
            </a:solidFill>
            <a:latin typeface="Arial"/>
            <a:cs typeface="Arial"/>
          </a:endParaRPr>
        </a:p>
      </cdr:txBody>
    </cdr:sp>
  </cdr:relSizeAnchor>
  <cdr:relSizeAnchor xmlns:cdr="http://schemas.openxmlformats.org/drawingml/2006/chartDrawing">
    <cdr:from>
      <cdr:x>0.0435</cdr:x>
      <cdr:y>0.098</cdr:y>
    </cdr:from>
    <cdr:to>
      <cdr:x>0.9875</cdr:x>
      <cdr:y>0.21075</cdr:y>
    </cdr:to>
    <cdr:sp macro="" textlink="">
      <cdr:nvSpPr>
        <cdr:cNvPr id="27650" name="Text Box 2"/>
        <cdr:cNvSpPr txBox="1">
          <a:spLocks xmlns:a="http://schemas.openxmlformats.org/drawingml/2006/main" noChangeArrowheads="1" noTextEdit="1"/>
        </cdr:cNvSpPr>
      </cdr:nvSpPr>
      <cdr:spPr bwMode="auto">
        <a:xfrm xmlns:a="http://schemas.openxmlformats.org/drawingml/2006/main">
          <a:off x="246116" y="371513"/>
          <a:ext cx="5341011" cy="4274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5EE68E09-B7A7-441F-8067-FBD8629B5F36}" type="TxLink">
            <a:rPr lang="en-GB" sz="2000" b="0" i="0" u="none" strike="noStrike" baseline="0">
              <a:solidFill>
                <a:srgbClr val="339966"/>
              </a:solidFill>
              <a:latin typeface="Arial"/>
              <a:cs typeface="Arial"/>
            </a:rPr>
            <a:pPr algn="l" rtl="0">
              <a:defRPr sz="1000"/>
            </a:pPr>
            <a:t>​</a:t>
          </a:fld>
          <a:endParaRPr lang="en-GB" sz="2000" b="0" i="0" u="none" strike="noStrike" baseline="0">
            <a:solidFill>
              <a:srgbClr val="339966"/>
            </a:solidFill>
            <a:latin typeface="Arial"/>
            <a:cs typeface="Arial"/>
          </a:endParaRPr>
        </a:p>
      </cdr:txBody>
    </cdr:sp>
  </cdr:relSizeAnchor>
  <cdr:relSizeAnchor xmlns:cdr="http://schemas.openxmlformats.org/drawingml/2006/chartDrawing">
    <cdr:from>
      <cdr:x>0.0435</cdr:x>
      <cdr:y>0.19575</cdr:y>
    </cdr:from>
    <cdr:to>
      <cdr:x>0.61375</cdr:x>
      <cdr:y>0.28525</cdr:y>
    </cdr:to>
    <cdr:sp macro="" textlink="">
      <cdr:nvSpPr>
        <cdr:cNvPr id="27651" name="Text Box 3"/>
        <cdr:cNvSpPr txBox="1">
          <a:spLocks xmlns:a="http://schemas.openxmlformats.org/drawingml/2006/main" noChangeArrowheads="1" noTextEdit="1"/>
        </cdr:cNvSpPr>
      </cdr:nvSpPr>
      <cdr:spPr bwMode="auto">
        <a:xfrm xmlns:a="http://schemas.openxmlformats.org/drawingml/2006/main">
          <a:off x="246116" y="742078"/>
          <a:ext cx="3226389" cy="3392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477220FD-8B48-49DF-A66C-6345EECE2FDD}" type="TxLink">
            <a:rPr lang="en-GB" sz="2000" b="0" i="0" u="none" strike="noStrike" baseline="0">
              <a:solidFill>
                <a:srgbClr val="FF0000"/>
              </a:solidFill>
              <a:latin typeface="Arial"/>
              <a:cs typeface="Arial"/>
            </a:rPr>
            <a:pPr algn="l" rtl="0">
              <a:defRPr sz="1000"/>
            </a:pPr>
            <a:t>​</a:t>
          </a:fld>
          <a:endParaRPr lang="en-GB" sz="2000" b="0" i="0" u="none" strike="noStrike" baseline="0">
            <a:solidFill>
              <a:srgbClr val="FF0000"/>
            </a:solidFill>
            <a:latin typeface="Arial"/>
            <a:cs typeface="Aria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0.0435</cdr:x>
      <cdr:y>0.01025</cdr:y>
    </cdr:from>
    <cdr:to>
      <cdr:x>0.524</cdr:x>
      <cdr:y>0.12275</cdr:y>
    </cdr:to>
    <cdr:sp macro="" textlink="">
      <cdr:nvSpPr>
        <cdr:cNvPr id="28673" name="Text Box 1"/>
        <cdr:cNvSpPr txBox="1">
          <a:spLocks xmlns:a="http://schemas.openxmlformats.org/drawingml/2006/main" noChangeArrowheads="1" noTextEdit="1"/>
        </cdr:cNvSpPr>
      </cdr:nvSpPr>
      <cdr:spPr bwMode="auto">
        <a:xfrm xmlns:a="http://schemas.openxmlformats.org/drawingml/2006/main">
          <a:off x="246116" y="38857"/>
          <a:ext cx="2718597" cy="4264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BF29F6BB-D143-4E04-AFE3-C78E130428B6}" type="TxLink">
            <a:rPr lang="en-GB" sz="2000" b="0" i="0" u="none" strike="noStrike" baseline="0">
              <a:solidFill>
                <a:srgbClr val="0000FF"/>
              </a:solidFill>
              <a:latin typeface="Arial"/>
              <a:cs typeface="Arial"/>
            </a:rPr>
            <a:pPr algn="l" rtl="0">
              <a:defRPr sz="1000"/>
            </a:pPr>
            <a:t>​</a:t>
          </a:fld>
          <a:endParaRPr lang="en-GB" sz="2000" b="0" i="0" u="none" strike="noStrike" baseline="0">
            <a:solidFill>
              <a:srgbClr val="0000FF"/>
            </a:solidFill>
            <a:latin typeface="Arial"/>
            <a:cs typeface="Arial"/>
          </a:endParaRPr>
        </a:p>
      </cdr:txBody>
    </cdr:sp>
  </cdr:relSizeAnchor>
  <cdr:relSizeAnchor xmlns:cdr="http://schemas.openxmlformats.org/drawingml/2006/chartDrawing">
    <cdr:from>
      <cdr:x>0.0435</cdr:x>
      <cdr:y>0.098</cdr:y>
    </cdr:from>
    <cdr:to>
      <cdr:x>0.98775</cdr:x>
      <cdr:y>0.21075</cdr:y>
    </cdr:to>
    <cdr:sp macro="" textlink="">
      <cdr:nvSpPr>
        <cdr:cNvPr id="28674" name="Text Box 2"/>
        <cdr:cNvSpPr txBox="1">
          <a:spLocks xmlns:a="http://schemas.openxmlformats.org/drawingml/2006/main" noChangeArrowheads="1" noTextEdit="1"/>
        </cdr:cNvSpPr>
      </cdr:nvSpPr>
      <cdr:spPr bwMode="auto">
        <a:xfrm xmlns:a="http://schemas.openxmlformats.org/drawingml/2006/main">
          <a:off x="246116" y="371513"/>
          <a:ext cx="5342425" cy="4274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2909CC3C-8A10-44E2-81AD-B2903EDCCCDA}" type="TxLink">
            <a:rPr lang="en-GB" sz="2000" b="0" i="0" u="none" strike="noStrike" baseline="0">
              <a:solidFill>
                <a:srgbClr val="339966"/>
              </a:solidFill>
              <a:latin typeface="Arial"/>
              <a:cs typeface="Arial"/>
            </a:rPr>
            <a:pPr algn="l" rtl="0">
              <a:defRPr sz="1000"/>
            </a:pPr>
            <a:t>​</a:t>
          </a:fld>
          <a:endParaRPr lang="en-GB" sz="2000" b="0" i="0" u="none" strike="noStrike" baseline="0">
            <a:solidFill>
              <a:srgbClr val="339966"/>
            </a:solidFill>
            <a:latin typeface="Arial"/>
            <a:cs typeface="Arial"/>
          </a:endParaRPr>
        </a:p>
      </cdr:txBody>
    </cdr:sp>
  </cdr:relSizeAnchor>
  <cdr:relSizeAnchor xmlns:cdr="http://schemas.openxmlformats.org/drawingml/2006/chartDrawing">
    <cdr:from>
      <cdr:x>0.0435</cdr:x>
      <cdr:y>0.19575</cdr:y>
    </cdr:from>
    <cdr:to>
      <cdr:x>0.61375</cdr:x>
      <cdr:y>0.28525</cdr:y>
    </cdr:to>
    <cdr:sp macro="" textlink="">
      <cdr:nvSpPr>
        <cdr:cNvPr id="28675" name="Text Box 3"/>
        <cdr:cNvSpPr txBox="1">
          <a:spLocks xmlns:a="http://schemas.openxmlformats.org/drawingml/2006/main" noChangeArrowheads="1" noTextEdit="1"/>
        </cdr:cNvSpPr>
      </cdr:nvSpPr>
      <cdr:spPr bwMode="auto">
        <a:xfrm xmlns:a="http://schemas.openxmlformats.org/drawingml/2006/main">
          <a:off x="246116" y="742078"/>
          <a:ext cx="3226389" cy="3392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6E355649-A151-4903-8176-5316DF2641A9}" type="TxLink">
            <a:rPr lang="en-GB" sz="2000" b="0" i="0" u="none" strike="noStrike" baseline="0">
              <a:solidFill>
                <a:srgbClr val="FF0000"/>
              </a:solidFill>
              <a:latin typeface="Arial"/>
              <a:cs typeface="Arial"/>
            </a:rPr>
            <a:pPr algn="l" rtl="0">
              <a:defRPr sz="1000"/>
            </a:pPr>
            <a:t>​</a:t>
          </a:fld>
          <a:endParaRPr lang="en-GB" sz="2000" b="0" i="0" u="none" strike="noStrike" baseline="0">
            <a:solidFill>
              <a:srgbClr val="FF0000"/>
            </a:solidFill>
            <a:latin typeface="Arial"/>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0.0435</cdr:x>
      <cdr:y>0.01025</cdr:y>
    </cdr:from>
    <cdr:to>
      <cdr:x>0.524</cdr:x>
      <cdr:y>0.12275</cdr:y>
    </cdr:to>
    <cdr:sp macro="" textlink="">
      <cdr:nvSpPr>
        <cdr:cNvPr id="29697" name="Text Box 1"/>
        <cdr:cNvSpPr txBox="1">
          <a:spLocks xmlns:a="http://schemas.openxmlformats.org/drawingml/2006/main" noChangeArrowheads="1" noTextEdit="1"/>
        </cdr:cNvSpPr>
      </cdr:nvSpPr>
      <cdr:spPr bwMode="auto">
        <a:xfrm xmlns:a="http://schemas.openxmlformats.org/drawingml/2006/main">
          <a:off x="246116" y="38857"/>
          <a:ext cx="2718597" cy="42648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6B61D086-753B-49C2-B20F-68D367BD45FB}" type="TxLink">
            <a:rPr lang="en-GB" sz="2000" b="0" i="0" u="none" strike="noStrike" baseline="0">
              <a:solidFill>
                <a:srgbClr val="0000FF"/>
              </a:solidFill>
              <a:latin typeface="Arial"/>
              <a:cs typeface="Arial"/>
            </a:rPr>
            <a:pPr algn="l" rtl="0">
              <a:defRPr sz="1000"/>
            </a:pPr>
            <a:t>​</a:t>
          </a:fld>
          <a:endParaRPr lang="en-GB" sz="2000" b="0" i="0" u="none" strike="noStrike" baseline="0">
            <a:solidFill>
              <a:srgbClr val="0000FF"/>
            </a:solidFill>
            <a:latin typeface="Arial"/>
            <a:cs typeface="Arial"/>
          </a:endParaRPr>
        </a:p>
      </cdr:txBody>
    </cdr:sp>
  </cdr:relSizeAnchor>
  <cdr:relSizeAnchor xmlns:cdr="http://schemas.openxmlformats.org/drawingml/2006/chartDrawing">
    <cdr:from>
      <cdr:x>0.0435</cdr:x>
      <cdr:y>0.098</cdr:y>
    </cdr:from>
    <cdr:to>
      <cdr:x>0.98775</cdr:x>
      <cdr:y>0.21075</cdr:y>
    </cdr:to>
    <cdr:sp macro="" textlink="">
      <cdr:nvSpPr>
        <cdr:cNvPr id="29698" name="Text Box 2"/>
        <cdr:cNvSpPr txBox="1">
          <a:spLocks xmlns:a="http://schemas.openxmlformats.org/drawingml/2006/main" noChangeArrowheads="1" noTextEdit="1"/>
        </cdr:cNvSpPr>
      </cdr:nvSpPr>
      <cdr:spPr bwMode="auto">
        <a:xfrm xmlns:a="http://schemas.openxmlformats.org/drawingml/2006/main">
          <a:off x="246116" y="371513"/>
          <a:ext cx="5342425" cy="42743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F22D7FCA-81A8-49DA-B5B2-1BD37B2E26D1}" type="TxLink">
            <a:rPr lang="en-GB" sz="2000" b="0" i="0" u="none" strike="noStrike" baseline="0">
              <a:solidFill>
                <a:srgbClr val="339966"/>
              </a:solidFill>
              <a:latin typeface="Arial"/>
              <a:cs typeface="Arial"/>
            </a:rPr>
            <a:pPr algn="l" rtl="0">
              <a:defRPr sz="1000"/>
            </a:pPr>
            <a:t>​</a:t>
          </a:fld>
          <a:endParaRPr lang="en-GB" sz="2000" b="0" i="0" u="none" strike="noStrike" baseline="0">
            <a:solidFill>
              <a:srgbClr val="339966"/>
            </a:solidFill>
            <a:latin typeface="Arial"/>
            <a:cs typeface="Arial"/>
          </a:endParaRPr>
        </a:p>
      </cdr:txBody>
    </cdr:sp>
  </cdr:relSizeAnchor>
  <cdr:relSizeAnchor xmlns:cdr="http://schemas.openxmlformats.org/drawingml/2006/chartDrawing">
    <cdr:from>
      <cdr:x>0.0435</cdr:x>
      <cdr:y>0.19575</cdr:y>
    </cdr:from>
    <cdr:to>
      <cdr:x>0.61375</cdr:x>
      <cdr:y>0.28525</cdr:y>
    </cdr:to>
    <cdr:sp macro="" textlink="">
      <cdr:nvSpPr>
        <cdr:cNvPr id="29699" name="Text Box 3"/>
        <cdr:cNvSpPr txBox="1">
          <a:spLocks xmlns:a="http://schemas.openxmlformats.org/drawingml/2006/main" noChangeArrowheads="1" noTextEdit="1"/>
        </cdr:cNvSpPr>
      </cdr:nvSpPr>
      <cdr:spPr bwMode="auto">
        <a:xfrm xmlns:a="http://schemas.openxmlformats.org/drawingml/2006/main">
          <a:off x="246116" y="742078"/>
          <a:ext cx="3226389" cy="33929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CB7DA9F6-8FC3-458F-97B7-EC7A28BC045F}" type="TxLink">
            <a:rPr lang="en-GB" sz="2000" b="0" i="0" u="none" strike="noStrike" baseline="0">
              <a:solidFill>
                <a:srgbClr val="FF0000"/>
              </a:solidFill>
              <a:latin typeface="Arial"/>
              <a:cs typeface="Arial"/>
            </a:rPr>
            <a:pPr algn="l" rtl="0">
              <a:defRPr sz="1000"/>
            </a:pPr>
            <a:t>​</a:t>
          </a:fld>
          <a:endParaRPr lang="en-GB" sz="2000" b="0" i="0" u="none" strike="noStrike" baseline="0">
            <a:solidFill>
              <a:srgbClr val="FF0000"/>
            </a:solidFill>
            <a:latin typeface="Arial"/>
            <a:cs typeface="Aria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0.0435</cdr:x>
      <cdr:y>0.01</cdr:y>
    </cdr:from>
    <cdr:to>
      <cdr:x>0.8915</cdr:x>
      <cdr:y>0.1205</cdr:y>
    </cdr:to>
    <cdr:sp macro="" textlink="">
      <cdr:nvSpPr>
        <cdr:cNvPr id="57345" name="Text Box 1"/>
        <cdr:cNvSpPr txBox="1">
          <a:spLocks xmlns:a="http://schemas.openxmlformats.org/drawingml/2006/main" noChangeArrowheads="1" noTextEdit="1"/>
        </cdr:cNvSpPr>
      </cdr:nvSpPr>
      <cdr:spPr bwMode="auto">
        <a:xfrm xmlns:a="http://schemas.openxmlformats.org/drawingml/2006/main">
          <a:off x="246116" y="37910"/>
          <a:ext cx="4797857" cy="4188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F8A48824-4EB2-4265-9EFA-815CB3E87B1C}" type="TxLink">
            <a:rPr lang="en-GB" sz="2000" b="0" i="0" u="none" strike="noStrike" baseline="0">
              <a:solidFill>
                <a:srgbClr val="0000FF"/>
              </a:solidFill>
              <a:latin typeface="Arial"/>
              <a:cs typeface="Arial"/>
            </a:rPr>
            <a:pPr algn="l" rtl="0">
              <a:defRPr sz="1000"/>
            </a:pPr>
            <a:t>​</a:t>
          </a:fld>
          <a:endParaRPr lang="en-GB" sz="2000" b="0" i="0" u="none" strike="noStrike" baseline="0">
            <a:solidFill>
              <a:srgbClr val="0000FF"/>
            </a:solidFill>
            <a:latin typeface="Arial"/>
            <a:cs typeface="Arial"/>
          </a:endParaRPr>
        </a:p>
      </cdr:txBody>
    </cdr:sp>
  </cdr:relSizeAnchor>
  <cdr:relSizeAnchor xmlns:cdr="http://schemas.openxmlformats.org/drawingml/2006/chartDrawing">
    <cdr:from>
      <cdr:x>0.0435</cdr:x>
      <cdr:y>0.09725</cdr:y>
    </cdr:from>
    <cdr:to>
      <cdr:x>1</cdr:x>
      <cdr:y>0.2085</cdr:y>
    </cdr:to>
    <cdr:sp macro="" textlink="">
      <cdr:nvSpPr>
        <cdr:cNvPr id="57346" name="Text Box 2"/>
        <cdr:cNvSpPr txBox="1">
          <a:spLocks xmlns:a="http://schemas.openxmlformats.org/drawingml/2006/main" noChangeArrowheads="1" noTextEdit="1"/>
        </cdr:cNvSpPr>
      </cdr:nvSpPr>
      <cdr:spPr bwMode="auto">
        <a:xfrm xmlns:a="http://schemas.openxmlformats.org/drawingml/2006/main">
          <a:off x="246116" y="368670"/>
          <a:ext cx="5411734" cy="4217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DF026B48-CFC6-4CC5-97AE-C33437A701E7}" type="TxLink">
            <a:rPr lang="en-GB" sz="2000" b="0" i="0" u="none" strike="noStrike" baseline="0">
              <a:solidFill>
                <a:srgbClr val="339966"/>
              </a:solidFill>
              <a:latin typeface="Arial"/>
              <a:cs typeface="Arial"/>
            </a:rPr>
            <a:pPr algn="l" rtl="0">
              <a:defRPr sz="1000"/>
            </a:pPr>
            <a:t>​</a:t>
          </a:fld>
          <a:endParaRPr lang="en-GB" sz="2000" b="0" i="0" u="none" strike="noStrike" baseline="0">
            <a:solidFill>
              <a:srgbClr val="339966"/>
            </a:solidFill>
            <a:latin typeface="Arial"/>
            <a:cs typeface="Arial"/>
          </a:endParaRPr>
        </a:p>
      </cdr:txBody>
    </cdr:sp>
  </cdr:relSizeAnchor>
  <cdr:relSizeAnchor xmlns:cdr="http://schemas.openxmlformats.org/drawingml/2006/chartDrawing">
    <cdr:from>
      <cdr:x>0.0435</cdr:x>
      <cdr:y>0.1935</cdr:y>
    </cdr:from>
    <cdr:to>
      <cdr:x>0.61375</cdr:x>
      <cdr:y>0.28325</cdr:y>
    </cdr:to>
    <cdr:sp macro="" textlink="">
      <cdr:nvSpPr>
        <cdr:cNvPr id="57347" name="Text Box 3"/>
        <cdr:cNvSpPr txBox="1">
          <a:spLocks xmlns:a="http://schemas.openxmlformats.org/drawingml/2006/main" noChangeArrowheads="1" noTextEdit="1"/>
        </cdr:cNvSpPr>
      </cdr:nvSpPr>
      <cdr:spPr bwMode="auto">
        <a:xfrm xmlns:a="http://schemas.openxmlformats.org/drawingml/2006/main">
          <a:off x="246116" y="733549"/>
          <a:ext cx="3226389" cy="3402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81C09165-114E-4370-B9A7-579462DD1E3D}" type="TxLink">
            <a:rPr lang="en-GB" sz="2000" b="0" i="0" u="none" strike="noStrike" baseline="0">
              <a:solidFill>
                <a:srgbClr val="FF0000"/>
              </a:solidFill>
              <a:latin typeface="Arial"/>
              <a:cs typeface="Arial"/>
            </a:rPr>
            <a:pPr algn="l" rtl="0">
              <a:defRPr sz="1000"/>
            </a:pPr>
            <a:t>​</a:t>
          </a:fld>
          <a:endParaRPr lang="en-GB" sz="2000" b="0" i="0" u="none" strike="noStrike" baseline="0">
            <a:solidFill>
              <a:srgbClr val="FF0000"/>
            </a:solidFill>
            <a:latin typeface="Arial"/>
            <a:cs typeface="Arial"/>
          </a:endParaRPr>
        </a:p>
      </cdr:txBody>
    </cdr:sp>
  </cdr:relSizeAnchor>
  <cdr:relSizeAnchor xmlns:cdr="http://schemas.openxmlformats.org/drawingml/2006/chartDrawing">
    <cdr:from>
      <cdr:x>0.50175</cdr:x>
      <cdr:y>0.49975</cdr:y>
    </cdr:from>
    <cdr:to>
      <cdr:x>0.51625</cdr:x>
      <cdr:y>0.54425</cdr:y>
    </cdr:to>
    <cdr:sp macro="" textlink="">
      <cdr:nvSpPr>
        <cdr:cNvPr id="57348" name="Text Box 4"/>
        <cdr:cNvSpPr txBox="1">
          <a:spLocks xmlns:a="http://schemas.openxmlformats.org/drawingml/2006/main" noChangeArrowheads="1" noTextEdit="1"/>
        </cdr:cNvSpPr>
      </cdr:nvSpPr>
      <cdr:spPr bwMode="auto">
        <a:xfrm xmlns:a="http://schemas.openxmlformats.org/drawingml/2006/main">
          <a:off x="2838826" y="1894527"/>
          <a:ext cx="82039" cy="16869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fld id="{3FFD25A1-C2BE-4BF4-824F-1B154DDD5D0F}" type="TxLink">
            <a:rPr lang="en-GB" sz="1000" b="0" i="0" u="none" strike="noStrike" baseline="0">
              <a:solidFill>
                <a:srgbClr val="000000"/>
              </a:solidFill>
              <a:latin typeface="Arial"/>
              <a:cs typeface="Arial"/>
            </a:rPr>
            <a:pPr algn="ctr" rtl="0">
              <a:defRPr sz="1000"/>
            </a:pPr>
            <a:t>​</a:t>
          </a:fld>
          <a:endParaRPr lang="en-GB" sz="1000" b="0" i="0" u="none" strike="noStrike" baseline="0">
            <a:solidFill>
              <a:srgbClr val="000000"/>
            </a:solidFill>
            <a:latin typeface="Arial"/>
            <a:cs typeface="Aria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0.0435</cdr:x>
      <cdr:y>0.01</cdr:y>
    </cdr:from>
    <cdr:to>
      <cdr:x>0.8915</cdr:x>
      <cdr:y>0.1205</cdr:y>
    </cdr:to>
    <cdr:sp macro="" textlink="">
      <cdr:nvSpPr>
        <cdr:cNvPr id="58369" name="Text Box 1"/>
        <cdr:cNvSpPr txBox="1">
          <a:spLocks xmlns:a="http://schemas.openxmlformats.org/drawingml/2006/main" noChangeArrowheads="1" noTextEdit="1"/>
        </cdr:cNvSpPr>
      </cdr:nvSpPr>
      <cdr:spPr bwMode="auto">
        <a:xfrm xmlns:a="http://schemas.openxmlformats.org/drawingml/2006/main">
          <a:off x="246116" y="37910"/>
          <a:ext cx="4797857" cy="4188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532AA8B4-3E34-43CE-9291-B4570B750DB7}" type="TxLink">
            <a:rPr lang="en-GB" sz="2000" b="0" i="0" u="none" strike="noStrike" baseline="0">
              <a:solidFill>
                <a:srgbClr val="0000FF"/>
              </a:solidFill>
              <a:latin typeface="Arial"/>
              <a:cs typeface="Arial"/>
            </a:rPr>
            <a:pPr algn="l" rtl="0">
              <a:defRPr sz="1000"/>
            </a:pPr>
            <a:t>​</a:t>
          </a:fld>
          <a:endParaRPr lang="en-GB" sz="2000" b="0" i="0" u="none" strike="noStrike" baseline="0">
            <a:solidFill>
              <a:srgbClr val="0000FF"/>
            </a:solidFill>
            <a:latin typeface="Arial"/>
            <a:cs typeface="Arial"/>
          </a:endParaRPr>
        </a:p>
      </cdr:txBody>
    </cdr:sp>
  </cdr:relSizeAnchor>
  <cdr:relSizeAnchor xmlns:cdr="http://schemas.openxmlformats.org/drawingml/2006/chartDrawing">
    <cdr:from>
      <cdr:x>0.0435</cdr:x>
      <cdr:y>0.09725</cdr:y>
    </cdr:from>
    <cdr:to>
      <cdr:x>1</cdr:x>
      <cdr:y>0.2085</cdr:y>
    </cdr:to>
    <cdr:sp macro="" textlink="">
      <cdr:nvSpPr>
        <cdr:cNvPr id="58370" name="Text Box 2"/>
        <cdr:cNvSpPr txBox="1">
          <a:spLocks xmlns:a="http://schemas.openxmlformats.org/drawingml/2006/main" noChangeArrowheads="1" noTextEdit="1"/>
        </cdr:cNvSpPr>
      </cdr:nvSpPr>
      <cdr:spPr bwMode="auto">
        <a:xfrm xmlns:a="http://schemas.openxmlformats.org/drawingml/2006/main">
          <a:off x="246116" y="368670"/>
          <a:ext cx="5411734" cy="4217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797C31F1-9D27-4CFC-B396-695DBF0CF141}" type="TxLink">
            <a:rPr lang="en-GB" sz="2000" b="0" i="0" u="none" strike="noStrike" baseline="0">
              <a:solidFill>
                <a:srgbClr val="339966"/>
              </a:solidFill>
              <a:latin typeface="Arial"/>
              <a:cs typeface="Arial"/>
            </a:rPr>
            <a:pPr algn="l" rtl="0">
              <a:defRPr sz="1000"/>
            </a:pPr>
            <a:t>​</a:t>
          </a:fld>
          <a:endParaRPr lang="en-GB" sz="2000" b="0" i="0" u="none" strike="noStrike" baseline="0">
            <a:solidFill>
              <a:srgbClr val="339966"/>
            </a:solidFill>
            <a:latin typeface="Arial"/>
            <a:cs typeface="Arial"/>
          </a:endParaRPr>
        </a:p>
      </cdr:txBody>
    </cdr:sp>
  </cdr:relSizeAnchor>
  <cdr:relSizeAnchor xmlns:cdr="http://schemas.openxmlformats.org/drawingml/2006/chartDrawing">
    <cdr:from>
      <cdr:x>0.0435</cdr:x>
      <cdr:y>0.1935</cdr:y>
    </cdr:from>
    <cdr:to>
      <cdr:x>0.61375</cdr:x>
      <cdr:y>0.28325</cdr:y>
    </cdr:to>
    <cdr:sp macro="" textlink="">
      <cdr:nvSpPr>
        <cdr:cNvPr id="58371" name="Text Box 3"/>
        <cdr:cNvSpPr txBox="1">
          <a:spLocks xmlns:a="http://schemas.openxmlformats.org/drawingml/2006/main" noChangeArrowheads="1" noTextEdit="1"/>
        </cdr:cNvSpPr>
      </cdr:nvSpPr>
      <cdr:spPr bwMode="auto">
        <a:xfrm xmlns:a="http://schemas.openxmlformats.org/drawingml/2006/main">
          <a:off x="246116" y="733549"/>
          <a:ext cx="3226389" cy="3402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B86E9B38-07D0-4B7F-8E6D-6D9D7B43D460}" type="TxLink">
            <a:rPr lang="en-GB" sz="2000" b="0" i="0" u="none" strike="noStrike" baseline="0">
              <a:solidFill>
                <a:srgbClr val="FF0000"/>
              </a:solidFill>
              <a:latin typeface="Arial"/>
              <a:cs typeface="Arial"/>
            </a:rPr>
            <a:pPr algn="l" rtl="0">
              <a:defRPr sz="1000"/>
            </a:pPr>
            <a:t>​</a:t>
          </a:fld>
          <a:endParaRPr lang="en-GB" sz="2000" b="0" i="0" u="none" strike="noStrike" baseline="0">
            <a:solidFill>
              <a:srgbClr val="FF0000"/>
            </a:solidFill>
            <a:latin typeface="Arial"/>
            <a:cs typeface="Arial"/>
          </a:endParaRPr>
        </a:p>
      </cdr:txBody>
    </cdr:sp>
  </cdr:relSizeAnchor>
  <cdr:relSizeAnchor xmlns:cdr="http://schemas.openxmlformats.org/drawingml/2006/chartDrawing">
    <cdr:from>
      <cdr:x>0.50175</cdr:x>
      <cdr:y>0.49975</cdr:y>
    </cdr:from>
    <cdr:to>
      <cdr:x>0.51625</cdr:x>
      <cdr:y>0.54425</cdr:y>
    </cdr:to>
    <cdr:sp macro="" textlink="">
      <cdr:nvSpPr>
        <cdr:cNvPr id="58372" name="Text Box 4"/>
        <cdr:cNvSpPr txBox="1">
          <a:spLocks xmlns:a="http://schemas.openxmlformats.org/drawingml/2006/main" noChangeArrowheads="1" noTextEdit="1"/>
        </cdr:cNvSpPr>
      </cdr:nvSpPr>
      <cdr:spPr bwMode="auto">
        <a:xfrm xmlns:a="http://schemas.openxmlformats.org/drawingml/2006/main">
          <a:off x="2838826" y="1894527"/>
          <a:ext cx="82039" cy="16869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fld id="{8C689CB5-8ECB-4394-8A6B-2C6FE70649C6}" type="TxLink">
            <a:rPr lang="en-GB" sz="1000" b="0" i="0" u="none" strike="noStrike" baseline="0">
              <a:solidFill>
                <a:srgbClr val="000000"/>
              </a:solidFill>
              <a:latin typeface="Arial"/>
              <a:cs typeface="Arial"/>
            </a:rPr>
            <a:pPr algn="ctr" rtl="0">
              <a:defRPr sz="1000"/>
            </a:pPr>
            <a:t>​</a:t>
          </a:fld>
          <a:endParaRPr lang="en-GB" sz="1000" b="0" i="0" u="none" strike="noStrike" baseline="0">
            <a:solidFill>
              <a:srgbClr val="000000"/>
            </a:solidFill>
            <a:latin typeface="Arial"/>
            <a:cs typeface="Aria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0.0435</cdr:x>
      <cdr:y>0.01</cdr:y>
    </cdr:from>
    <cdr:to>
      <cdr:x>0.8915</cdr:x>
      <cdr:y>0.1205</cdr:y>
    </cdr:to>
    <cdr:sp macro="" textlink="">
      <cdr:nvSpPr>
        <cdr:cNvPr id="59393" name="Text Box 1"/>
        <cdr:cNvSpPr txBox="1">
          <a:spLocks xmlns:a="http://schemas.openxmlformats.org/drawingml/2006/main" noChangeArrowheads="1" noTextEdit="1"/>
        </cdr:cNvSpPr>
      </cdr:nvSpPr>
      <cdr:spPr bwMode="auto">
        <a:xfrm xmlns:a="http://schemas.openxmlformats.org/drawingml/2006/main">
          <a:off x="246116" y="37910"/>
          <a:ext cx="4797857" cy="4188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2F2049E1-FA20-42F0-BA3E-DA05ABCF7F03}" type="TxLink">
            <a:rPr lang="en-GB" sz="2000" b="0" i="0" u="none" strike="noStrike" baseline="0">
              <a:solidFill>
                <a:srgbClr val="0000FF"/>
              </a:solidFill>
              <a:latin typeface="Arial"/>
              <a:cs typeface="Arial"/>
            </a:rPr>
            <a:pPr algn="l" rtl="0">
              <a:defRPr sz="1000"/>
            </a:pPr>
            <a:t>​</a:t>
          </a:fld>
          <a:endParaRPr lang="en-GB" sz="2000" b="0" i="0" u="none" strike="noStrike" baseline="0">
            <a:solidFill>
              <a:srgbClr val="0000FF"/>
            </a:solidFill>
            <a:latin typeface="Arial"/>
            <a:cs typeface="Arial"/>
          </a:endParaRPr>
        </a:p>
      </cdr:txBody>
    </cdr:sp>
  </cdr:relSizeAnchor>
  <cdr:relSizeAnchor xmlns:cdr="http://schemas.openxmlformats.org/drawingml/2006/chartDrawing">
    <cdr:from>
      <cdr:x>0.0435</cdr:x>
      <cdr:y>0.09725</cdr:y>
    </cdr:from>
    <cdr:to>
      <cdr:x>1</cdr:x>
      <cdr:y>0.2085</cdr:y>
    </cdr:to>
    <cdr:sp macro="" textlink="">
      <cdr:nvSpPr>
        <cdr:cNvPr id="59394" name="Text Box 2"/>
        <cdr:cNvSpPr txBox="1">
          <a:spLocks xmlns:a="http://schemas.openxmlformats.org/drawingml/2006/main" noChangeArrowheads="1" noTextEdit="1"/>
        </cdr:cNvSpPr>
      </cdr:nvSpPr>
      <cdr:spPr bwMode="auto">
        <a:xfrm xmlns:a="http://schemas.openxmlformats.org/drawingml/2006/main">
          <a:off x="246116" y="368670"/>
          <a:ext cx="5411734" cy="4217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2FE4F584-E7AE-4168-8629-4D31F0DEE991}" type="TxLink">
            <a:rPr lang="en-GB" sz="2000" b="0" i="0" u="none" strike="noStrike" baseline="0">
              <a:solidFill>
                <a:srgbClr val="339966"/>
              </a:solidFill>
              <a:latin typeface="Arial"/>
              <a:cs typeface="Arial"/>
            </a:rPr>
            <a:pPr algn="l" rtl="0">
              <a:defRPr sz="1000"/>
            </a:pPr>
            <a:t>​</a:t>
          </a:fld>
          <a:endParaRPr lang="en-GB" sz="2000" b="0" i="0" u="none" strike="noStrike" baseline="0">
            <a:solidFill>
              <a:srgbClr val="339966"/>
            </a:solidFill>
            <a:latin typeface="Arial"/>
            <a:cs typeface="Arial"/>
          </a:endParaRPr>
        </a:p>
      </cdr:txBody>
    </cdr:sp>
  </cdr:relSizeAnchor>
  <cdr:relSizeAnchor xmlns:cdr="http://schemas.openxmlformats.org/drawingml/2006/chartDrawing">
    <cdr:from>
      <cdr:x>0.0435</cdr:x>
      <cdr:y>0.1935</cdr:y>
    </cdr:from>
    <cdr:to>
      <cdr:x>0.61375</cdr:x>
      <cdr:y>0.28325</cdr:y>
    </cdr:to>
    <cdr:sp macro="" textlink="">
      <cdr:nvSpPr>
        <cdr:cNvPr id="59395" name="Text Box 3"/>
        <cdr:cNvSpPr txBox="1">
          <a:spLocks xmlns:a="http://schemas.openxmlformats.org/drawingml/2006/main" noChangeArrowheads="1" noTextEdit="1"/>
        </cdr:cNvSpPr>
      </cdr:nvSpPr>
      <cdr:spPr bwMode="auto">
        <a:xfrm xmlns:a="http://schemas.openxmlformats.org/drawingml/2006/main">
          <a:off x="246116" y="733549"/>
          <a:ext cx="3226389" cy="3402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A817D664-A356-45B2-AD88-0D365E5CEFF6}" type="TxLink">
            <a:rPr lang="en-GB" sz="2000" b="0" i="0" u="none" strike="noStrike" baseline="0">
              <a:solidFill>
                <a:srgbClr val="FF0000"/>
              </a:solidFill>
              <a:latin typeface="Arial"/>
              <a:cs typeface="Arial"/>
            </a:rPr>
            <a:pPr algn="l" rtl="0">
              <a:defRPr sz="1000"/>
            </a:pPr>
            <a:t>​</a:t>
          </a:fld>
          <a:endParaRPr lang="en-GB" sz="2000" b="0" i="0" u="none" strike="noStrike" baseline="0">
            <a:solidFill>
              <a:srgbClr val="FF0000"/>
            </a:solidFill>
            <a:latin typeface="Arial"/>
            <a:cs typeface="Arial"/>
          </a:endParaRPr>
        </a:p>
      </cdr:txBody>
    </cdr:sp>
  </cdr:relSizeAnchor>
  <cdr:relSizeAnchor xmlns:cdr="http://schemas.openxmlformats.org/drawingml/2006/chartDrawing">
    <cdr:from>
      <cdr:x>0.50175</cdr:x>
      <cdr:y>0.49975</cdr:y>
    </cdr:from>
    <cdr:to>
      <cdr:x>0.51625</cdr:x>
      <cdr:y>0.54425</cdr:y>
    </cdr:to>
    <cdr:sp macro="" textlink="">
      <cdr:nvSpPr>
        <cdr:cNvPr id="59396" name="Text Box 4"/>
        <cdr:cNvSpPr txBox="1">
          <a:spLocks xmlns:a="http://schemas.openxmlformats.org/drawingml/2006/main" noChangeArrowheads="1" noTextEdit="1"/>
        </cdr:cNvSpPr>
      </cdr:nvSpPr>
      <cdr:spPr bwMode="auto">
        <a:xfrm xmlns:a="http://schemas.openxmlformats.org/drawingml/2006/main">
          <a:off x="2838826" y="1894527"/>
          <a:ext cx="82039" cy="16869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fld id="{2EB84355-FEB9-4F67-A9EA-4852F16E536D}" type="TxLink">
            <a:rPr lang="en-GB" sz="1000" b="0" i="0" u="none" strike="noStrike" baseline="0">
              <a:solidFill>
                <a:srgbClr val="000000"/>
              </a:solidFill>
              <a:latin typeface="Arial"/>
              <a:cs typeface="Arial"/>
            </a:rPr>
            <a:pPr algn="ctr" rtl="0">
              <a:defRPr sz="1000"/>
            </a:pPr>
            <a:t>​</a:t>
          </a:fld>
          <a:endParaRPr lang="en-GB" sz="1000" b="0" i="0" u="none" strike="noStrike" baseline="0">
            <a:solidFill>
              <a:srgbClr val="000000"/>
            </a:solidFill>
            <a:latin typeface="Arial"/>
            <a:cs typeface="Aria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0.0435</cdr:x>
      <cdr:y>0.01</cdr:y>
    </cdr:from>
    <cdr:to>
      <cdr:x>0.8915</cdr:x>
      <cdr:y>0.1205</cdr:y>
    </cdr:to>
    <cdr:sp macro="" textlink="">
      <cdr:nvSpPr>
        <cdr:cNvPr id="60417" name="Text Box 1"/>
        <cdr:cNvSpPr txBox="1">
          <a:spLocks xmlns:a="http://schemas.openxmlformats.org/drawingml/2006/main" noChangeArrowheads="1" noTextEdit="1"/>
        </cdr:cNvSpPr>
      </cdr:nvSpPr>
      <cdr:spPr bwMode="auto">
        <a:xfrm xmlns:a="http://schemas.openxmlformats.org/drawingml/2006/main">
          <a:off x="246116" y="37910"/>
          <a:ext cx="4797857" cy="4188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DB55739B-F025-43E8-A481-340FDAA18569}" type="TxLink">
            <a:rPr lang="en-GB" sz="2000" b="0" i="0" u="none" strike="noStrike" baseline="0">
              <a:solidFill>
                <a:srgbClr val="0000FF"/>
              </a:solidFill>
              <a:latin typeface="Arial"/>
              <a:cs typeface="Arial"/>
            </a:rPr>
            <a:pPr algn="l" rtl="0">
              <a:defRPr sz="1000"/>
            </a:pPr>
            <a:t>​</a:t>
          </a:fld>
          <a:endParaRPr lang="en-GB" sz="2000" b="0" i="0" u="none" strike="noStrike" baseline="0">
            <a:solidFill>
              <a:srgbClr val="0000FF"/>
            </a:solidFill>
            <a:latin typeface="Arial"/>
            <a:cs typeface="Arial"/>
          </a:endParaRPr>
        </a:p>
      </cdr:txBody>
    </cdr:sp>
  </cdr:relSizeAnchor>
  <cdr:relSizeAnchor xmlns:cdr="http://schemas.openxmlformats.org/drawingml/2006/chartDrawing">
    <cdr:from>
      <cdr:x>0.0435</cdr:x>
      <cdr:y>0.09725</cdr:y>
    </cdr:from>
    <cdr:to>
      <cdr:x>1</cdr:x>
      <cdr:y>0.2085</cdr:y>
    </cdr:to>
    <cdr:sp macro="" textlink="">
      <cdr:nvSpPr>
        <cdr:cNvPr id="60418" name="Text Box 2"/>
        <cdr:cNvSpPr txBox="1">
          <a:spLocks xmlns:a="http://schemas.openxmlformats.org/drawingml/2006/main" noChangeArrowheads="1" noTextEdit="1"/>
        </cdr:cNvSpPr>
      </cdr:nvSpPr>
      <cdr:spPr bwMode="auto">
        <a:xfrm xmlns:a="http://schemas.openxmlformats.org/drawingml/2006/main">
          <a:off x="246116" y="368670"/>
          <a:ext cx="5411734" cy="421743"/>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55D3FAF2-98FA-4E5B-B219-DD4BA48A6FB3}" type="TxLink">
            <a:rPr lang="en-GB" sz="2000" b="0" i="0" u="none" strike="noStrike" baseline="0">
              <a:solidFill>
                <a:srgbClr val="339966"/>
              </a:solidFill>
              <a:latin typeface="Arial"/>
              <a:cs typeface="Arial"/>
            </a:rPr>
            <a:pPr algn="l" rtl="0">
              <a:defRPr sz="1000"/>
            </a:pPr>
            <a:t>​</a:t>
          </a:fld>
          <a:endParaRPr lang="en-GB" sz="2000" b="0" i="0" u="none" strike="noStrike" baseline="0">
            <a:solidFill>
              <a:srgbClr val="339966"/>
            </a:solidFill>
            <a:latin typeface="Arial"/>
            <a:cs typeface="Arial"/>
          </a:endParaRPr>
        </a:p>
      </cdr:txBody>
    </cdr:sp>
  </cdr:relSizeAnchor>
  <cdr:relSizeAnchor xmlns:cdr="http://schemas.openxmlformats.org/drawingml/2006/chartDrawing">
    <cdr:from>
      <cdr:x>0.0435</cdr:x>
      <cdr:y>0.1935</cdr:y>
    </cdr:from>
    <cdr:to>
      <cdr:x>0.61375</cdr:x>
      <cdr:y>0.28325</cdr:y>
    </cdr:to>
    <cdr:sp macro="" textlink="">
      <cdr:nvSpPr>
        <cdr:cNvPr id="60419" name="Text Box 3"/>
        <cdr:cNvSpPr txBox="1">
          <a:spLocks xmlns:a="http://schemas.openxmlformats.org/drawingml/2006/main" noChangeArrowheads="1" noTextEdit="1"/>
        </cdr:cNvSpPr>
      </cdr:nvSpPr>
      <cdr:spPr bwMode="auto">
        <a:xfrm xmlns:a="http://schemas.openxmlformats.org/drawingml/2006/main">
          <a:off x="246116" y="733549"/>
          <a:ext cx="3226389" cy="34023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45720" tIns="36576" rIns="0" bIns="36576" anchor="ctr" upright="1"/>
        <a:lstStyle xmlns:a="http://schemas.openxmlformats.org/drawingml/2006/main"/>
        <a:p xmlns:a="http://schemas.openxmlformats.org/drawingml/2006/main">
          <a:pPr algn="l" rtl="0">
            <a:defRPr sz="1000"/>
          </a:pPr>
          <a:fld id="{429EFA12-EEB4-4EE4-A072-32DC69F9F8F5}" type="TxLink">
            <a:rPr lang="en-GB" sz="2000" b="0" i="0" u="none" strike="noStrike" baseline="0">
              <a:solidFill>
                <a:srgbClr val="FF0000"/>
              </a:solidFill>
              <a:latin typeface="Arial"/>
              <a:cs typeface="Arial"/>
            </a:rPr>
            <a:pPr algn="l" rtl="0">
              <a:defRPr sz="1000"/>
            </a:pPr>
            <a:t>​</a:t>
          </a:fld>
          <a:endParaRPr lang="en-GB" sz="2000" b="0" i="0" u="none" strike="noStrike" baseline="0">
            <a:solidFill>
              <a:srgbClr val="FF0000"/>
            </a:solidFill>
            <a:latin typeface="Arial"/>
            <a:cs typeface="Arial"/>
          </a:endParaRPr>
        </a:p>
      </cdr:txBody>
    </cdr:sp>
  </cdr:relSizeAnchor>
  <cdr:relSizeAnchor xmlns:cdr="http://schemas.openxmlformats.org/drawingml/2006/chartDrawing">
    <cdr:from>
      <cdr:x>0.50175</cdr:x>
      <cdr:y>0.49975</cdr:y>
    </cdr:from>
    <cdr:to>
      <cdr:x>0.51625</cdr:x>
      <cdr:y>0.54425</cdr:y>
    </cdr:to>
    <cdr:sp macro="" textlink="">
      <cdr:nvSpPr>
        <cdr:cNvPr id="60420" name="Text Box 4"/>
        <cdr:cNvSpPr txBox="1">
          <a:spLocks xmlns:a="http://schemas.openxmlformats.org/drawingml/2006/main" noChangeArrowheads="1" noTextEdit="1"/>
        </cdr:cNvSpPr>
      </cdr:nvSpPr>
      <cdr:spPr bwMode="auto">
        <a:xfrm xmlns:a="http://schemas.openxmlformats.org/drawingml/2006/main">
          <a:off x="2838826" y="1894527"/>
          <a:ext cx="82039" cy="168698"/>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fld id="{02821AED-4DFF-4F20-814F-63C045354BD8}" type="TxLink">
            <a:rPr lang="en-GB" sz="1000" b="0" i="0" u="none" strike="noStrike" baseline="0">
              <a:solidFill>
                <a:srgbClr val="000000"/>
              </a:solidFill>
              <a:latin typeface="Arial"/>
              <a:cs typeface="Arial"/>
            </a:rPr>
            <a:pPr algn="ctr" rtl="0">
              <a:defRPr sz="1000"/>
            </a:pPr>
            <a:t>​</a:t>
          </a:fld>
          <a:endParaRPr lang="en-GB" sz="1000" b="0" i="0" u="none" strike="noStrike" baseline="0">
            <a:solidFill>
              <a:srgbClr val="000000"/>
            </a:solidFill>
            <a:latin typeface="Arial"/>
            <a:cs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4AEEC213-6232-4007-8A2B-871C17A96C71}" type="datetimeFigureOut">
              <a:rPr lang="en-GB" smtClean="0"/>
              <a:t>29/06/2018</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AB2821B2-04E8-4A03-834D-547CC9259431}" type="slidenum">
              <a:rPr lang="en-GB" smtClean="0"/>
              <a:t>‹#›</a:t>
            </a:fld>
            <a:endParaRPr lang="en-GB"/>
          </a:p>
        </p:txBody>
      </p:sp>
    </p:spTree>
    <p:extLst>
      <p:ext uri="{BB962C8B-B14F-4D97-AF65-F5344CB8AC3E}">
        <p14:creationId xmlns:p14="http://schemas.microsoft.com/office/powerpoint/2010/main" val="1881244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9D6927A6-0060-42DF-9670-C308CD4F38A7}" type="datetimeFigureOut">
              <a:rPr lang="en-GB" smtClean="0"/>
              <a:pPr/>
              <a:t>29/06/2018</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04217253-F61C-4952-BFDA-B2FD020F1CD0}" type="slidenum">
              <a:rPr lang="en-GB" smtClean="0"/>
              <a:pPr/>
              <a:t>‹#›</a:t>
            </a:fld>
            <a:endParaRPr lang="en-GB"/>
          </a:p>
        </p:txBody>
      </p:sp>
    </p:spTree>
    <p:extLst>
      <p:ext uri="{BB962C8B-B14F-4D97-AF65-F5344CB8AC3E}">
        <p14:creationId xmlns:p14="http://schemas.microsoft.com/office/powerpoint/2010/main" val="521198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Concepts &amp; Insights from &gt;40 years’ experience, to explain “why make that </a:t>
            </a:r>
            <a:r>
              <a:rPr lang="en-GB" dirty="0" smtClean="0"/>
              <a:t>choice?” </a:t>
            </a:r>
            <a:r>
              <a:rPr lang="en-GB" dirty="0"/>
              <a:t>in other lectures. </a:t>
            </a:r>
          </a:p>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1</a:t>
            </a:fld>
            <a:endParaRPr lang="en-GB"/>
          </a:p>
        </p:txBody>
      </p:sp>
    </p:spTree>
    <p:extLst>
      <p:ext uri="{BB962C8B-B14F-4D97-AF65-F5344CB8AC3E}">
        <p14:creationId xmlns:p14="http://schemas.microsoft.com/office/powerpoint/2010/main" val="71602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25</a:t>
            </a:fld>
            <a:endParaRPr lang="en-GB"/>
          </a:p>
        </p:txBody>
      </p:sp>
    </p:spTree>
    <p:extLst>
      <p:ext uri="{BB962C8B-B14F-4D97-AF65-F5344CB8AC3E}">
        <p14:creationId xmlns:p14="http://schemas.microsoft.com/office/powerpoint/2010/main" val="3453080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29</a:t>
            </a:fld>
            <a:endParaRPr lang="en-GB"/>
          </a:p>
        </p:txBody>
      </p:sp>
    </p:spTree>
    <p:extLst>
      <p:ext uri="{BB962C8B-B14F-4D97-AF65-F5344CB8AC3E}">
        <p14:creationId xmlns:p14="http://schemas.microsoft.com/office/powerpoint/2010/main" val="282276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40</a:t>
            </a:fld>
            <a:endParaRPr lang="en-GB"/>
          </a:p>
        </p:txBody>
      </p:sp>
    </p:spTree>
    <p:extLst>
      <p:ext uri="{BB962C8B-B14F-4D97-AF65-F5344CB8AC3E}">
        <p14:creationId xmlns:p14="http://schemas.microsoft.com/office/powerpoint/2010/main" val="1565661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A9C7ED71-E249-42F0-BF2F-19BA1198CCCD}" type="slidenum">
              <a:rPr lang="en-GB" altLang="en-US" sz="1200">
                <a:solidFill>
                  <a:srgbClr val="000000"/>
                </a:solidFill>
              </a:rPr>
              <a:pPr eaLnBrk="1" hangingPunct="1"/>
              <a:t>42</a:t>
            </a:fld>
            <a:endParaRPr lang="en-GB" altLang="en-US" sz="120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I have developed in my career 3 very different schemes, and can talk about many more.</a:t>
            </a:r>
          </a:p>
          <a:p>
            <a:pPr eaLnBrk="1" hangingPunct="1"/>
            <a:r>
              <a:rPr lang="en-GB" altLang="en-US" smtClean="0"/>
              <a:t>But it is impossible to go into details in a lecture on “fundamentals”.</a:t>
            </a:r>
          </a:p>
        </p:txBody>
      </p:sp>
    </p:spTree>
    <p:extLst>
      <p:ext uri="{BB962C8B-B14F-4D97-AF65-F5344CB8AC3E}">
        <p14:creationId xmlns:p14="http://schemas.microsoft.com/office/powerpoint/2010/main" val="791118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43</a:t>
            </a:fld>
            <a:endParaRPr lang="en-GB"/>
          </a:p>
        </p:txBody>
      </p:sp>
    </p:spTree>
    <p:extLst>
      <p:ext uri="{BB962C8B-B14F-4D97-AF65-F5344CB8AC3E}">
        <p14:creationId xmlns:p14="http://schemas.microsoft.com/office/powerpoint/2010/main" val="330985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44</a:t>
            </a:fld>
            <a:endParaRPr lang="en-GB"/>
          </a:p>
        </p:txBody>
      </p:sp>
    </p:spTree>
    <p:extLst>
      <p:ext uri="{BB962C8B-B14F-4D97-AF65-F5344CB8AC3E}">
        <p14:creationId xmlns:p14="http://schemas.microsoft.com/office/powerpoint/2010/main" val="678682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A69F9A9A-07EC-4CFF-ABA3-5C7021AE34D9}" type="slidenum">
              <a:rPr lang="en-GB" altLang="en-US" sz="1200">
                <a:solidFill>
                  <a:srgbClr val="000000"/>
                </a:solidFill>
              </a:rPr>
              <a:pPr eaLnBrk="1" hangingPunct="1"/>
              <a:t>52</a:t>
            </a:fld>
            <a:endParaRPr lang="en-GB" altLang="en-US" sz="1200">
              <a:solidFill>
                <a:srgbClr val="000000"/>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57393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777607" y="9428583"/>
            <a:ext cx="2889938"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r" eaLnBrk="1" hangingPunct="1">
              <a:lnSpc>
                <a:spcPct val="100000"/>
              </a:lnSpc>
            </a:pPr>
            <a:fld id="{ED4D74C9-3983-4D43-B067-C50F6A737AB2}" type="slidenum">
              <a:rPr lang="en-GB" altLang="en-US" sz="1200" smtClean="0">
                <a:solidFill>
                  <a:srgbClr val="000000"/>
                </a:solidFill>
              </a:rPr>
              <a:pPr algn="r" eaLnBrk="1" hangingPunct="1">
                <a:lnSpc>
                  <a:spcPct val="100000"/>
                </a:lnSpc>
              </a:pPr>
              <a:t>53</a:t>
            </a:fld>
            <a:endParaRPr lang="en-GB" altLang="en-US" sz="1200" smtClean="0">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0553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55</a:t>
            </a:fld>
            <a:endParaRPr lang="en-GB"/>
          </a:p>
        </p:txBody>
      </p:sp>
    </p:spTree>
    <p:extLst>
      <p:ext uri="{BB962C8B-B14F-4D97-AF65-F5344CB8AC3E}">
        <p14:creationId xmlns:p14="http://schemas.microsoft.com/office/powerpoint/2010/main" val="2090027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hangingPunct="1"/>
            <a:fld id="{6EDDE22B-3771-4473-AF86-E8E775F53AEC}" type="slidenum">
              <a:rPr lang="en-GB" altLang="en-US" sz="1200">
                <a:solidFill>
                  <a:schemeClr val="tx1"/>
                </a:solidFill>
              </a:rPr>
              <a:pPr eaLnBrk="1" hangingPunct="1"/>
              <a:t>56</a:t>
            </a:fld>
            <a:endParaRPr lang="en-GB" altLang="en-US" sz="120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4587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hangingPunct="1"/>
            <a:fld id="{6EDDE22B-3771-4473-AF86-E8E775F53AEC}" type="slidenum">
              <a:rPr lang="en-GB" altLang="en-US" sz="1200">
                <a:solidFill>
                  <a:schemeClr val="tx1"/>
                </a:solidFill>
              </a:rPr>
              <a:pPr eaLnBrk="1" hangingPunct="1"/>
              <a:t>4</a:t>
            </a:fld>
            <a:endParaRPr lang="en-GB" altLang="en-US" sz="120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186099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4217253-F61C-4952-BFDA-B2FD020F1CD0}" type="slidenum">
              <a:rPr lang="en-GB" smtClean="0"/>
              <a:pPr/>
              <a:t>57</a:t>
            </a:fld>
            <a:endParaRPr lang="en-GB"/>
          </a:p>
        </p:txBody>
      </p:sp>
    </p:spTree>
    <p:extLst>
      <p:ext uri="{BB962C8B-B14F-4D97-AF65-F5344CB8AC3E}">
        <p14:creationId xmlns:p14="http://schemas.microsoft.com/office/powerpoint/2010/main" val="355257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hangingPunct="1"/>
            <a:fld id="{4F4869EA-0293-4F4D-96EF-C41938B74082}" type="slidenum">
              <a:rPr lang="en-GB" altLang="en-US" sz="1200">
                <a:solidFill>
                  <a:schemeClr val="tx1"/>
                </a:solidFill>
              </a:rPr>
              <a:pPr eaLnBrk="1" hangingPunct="1"/>
              <a:t>5</a:t>
            </a:fld>
            <a:endParaRPr lang="en-GB" altLang="en-US"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564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hangingPunct="1"/>
            <a:fld id="{B2BFC220-30EE-4CC7-83DF-D108C629CDDC}" type="slidenum">
              <a:rPr lang="en-GB" altLang="en-US" sz="1200">
                <a:solidFill>
                  <a:schemeClr val="tx1"/>
                </a:solidFill>
              </a:rPr>
              <a:pPr eaLnBrk="1" hangingPunct="1"/>
              <a:t>7</a:t>
            </a:fld>
            <a:endParaRPr lang="en-GB" altLang="en-US" sz="1200">
              <a:solidFill>
                <a:schemeClr val="tx1"/>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662279" y="5127040"/>
            <a:ext cx="5293588" cy="48530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http://www-nwp/~cfver/annrep/PMSL_VerifVsAnl.png </a:t>
            </a:r>
          </a:p>
          <a:p>
            <a:pPr eaLnBrk="1" hangingPunct="1"/>
            <a:r>
              <a:rPr lang="en-GB" altLang="en-US" dirty="0" smtClean="0">
                <a:latin typeface="Arial" panose="020B0604020202020204" pitchFamily="34" charset="0"/>
              </a:rPr>
              <a:t>The longest continuous NWP verification time-series I know of.  (Covers my career!)</a:t>
            </a:r>
          </a:p>
          <a:p>
            <a:pPr eaLnBrk="1" hangingPunct="1"/>
            <a:r>
              <a:rPr lang="en-GB" altLang="en-US" dirty="0" err="1" smtClean="0">
                <a:latin typeface="Arial" panose="020B0604020202020204" pitchFamily="34" charset="0"/>
              </a:rPr>
              <a:t>Verificaction</a:t>
            </a:r>
            <a:r>
              <a:rPr lang="en-GB" altLang="en-US" dirty="0" smtClean="0">
                <a:latin typeface="Arial" panose="020B0604020202020204" pitchFamily="34" charset="0"/>
              </a:rPr>
              <a:t> v analysis for “area 2” (covering the UK, Iceland and Western Europe), which is defined as a rectangle on a polar stereo-graphic projection.</a:t>
            </a:r>
          </a:p>
          <a:p>
            <a:pPr eaLnBrk="1" hangingPunct="1"/>
            <a:r>
              <a:rPr lang="en-GB" altLang="en-US" dirty="0" smtClean="0">
                <a:latin typeface="Arial" panose="020B0604020202020204" pitchFamily="34" charset="0"/>
              </a:rPr>
              <a:t>Accuracy has improved to the extent that one day of forecast predictability has been gained approximately every 10 years. </a:t>
            </a:r>
          </a:p>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val="134006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A9E65B-D58A-4129-AAD4-01A8F1D0B595}" type="slidenum">
              <a:rPr lang="en-GB" altLang="en-US">
                <a:solidFill>
                  <a:srgbClr val="000000"/>
                </a:solidFill>
              </a:rPr>
              <a:pPr>
                <a:spcBef>
                  <a:spcPct val="0"/>
                </a:spcBef>
              </a:pPr>
              <a:t>8</a:t>
            </a:fld>
            <a:endParaRPr lang="en-GB"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From one of the few published studies of causes of improvements in NWP.</a:t>
            </a:r>
          </a:p>
          <a:p>
            <a:pPr eaLnBrk="1" hangingPunct="1"/>
            <a:r>
              <a:rPr lang="en-GB" altLang="en-US" dirty="0" smtClean="0">
                <a:latin typeface="Arial" panose="020B0604020202020204" pitchFamily="34" charset="0"/>
              </a:rPr>
              <a:t>In 1990s we were afraid that scores were </a:t>
            </a:r>
            <a:r>
              <a:rPr lang="en-GB" altLang="en-US" dirty="0" err="1" smtClean="0">
                <a:latin typeface="Arial" panose="020B0604020202020204" pitchFamily="34" charset="0"/>
              </a:rPr>
              <a:t>asymptoting</a:t>
            </a:r>
            <a:r>
              <a:rPr lang="en-GB" altLang="en-US" dirty="0" smtClean="0">
                <a:latin typeface="Arial" panose="020B0604020202020204" pitchFamily="34" charset="0"/>
              </a:rPr>
              <a:t>.</a:t>
            </a:r>
          </a:p>
          <a:p>
            <a:pPr eaLnBrk="1" hangingPunct="1"/>
            <a:r>
              <a:rPr lang="en-GB" altLang="en-US" dirty="0" smtClean="0">
                <a:latin typeface="Arial" panose="020B0604020202020204" pitchFamily="34" charset="0"/>
              </a:rPr>
              <a:t>The eventual resumption of decrease was due probably more to the realisation that the “background” from NWP was more accurate than the observations than to 4D-Var which was introduced at the same time (see following slides).</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6570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hangingPunct="1"/>
            <a:fld id="{095A3E69-5A0A-4722-8C14-5750DF5DD5FE}" type="slidenum">
              <a:rPr lang="en-GB" altLang="en-US" sz="1200">
                <a:solidFill>
                  <a:schemeClr val="tx1"/>
                </a:solidFill>
              </a:rPr>
              <a:pPr eaLnBrk="1" hangingPunct="1"/>
              <a:t>9</a:t>
            </a:fld>
            <a:endParaRPr lang="en-GB" altLang="en-US" sz="120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smtClean="0">
                <a:latin typeface="Arial" panose="020B0604020202020204" pitchFamily="34" charset="0"/>
              </a:rPr>
              <a:t>This ordered list is based on 40 years experience, including 13 as member of WMO&amp;JSC’s WGNE where developments at the top NWP centres were discussed.</a:t>
            </a:r>
          </a:p>
          <a:p>
            <a:pPr eaLnBrk="1" hangingPunct="1"/>
            <a:r>
              <a:rPr lang="en-GB" altLang="en-US" dirty="0" smtClean="0">
                <a:latin typeface="Arial" panose="020B0604020202020204" pitchFamily="34" charset="0"/>
              </a:rPr>
              <a:t>I realize it might be controversial – I present some evidence for each item.</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86959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965641-C6E8-4D67-ADC3-59135369D634}" type="slidenum">
              <a:rPr lang="en-GB" altLang="en-US">
                <a:solidFill>
                  <a:srgbClr val="000000"/>
                </a:solidFill>
              </a:rPr>
              <a:pPr>
                <a:spcBef>
                  <a:spcPct val="0"/>
                </a:spcBef>
              </a:pPr>
              <a:t>12</a:t>
            </a:fld>
            <a:endParaRPr lang="en-GB" altLang="en-US">
              <a:solidFill>
                <a:srgbClr val="000000"/>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77469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BB1B77-6FE9-4027-A0E2-CB62EB67CA96}" type="slidenum">
              <a:rPr lang="en-GB" altLang="en-US">
                <a:solidFill>
                  <a:srgbClr val="000000"/>
                </a:solidFill>
              </a:rPr>
              <a:pPr>
                <a:spcBef>
                  <a:spcPct val="0"/>
                </a:spcBef>
              </a:pPr>
              <a:t>13</a:t>
            </a:fld>
            <a:endParaRPr lang="en-GB" altLang="en-US">
              <a:solidFill>
                <a:srgbClr val="000000"/>
              </a:solidFill>
            </a:endParaRPr>
          </a:p>
        </p:txBody>
      </p:sp>
      <p:sp>
        <p:nvSpPr>
          <p:cNvPr id="58371" name="Rectangle 2"/>
          <p:cNvSpPr>
            <a:spLocks noGrp="1" noRot="1" noChangeAspect="1" noChangeArrowheads="1" noTextEdit="1"/>
          </p:cNvSpPr>
          <p:nvPr>
            <p:ph type="sldImg"/>
          </p:nvPr>
        </p:nvSpPr>
        <p:spPr>
          <a:xfrm>
            <a:off x="-287338" y="808038"/>
            <a:ext cx="7191376" cy="4046537"/>
          </a:xfrm>
          <a:ln/>
        </p:spPr>
      </p:sp>
      <p:sp>
        <p:nvSpPr>
          <p:cNvPr id="58372" name="Rectangle 3"/>
          <p:cNvSpPr>
            <a:spLocks noGrp="1" noChangeArrowheads="1"/>
          </p:cNvSpPr>
          <p:nvPr>
            <p:ph type="body" idx="1"/>
          </p:nvPr>
        </p:nvSpPr>
        <p:spPr>
          <a:xfrm>
            <a:off x="662279" y="5125317"/>
            <a:ext cx="5293588" cy="48564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altLang="en-US" smtClean="0">
                <a:latin typeface="Arial" panose="020B0604020202020204" pitchFamily="34" charset="0"/>
              </a:rPr>
              <a:t>-The table estimates the impact of the total ensemble system appearing on each line. For example the line “AMSU / A” corresponds to the 3 or 4 instruments available on current polar orbiting satellites. It is then compared to one single AIRS or one single IASI instrument, and scores more. One single AMSU/A has been quantified to a slightly smaller value than one AIRS;</a:t>
            </a:r>
          </a:p>
          <a:p>
            <a:pPr eaLnBrk="1" hangingPunct="1">
              <a:lnSpc>
                <a:spcPct val="90000"/>
              </a:lnSpc>
            </a:pPr>
            <a:r>
              <a:rPr lang="en-GB" altLang="en-US" smtClean="0">
                <a:latin typeface="Arial" panose="020B0604020202020204" pitchFamily="34" charset="0"/>
              </a:rPr>
              <a:t>-Compared to the situation in 2004, AMSU / A does not dominate any more; AMSU / B is used as well; the new infra-red sounders contribute to the impact with a magnitude similar to micro-wave sounders;</a:t>
            </a:r>
          </a:p>
          <a:p>
            <a:pPr eaLnBrk="1" hangingPunct="1">
              <a:lnSpc>
                <a:spcPct val="90000"/>
              </a:lnSpc>
            </a:pPr>
            <a:r>
              <a:rPr lang="en-GB" altLang="en-US" smtClean="0">
                <a:latin typeface="Arial" panose="020B0604020202020204" pitchFamily="34" charset="0"/>
              </a:rPr>
              <a:t>-Micro-wave instruments like SSM / I, SSM / IS and AMSU / B are also very important for large-scale humidity fields, especially in the tropics. Each of them can be rated similarly to SSM / I appearing in table 1;</a:t>
            </a:r>
          </a:p>
          <a:p>
            <a:pPr eaLnBrk="1" hangingPunct="1">
              <a:lnSpc>
                <a:spcPct val="90000"/>
              </a:lnSpc>
            </a:pPr>
            <a:r>
              <a:rPr lang="en-GB" altLang="en-US" smtClean="0">
                <a:latin typeface="Arial" panose="020B0604020202020204" pitchFamily="34" charset="0"/>
              </a:rPr>
              <a:t>-MODIS winds are very important for polar caps, and their impact spread quickly to mid-latitude: the impact is always found significant and positive in the southern hemisphere (and in the northern hemisphere, most of the time);</a:t>
            </a:r>
          </a:p>
          <a:p>
            <a:pPr eaLnBrk="1" hangingPunct="1">
              <a:lnSpc>
                <a:spcPct val="90000"/>
              </a:lnSpc>
            </a:pPr>
            <a:r>
              <a:rPr lang="en-GB" altLang="en-US" smtClean="0">
                <a:latin typeface="Arial" panose="020B0604020202020204" pitchFamily="34" charset="0"/>
              </a:rPr>
              <a:t>-Global wind profiles remain the more important information to observe, at least relatively to the current GOS where the temperature profiles can be indirectly observed by satellite sounders or GPS radio-occultation (no change with respect to the previous workshop, four years ago); and</a:t>
            </a:r>
          </a:p>
          <a:p>
            <a:pPr eaLnBrk="1" hangingPunct="1">
              <a:lnSpc>
                <a:spcPct val="90000"/>
              </a:lnSpc>
            </a:pPr>
            <a:r>
              <a:rPr lang="en-GB" altLang="en-US" smtClean="0">
                <a:latin typeface="Arial" panose="020B0604020202020204" pitchFamily="34" charset="0"/>
              </a:rPr>
              <a:t>-Surface pressure observations are important to anchor the model surface pressure; surface wind observations are less important, but are a very useful complement (provided mainly by scatterometers).</a:t>
            </a:r>
          </a:p>
        </p:txBody>
      </p:sp>
    </p:spTree>
    <p:extLst>
      <p:ext uri="{BB962C8B-B14F-4D97-AF65-F5344CB8AC3E}">
        <p14:creationId xmlns:p14="http://schemas.microsoft.com/office/powerpoint/2010/main" val="407714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normAutofit/>
          </a:bodyPr>
          <a:lstStyle/>
          <a:p>
            <a:r>
              <a:rPr lang="en-GB" dirty="0" smtClean="0"/>
              <a:t>This is the most recent set of FSO for 24 hr</a:t>
            </a:r>
            <a:r>
              <a:rPr lang="en-GB" baseline="0" dirty="0" smtClean="0"/>
              <a:t> forecasts for Global </a:t>
            </a:r>
            <a:r>
              <a:rPr lang="en-GB" dirty="0" smtClean="0"/>
              <a:t>results for </a:t>
            </a:r>
            <a:r>
              <a:rPr lang="en-GB" smtClean="0"/>
              <a:t>6 months</a:t>
            </a:r>
            <a:endParaRPr lang="en-GB" dirty="0"/>
          </a:p>
        </p:txBody>
      </p:sp>
      <p:sp>
        <p:nvSpPr>
          <p:cNvPr id="4" name="Slide Number Placeholder 3"/>
          <p:cNvSpPr>
            <a:spLocks noGrp="1"/>
          </p:cNvSpPr>
          <p:nvPr>
            <p:ph type="sldNum" sz="quarter" idx="10"/>
          </p:nvPr>
        </p:nvSpPr>
        <p:spPr/>
        <p:txBody>
          <a:bodyPr/>
          <a:lstStyle/>
          <a:p>
            <a:fld id="{807433BB-C6A6-435B-95A6-5F40D2CA7712}"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3069992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ln/>
        </p:spPr>
        <p:txBody>
          <a:bodyPr/>
          <a:lstStyle>
            <a:lvl1pPr>
              <a:defRPr/>
            </a:lvl1pPr>
          </a:lstStyle>
          <a:p>
            <a:r>
              <a:rPr lang="en-GB" altLang="en-US"/>
              <a:t>© Crown copyright   Met Office  Andrew Lorenc  </a:t>
            </a:r>
            <a:fld id="{4980F235-5A9C-4374-BC9A-A925C5C0BAE6}" type="slidenum">
              <a:rPr lang="en-GB" altLang="en-US"/>
              <a:pPr/>
              <a:t>‹#›</a:t>
            </a:fld>
            <a:endParaRPr lang="en-GB" altLang="en-US" sz="1050">
              <a:latin typeface="Times" panose="02020603050405020304" pitchFamily="18" charset="0"/>
            </a:endParaRPr>
          </a:p>
        </p:txBody>
      </p:sp>
    </p:spTree>
    <p:extLst>
      <p:ext uri="{BB962C8B-B14F-4D97-AF65-F5344CB8AC3E}">
        <p14:creationId xmlns:p14="http://schemas.microsoft.com/office/powerpoint/2010/main" val="3952853128"/>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atin typeface="Arial" panose="020B0604020202020204" pitchFamily="34" charset="0"/>
              </a:defRPr>
            </a:lvl1pPr>
          </a:lstStyle>
          <a:p>
            <a:r>
              <a:rPr lang="en-GB" altLang="en-US"/>
              <a:t>© Crown copyright   Met Office  </a:t>
            </a:r>
            <a:r>
              <a:rPr lang="en-GB" altLang="en-US">
                <a:solidFill>
                  <a:srgbClr val="000000"/>
                </a:solidFill>
              </a:rPr>
              <a:t>Andrew Lorenc  </a:t>
            </a:r>
            <a:fld id="{FD43AA7D-7044-47CE-A09F-66FF0C2923C2}" type="slidenum">
              <a:rPr lang="en-GB" altLang="en-US">
                <a:solidFill>
                  <a:srgbClr val="000000"/>
                </a:solidFill>
              </a:rPr>
              <a:pPr/>
              <a:t>‹#›</a:t>
            </a:fld>
            <a:endParaRPr lang="en-GB" altLang="en-US">
              <a:solidFill>
                <a:srgbClr val="000000"/>
              </a:solidFill>
            </a:endParaRPr>
          </a:p>
          <a:p>
            <a:endParaRPr lang="en-GB" altLang="en-US"/>
          </a:p>
        </p:txBody>
      </p:sp>
    </p:spTree>
    <p:extLst>
      <p:ext uri="{BB962C8B-B14F-4D97-AF65-F5344CB8AC3E}">
        <p14:creationId xmlns:p14="http://schemas.microsoft.com/office/powerpoint/2010/main" val="50575101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1" y="260747"/>
            <a:ext cx="7212013" cy="62324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275160"/>
            <a:ext cx="4243388" cy="3618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9" y="1275160"/>
            <a:ext cx="4244975" cy="36183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3E043F2A-0B60-40A9-A4E7-36DF14DD52D6}"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683793278"/>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52601" y="260747"/>
            <a:ext cx="7212013" cy="623248"/>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23850" y="1275160"/>
            <a:ext cx="4243388" cy="17514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719639" y="1275160"/>
            <a:ext cx="4244975" cy="175140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323850" y="3140869"/>
            <a:ext cx="4243388"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719639" y="3140869"/>
            <a:ext cx="4244975"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ftr" sz="quarter" idx="10"/>
          </p:nvPr>
        </p:nvSpPr>
        <p:spPr>
          <a:ln/>
        </p:spPr>
        <p:txBody>
          <a:bodyPr/>
          <a:lstStyle>
            <a:lvl1pPr>
              <a:defRPr/>
            </a:lvl1pPr>
          </a:lstStyle>
          <a:p>
            <a:r>
              <a:rPr lang="en-GB" altLang="en-US">
                <a:solidFill>
                  <a:srgbClr val="000000"/>
                </a:solidFill>
              </a:rPr>
              <a:t>© Crown copyright   Met Office  Andrew Lorenc  </a:t>
            </a:r>
            <a:fld id="{DB98D53A-001E-4968-883A-6A174F2A0D20}" type="slidenum">
              <a:rPr lang="en-GB" altLang="en-US">
                <a:solidFill>
                  <a:srgbClr val="000000"/>
                </a:solidFill>
              </a:rPr>
              <a:pPr/>
              <a:t>‹#›</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1475892847"/>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2591499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3005018646"/>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4016299389"/>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2222702096"/>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1461747651"/>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1815913944"/>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3218283472"/>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3991464388"/>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81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454266685"/>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3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3081024448"/>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2863356041"/>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60749"/>
            <a:ext cx="1733550" cy="463272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260749"/>
            <a:ext cx="5048250" cy="4632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4207732725"/>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439818643"/>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2350290386"/>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1106398375"/>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329931"/>
            <a:ext cx="3390900" cy="35635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1306841670"/>
      </p:ext>
    </p:extLst>
  </p:cSld>
  <p:clrMapOvr>
    <a:masterClrMapping/>
  </p:clrMapOvr>
  <p:transition>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2662622587"/>
      </p:ext>
    </p:extLst>
  </p:cSld>
  <p:clrMapOvr>
    <a:masterClrMapping/>
  </p:clrMapOvr>
  <p:transition>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1478222019"/>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3507355005"/>
      </p:ext>
    </p:extLst>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81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2886207824"/>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402553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2956325720"/>
      </p:ext>
    </p:extLst>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389720476"/>
      </p:ext>
    </p:extLst>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260749"/>
            <a:ext cx="1733550" cy="463272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260749"/>
            <a:ext cx="5048250" cy="46327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lnSpc>
                <a:spcPct val="85000"/>
              </a:lnSpc>
              <a:defRPr>
                <a:ea typeface="+mn-ea"/>
              </a:defRPr>
            </a:lvl1pPr>
          </a:lstStyle>
          <a:p>
            <a:pPr>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2150739521"/>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heme" Target="../theme/theme1.xml"/><Relationship Id="rId34"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43.xml"/><Relationship Id="rId12" Type="http://schemas.openxmlformats.org/officeDocument/2006/relationships/theme" Target="../theme/theme2.xml"/><Relationship Id="rId13" Type="http://schemas.openxmlformats.org/officeDocument/2006/relationships/image" Target="../media/image11.jpeg"/><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theme" Target="../theme/theme3.xml"/><Relationship Id="rId13" Type="http://schemas.openxmlformats.org/officeDocument/2006/relationships/image" Target="../media/image11.jpeg"/><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4"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8" r:id="rId28"/>
    <p:sldLayoutId id="2147483689" r:id="rId29"/>
    <p:sldLayoutId id="2147483691" r:id="rId30"/>
    <p:sldLayoutId id="2147483692" r:id="rId31"/>
    <p:sldLayoutId id="2147483705"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752600" y="260747"/>
            <a:ext cx="69342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5123" name="Rectangle 3"/>
          <p:cNvSpPr>
            <a:spLocks noGrp="1" noChangeArrowheads="1"/>
          </p:cNvSpPr>
          <p:nvPr>
            <p:ph type="body" idx="1"/>
          </p:nvPr>
        </p:nvSpPr>
        <p:spPr bwMode="auto">
          <a:xfrm>
            <a:off x="1752600" y="1329931"/>
            <a:ext cx="6934200" cy="3563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65892" name="Rectangle 4"/>
          <p:cNvSpPr>
            <a:spLocks noGrp="1" noChangeArrowheads="1"/>
          </p:cNvSpPr>
          <p:nvPr>
            <p:ph type="ftr" sz="quarter" idx="3"/>
          </p:nvPr>
        </p:nvSpPr>
        <p:spPr bwMode="auto">
          <a:xfrm>
            <a:off x="323850" y="4914900"/>
            <a:ext cx="2895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000">
                <a:solidFill>
                  <a:srgbClr val="000000"/>
                </a:solidFill>
                <a:ea typeface="ＭＳ Ｐゴシック" pitchFamily="34" charset="-128"/>
              </a:defRPr>
            </a:lvl1pPr>
          </a:lstStyle>
          <a:p>
            <a:pPr defTabSz="914400" fontAlgn="base">
              <a:spcBef>
                <a:spcPct val="0"/>
              </a:spcBef>
              <a:spcAft>
                <a:spcPct val="0"/>
              </a:spcAft>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602960559"/>
      </p:ext>
    </p:extLst>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wip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charset="0"/>
          <a:cs typeface="+mj-cs"/>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charset="0"/>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charset="0"/>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charset="0"/>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charset="0"/>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charset="0"/>
          <a:cs typeface="+mn-cs"/>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60747"/>
            <a:ext cx="6934200" cy="102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Slide heading Arial 40</a:t>
            </a:r>
          </a:p>
        </p:txBody>
      </p:sp>
      <p:sp>
        <p:nvSpPr>
          <p:cNvPr id="1027" name="Rectangle 3"/>
          <p:cNvSpPr>
            <a:spLocks noGrp="1" noChangeArrowheads="1"/>
          </p:cNvSpPr>
          <p:nvPr>
            <p:ph type="body" idx="1"/>
          </p:nvPr>
        </p:nvSpPr>
        <p:spPr bwMode="auto">
          <a:xfrm>
            <a:off x="1752600" y="1329931"/>
            <a:ext cx="6934200" cy="3563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First level Arial 24</a:t>
            </a:r>
          </a:p>
          <a:p>
            <a:pPr lvl="1"/>
            <a:r>
              <a:rPr lang="en-GB" smtClean="0"/>
              <a:t>Second level Arial 20</a:t>
            </a:r>
          </a:p>
          <a:p>
            <a:pPr lvl="2"/>
            <a:r>
              <a:rPr lang="en-GB" smtClean="0"/>
              <a:t>Third level Arial 20</a:t>
            </a:r>
          </a:p>
          <a:p>
            <a:pPr lvl="3"/>
            <a:r>
              <a:rPr lang="en-GB" smtClean="0"/>
              <a:t>Fourth level Arial 20</a:t>
            </a:r>
          </a:p>
          <a:p>
            <a:pPr lvl="4"/>
            <a:r>
              <a:rPr lang="en-GB" smtClean="0"/>
              <a:t>Fifth level Arial 20</a:t>
            </a:r>
          </a:p>
        </p:txBody>
      </p:sp>
      <p:sp>
        <p:nvSpPr>
          <p:cNvPr id="165892" name="Rectangle 4"/>
          <p:cNvSpPr>
            <a:spLocks noGrp="1" noChangeArrowheads="1"/>
          </p:cNvSpPr>
          <p:nvPr>
            <p:ph type="ftr" sz="quarter" idx="3"/>
          </p:nvPr>
        </p:nvSpPr>
        <p:spPr bwMode="auto">
          <a:xfrm>
            <a:off x="323850" y="4914900"/>
            <a:ext cx="2895600" cy="171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lnSpc>
                <a:spcPct val="100000"/>
              </a:lnSpc>
              <a:defRPr sz="1000">
                <a:solidFill>
                  <a:srgbClr val="000000"/>
                </a:solidFill>
                <a:latin typeface="Arial" pitchFamily="34" charset="0"/>
                <a:ea typeface="ＭＳ Ｐゴシック" pitchFamily="34" charset="-128"/>
              </a:defRPr>
            </a:lvl1pPr>
          </a:lstStyle>
          <a:p>
            <a:pPr defTabSz="914400" fontAlgn="base">
              <a:spcBef>
                <a:spcPct val="0"/>
              </a:spcBef>
              <a:spcAft>
                <a:spcPct val="0"/>
              </a:spcAft>
              <a:defRPr/>
            </a:pPr>
            <a:r>
              <a:rPr lang="en-GB"/>
              <a:t>© Crown copyright   Met Office</a:t>
            </a:r>
            <a:endParaRPr lang="en-GB" sz="1400">
              <a:latin typeface="Times" pitchFamily="18" charset="0"/>
            </a:endParaRPr>
          </a:p>
        </p:txBody>
      </p:sp>
    </p:spTree>
    <p:extLst>
      <p:ext uri="{BB962C8B-B14F-4D97-AF65-F5344CB8AC3E}">
        <p14:creationId xmlns:p14="http://schemas.microsoft.com/office/powerpoint/2010/main" val="2216838962"/>
      </p:ext>
    </p:extLst>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ransition>
    <p:wipe/>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charset="0"/>
          <a:cs typeface="+mj-cs"/>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charset="0"/>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charset="0"/>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charset="0"/>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charset="0"/>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charset="0"/>
          <a:cs typeface="+mn-cs"/>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39.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4.wmf"/><Relationship Id="rId5" Type="http://schemas.openxmlformats.org/officeDocument/2006/relationships/oleObject" Target="../embeddings/oleObject3.bin"/><Relationship Id="rId6" Type="http://schemas.openxmlformats.org/officeDocument/2006/relationships/image" Target="../media/image25.wmf"/><Relationship Id="rId7" Type="http://schemas.openxmlformats.org/officeDocument/2006/relationships/oleObject" Target="../embeddings/oleObject4.bin"/><Relationship Id="rId8" Type="http://schemas.openxmlformats.org/officeDocument/2006/relationships/image" Target="../media/image26.wmf"/><Relationship Id="rId1" Type="http://schemas.openxmlformats.org/officeDocument/2006/relationships/vmlDrawing" Target="../drawings/vmlDrawing2.vml"/><Relationship Id="rId2"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8.wmf"/><Relationship Id="rId5" Type="http://schemas.openxmlformats.org/officeDocument/2006/relationships/oleObject" Target="../embeddings/oleObject6.bin"/><Relationship Id="rId6" Type="http://schemas.openxmlformats.org/officeDocument/2006/relationships/image" Target="../media/image29.wmf"/><Relationship Id="rId1" Type="http://schemas.openxmlformats.org/officeDocument/2006/relationships/vmlDrawing" Target="../drawings/vmlDrawing3.vml"/><Relationship Id="rId2"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34.wmf"/><Relationship Id="rId13" Type="http://schemas.openxmlformats.org/officeDocument/2006/relationships/oleObject" Target="../embeddings/oleObject12.bin"/><Relationship Id="rId14" Type="http://schemas.openxmlformats.org/officeDocument/2006/relationships/image" Target="../media/image35.wmf"/><Relationship Id="rId1" Type="http://schemas.openxmlformats.org/officeDocument/2006/relationships/vmlDrawing" Target="../drawings/vmlDrawing4.vml"/><Relationship Id="rId2" Type="http://schemas.openxmlformats.org/officeDocument/2006/relationships/slideLayout" Target="../slideLayouts/slideLayout29.xml"/><Relationship Id="rId3" Type="http://schemas.openxmlformats.org/officeDocument/2006/relationships/oleObject" Target="../embeddings/oleObject7.bin"/><Relationship Id="rId4" Type="http://schemas.openxmlformats.org/officeDocument/2006/relationships/image" Target="../media/image30.wmf"/><Relationship Id="rId5" Type="http://schemas.openxmlformats.org/officeDocument/2006/relationships/oleObject" Target="../embeddings/oleObject8.bin"/><Relationship Id="rId6" Type="http://schemas.openxmlformats.org/officeDocument/2006/relationships/image" Target="../media/image31.wmf"/><Relationship Id="rId7" Type="http://schemas.openxmlformats.org/officeDocument/2006/relationships/oleObject" Target="../embeddings/oleObject9.bin"/><Relationship Id="rId8" Type="http://schemas.openxmlformats.org/officeDocument/2006/relationships/image" Target="../media/image32.wmf"/><Relationship Id="rId9" Type="http://schemas.openxmlformats.org/officeDocument/2006/relationships/oleObject" Target="../embeddings/oleObject10.bin"/><Relationship Id="rId10" Type="http://schemas.openxmlformats.org/officeDocument/2006/relationships/image" Target="../media/image33.w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3.bin"/><Relationship Id="rId5" Type="http://schemas.openxmlformats.org/officeDocument/2006/relationships/image" Target="../media/image36.wmf"/><Relationship Id="rId6" Type="http://schemas.openxmlformats.org/officeDocument/2006/relationships/oleObject" Target="../embeddings/oleObject14.bin"/><Relationship Id="rId7" Type="http://schemas.openxmlformats.org/officeDocument/2006/relationships/image" Target="../media/image37.wmf"/><Relationship Id="rId8" Type="http://schemas.openxmlformats.org/officeDocument/2006/relationships/oleObject" Target="../embeddings/oleObject15.bin"/><Relationship Id="rId9" Type="http://schemas.openxmlformats.org/officeDocument/2006/relationships/image" Target="../media/image38.wmf"/><Relationship Id="rId1" Type="http://schemas.openxmlformats.org/officeDocument/2006/relationships/vmlDrawing" Target="../drawings/vmlDrawing5.vml"/><Relationship Id="rId2"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chart" Target="../charts/chart5.xml"/><Relationship Id="rId6" Type="http://schemas.openxmlformats.org/officeDocument/2006/relationships/slide" Target="slide28.xml"/><Relationship Id="rId7" Type="http://schemas.openxmlformats.org/officeDocument/2006/relationships/slide" Target="slide62.xml"/><Relationship Id="rId8" Type="http://schemas.openxmlformats.org/officeDocument/2006/relationships/slide" Target="slide61.xml"/><Relationship Id="rId1" Type="http://schemas.openxmlformats.org/officeDocument/2006/relationships/slideLayout" Target="../slideLayouts/slideLayout31.xml"/><Relationship Id="rId2"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4" Type="http://schemas.openxmlformats.org/officeDocument/2006/relationships/chart" Target="../charts/chart8.xml"/><Relationship Id="rId5" Type="http://schemas.openxmlformats.org/officeDocument/2006/relationships/chart" Target="../charts/chart9.xml"/><Relationship Id="rId6" Type="http://schemas.openxmlformats.org/officeDocument/2006/relationships/slide" Target="slide26.xml"/><Relationship Id="rId1" Type="http://schemas.openxmlformats.org/officeDocument/2006/relationships/slideLayout" Target="../slideLayouts/slideLayout31.xml"/><Relationship Id="rId2" Type="http://schemas.openxmlformats.org/officeDocument/2006/relationships/chart" Target="../charts/char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41.wmf"/><Relationship Id="rId5" Type="http://schemas.openxmlformats.org/officeDocument/2006/relationships/oleObject" Target="../embeddings/oleObject17.bin"/><Relationship Id="rId6" Type="http://schemas.openxmlformats.org/officeDocument/2006/relationships/image" Target="../media/image42.wmf"/><Relationship Id="rId7" Type="http://schemas.openxmlformats.org/officeDocument/2006/relationships/oleObject" Target="../embeddings/oleObject18.bin"/><Relationship Id="rId8" Type="http://schemas.openxmlformats.org/officeDocument/2006/relationships/image" Target="../media/image43.wmf"/><Relationship Id="rId1" Type="http://schemas.openxmlformats.org/officeDocument/2006/relationships/vmlDrawing" Target="../drawings/vmlDrawing6.vml"/><Relationship Id="rId2"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28.wmf"/><Relationship Id="rId5" Type="http://schemas.openxmlformats.org/officeDocument/2006/relationships/oleObject" Target="../embeddings/oleObject20.bin"/><Relationship Id="rId6" Type="http://schemas.openxmlformats.org/officeDocument/2006/relationships/image" Target="../media/image29.wmf"/><Relationship Id="rId1" Type="http://schemas.openxmlformats.org/officeDocument/2006/relationships/vmlDrawing" Target="../drawings/vmlDrawing7.vml"/><Relationship Id="rId2"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44.wmf"/><Relationship Id="rId5" Type="http://schemas.openxmlformats.org/officeDocument/2006/relationships/oleObject" Target="../embeddings/oleObject22.bin"/><Relationship Id="rId6" Type="http://schemas.openxmlformats.org/officeDocument/2006/relationships/image" Target="../media/image45.wmf"/><Relationship Id="rId7" Type="http://schemas.openxmlformats.org/officeDocument/2006/relationships/oleObject" Target="../embeddings/oleObject23.bin"/><Relationship Id="rId8" Type="http://schemas.openxmlformats.org/officeDocument/2006/relationships/image" Target="../media/image46.wmf"/><Relationship Id="rId9" Type="http://schemas.openxmlformats.org/officeDocument/2006/relationships/oleObject" Target="../embeddings/oleObject24.bin"/><Relationship Id="rId10" Type="http://schemas.openxmlformats.org/officeDocument/2006/relationships/image" Target="../media/image47.wmf"/><Relationship Id="rId1" Type="http://schemas.openxmlformats.org/officeDocument/2006/relationships/vmlDrawing" Target="../drawings/vmlDrawing8.vml"/><Relationship Id="rId2"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4" Type="http://schemas.openxmlformats.org/officeDocument/2006/relationships/image" Target="../media/image49.wmf"/><Relationship Id="rId5" Type="http://schemas.openxmlformats.org/officeDocument/2006/relationships/oleObject" Target="../embeddings/oleObject26.bin"/><Relationship Id="rId6" Type="http://schemas.openxmlformats.org/officeDocument/2006/relationships/image" Target="../media/image50.wmf"/><Relationship Id="rId1" Type="http://schemas.openxmlformats.org/officeDocument/2006/relationships/vmlDrawing" Target="../drawings/vmlDrawing9.vml"/><Relationship Id="rId2"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51.wmf"/><Relationship Id="rId1" Type="http://schemas.openxmlformats.org/officeDocument/2006/relationships/vmlDrawing" Target="../drawings/vmlDrawing10.vml"/><Relationship Id="rId2"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53.wmf"/><Relationship Id="rId5" Type="http://schemas.openxmlformats.org/officeDocument/2006/relationships/oleObject" Target="../embeddings/oleObject29.bin"/><Relationship Id="rId6" Type="http://schemas.openxmlformats.org/officeDocument/2006/relationships/image" Target="../media/image54.wmf"/><Relationship Id="rId7" Type="http://schemas.openxmlformats.org/officeDocument/2006/relationships/oleObject" Target="../embeddings/oleObject30.bin"/><Relationship Id="rId8" Type="http://schemas.openxmlformats.org/officeDocument/2006/relationships/image" Target="../media/image55.wmf"/><Relationship Id="rId1" Type="http://schemas.openxmlformats.org/officeDocument/2006/relationships/vmlDrawing" Target="../drawings/vmlDrawing11.vml"/><Relationship Id="rId2"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5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59.emf"/><Relationship Id="rId5" Type="http://schemas.openxmlformats.org/officeDocument/2006/relationships/oleObject" Target="../embeddings/oleObject32.bin"/><Relationship Id="rId6" Type="http://schemas.openxmlformats.org/officeDocument/2006/relationships/image" Target="../media/image60.wmf"/><Relationship Id="rId7" Type="http://schemas.openxmlformats.org/officeDocument/2006/relationships/image" Target="../media/image61.jpeg"/><Relationship Id="rId1" Type="http://schemas.openxmlformats.org/officeDocument/2006/relationships/vmlDrawing" Target="../drawings/vmlDrawing12.vml"/><Relationship Id="rId2"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33.bin"/><Relationship Id="rId5" Type="http://schemas.openxmlformats.org/officeDocument/2006/relationships/image" Target="../media/image62.emf"/><Relationship Id="rId1" Type="http://schemas.openxmlformats.org/officeDocument/2006/relationships/vmlDrawing" Target="../drawings/vmlDrawing13.vml"/><Relationship Id="rId2"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34.bin"/><Relationship Id="rId5" Type="http://schemas.openxmlformats.org/officeDocument/2006/relationships/image" Target="../media/image63.emf"/><Relationship Id="rId1" Type="http://schemas.openxmlformats.org/officeDocument/2006/relationships/vmlDrawing" Target="../drawings/vmlDrawing14.vml"/><Relationship Id="rId2"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hyperlink" Target="https://en.wikipedia.org/wiki/Kalman_filter" TargetMode="External"/><Relationship Id="rId3" Type="http://schemas.openxmlformats.org/officeDocument/2006/relationships/image" Target="../media/image6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5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1" Type="http://schemas.openxmlformats.org/officeDocument/2006/relationships/slide" Target="slide62.xml"/><Relationship Id="rId12" Type="http://schemas.openxmlformats.org/officeDocument/2006/relationships/slide" Target="slide26.xml"/><Relationship Id="rId1" Type="http://schemas.openxmlformats.org/officeDocument/2006/relationships/vmlDrawing" Target="../drawings/vmlDrawing15.vml"/><Relationship Id="rId2" Type="http://schemas.openxmlformats.org/officeDocument/2006/relationships/slideLayout" Target="../slideLayouts/slideLayout27.xml"/><Relationship Id="rId3" Type="http://schemas.openxmlformats.org/officeDocument/2006/relationships/oleObject" Target="../embeddings/Microsoft_Excel_97_-_2004_Worksheet1.xls"/><Relationship Id="rId4" Type="http://schemas.openxmlformats.org/officeDocument/2006/relationships/image" Target="../media/image65.emf"/><Relationship Id="rId5" Type="http://schemas.openxmlformats.org/officeDocument/2006/relationships/oleObject" Target="../embeddings/Microsoft_Excel_97_-_2004_Worksheet2.xls"/><Relationship Id="rId6" Type="http://schemas.openxmlformats.org/officeDocument/2006/relationships/image" Target="../media/image66.emf"/><Relationship Id="rId7" Type="http://schemas.openxmlformats.org/officeDocument/2006/relationships/oleObject" Target="../embeddings/Microsoft_Excel_97_-_2004_Worksheet3.xls"/><Relationship Id="rId8" Type="http://schemas.openxmlformats.org/officeDocument/2006/relationships/image" Target="../media/image67.emf"/><Relationship Id="rId9" Type="http://schemas.openxmlformats.org/officeDocument/2006/relationships/oleObject" Target="../embeddings/Microsoft_Excel_97_-_2004_Worksheet4.xls"/><Relationship Id="rId10" Type="http://schemas.openxmlformats.org/officeDocument/2006/relationships/image" Target="../media/image68.emf"/></Relationships>
</file>

<file path=ppt/slides/_rels/slide62.xml.rels><?xml version="1.0" encoding="UTF-8" standalone="yes"?>
<Relationships xmlns="http://schemas.openxmlformats.org/package/2006/relationships"><Relationship Id="rId3" Type="http://schemas.openxmlformats.org/officeDocument/2006/relationships/oleObject" Target="../embeddings/Microsoft_Excel_97_-_2004_Worksheet5.xls"/><Relationship Id="rId4" Type="http://schemas.openxmlformats.org/officeDocument/2006/relationships/image" Target="../media/image69.emf"/><Relationship Id="rId5" Type="http://schemas.openxmlformats.org/officeDocument/2006/relationships/oleObject" Target="../embeddings/Microsoft_Excel_97_-_2004_Worksheet6.xls"/><Relationship Id="rId6" Type="http://schemas.openxmlformats.org/officeDocument/2006/relationships/image" Target="../media/image70.emf"/><Relationship Id="rId7" Type="http://schemas.openxmlformats.org/officeDocument/2006/relationships/oleObject" Target="../embeddings/Microsoft_Excel_97_-_2004_Worksheet7.xls"/><Relationship Id="rId8" Type="http://schemas.openxmlformats.org/officeDocument/2006/relationships/image" Target="../media/image71.emf"/><Relationship Id="rId9" Type="http://schemas.openxmlformats.org/officeDocument/2006/relationships/oleObject" Target="../embeddings/Microsoft_Excel_97_-_2004_Worksheet8.xls"/><Relationship Id="rId10" Type="http://schemas.openxmlformats.org/officeDocument/2006/relationships/image" Target="../media/image72.emf"/><Relationship Id="rId11" Type="http://schemas.openxmlformats.org/officeDocument/2006/relationships/slide" Target="slide61.xml"/><Relationship Id="rId1" Type="http://schemas.openxmlformats.org/officeDocument/2006/relationships/vmlDrawing" Target="../drawings/vmlDrawing16.vml"/><Relationship Id="rId2"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Excel_97_-_2004_Worksheet9.xls"/><Relationship Id="rId4" Type="http://schemas.openxmlformats.org/officeDocument/2006/relationships/image" Target="../media/image73.emf"/><Relationship Id="rId1" Type="http://schemas.openxmlformats.org/officeDocument/2006/relationships/vmlDrawing" Target="../drawings/vmlDrawing17.vml"/><Relationship Id="rId2"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7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4.emf"/><Relationship Id="rId6" Type="http://schemas.openxmlformats.org/officeDocument/2006/relationships/image" Target="../media/image15.jpeg"/><Relationship Id="rId1" Type="http://schemas.openxmlformats.org/officeDocument/2006/relationships/vmlDrawing" Target="../drawings/vmlDrawing1.vml"/><Relationship Id="rId2"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644" y="776849"/>
            <a:ext cx="8437500" cy="2162130"/>
          </a:xfrm>
        </p:spPr>
        <p:txBody>
          <a:bodyPr/>
          <a:lstStyle/>
          <a:p>
            <a:r>
              <a:rPr lang="en-GB" sz="3200" dirty="0" smtClean="0"/>
              <a:t>Data Assimilation for NWP</a:t>
            </a:r>
            <a:br>
              <a:rPr lang="en-GB" sz="3200" dirty="0" smtClean="0"/>
            </a:br>
            <a:r>
              <a:rPr lang="en-GB" sz="3200" dirty="0" smtClean="0"/>
              <a:t/>
            </a:r>
            <a:br>
              <a:rPr lang="en-GB" sz="3200" dirty="0" smtClean="0"/>
            </a:br>
            <a:r>
              <a:rPr lang="en-GB" sz="2400" dirty="0" smtClean="0"/>
              <a:t>1.		Introduction, </a:t>
            </a:r>
            <a:br>
              <a:rPr lang="en-GB" sz="2400" dirty="0" smtClean="0"/>
            </a:br>
            <a:r>
              <a:rPr lang="en-GB" sz="2400" dirty="0" smtClean="0"/>
              <a:t>			Bayesian Derivation </a:t>
            </a:r>
            <a:br>
              <a:rPr lang="en-GB" sz="2400" dirty="0" smtClean="0"/>
            </a:br>
            <a:r>
              <a:rPr lang="en-GB" sz="2400" dirty="0" smtClean="0"/>
              <a:t>			&amp; Overview</a:t>
            </a:r>
            <a:endParaRPr lang="en-GB" sz="2400" dirty="0"/>
          </a:p>
        </p:txBody>
      </p:sp>
      <p:sp>
        <p:nvSpPr>
          <p:cNvPr id="14" name="Text Placeholder 13"/>
          <p:cNvSpPr>
            <a:spLocks noGrp="1"/>
          </p:cNvSpPr>
          <p:nvPr>
            <p:ph type="body" sz="quarter" idx="10"/>
          </p:nvPr>
        </p:nvSpPr>
        <p:spPr>
          <a:xfrm>
            <a:off x="263905" y="3139877"/>
            <a:ext cx="8437500" cy="611706"/>
          </a:xfrm>
        </p:spPr>
        <p:txBody>
          <a:bodyPr/>
          <a:lstStyle/>
          <a:p>
            <a:r>
              <a:rPr lang="en-GB" dirty="0" smtClean="0"/>
              <a:t>Andrew Lorenc</a:t>
            </a:r>
          </a:p>
          <a:p>
            <a:r>
              <a:rPr lang="en-GB" dirty="0" smtClean="0"/>
              <a:t>AW11 </a:t>
            </a:r>
            <a:r>
              <a:rPr lang="en-GB" dirty="0" err="1" smtClean="0"/>
              <a:t>Aveiro</a:t>
            </a:r>
            <a:r>
              <a:rPr lang="en-GB" dirty="0" smtClean="0"/>
              <a:t> 2018</a:t>
            </a:r>
            <a:endParaRPr lang="en-GB" dirty="0"/>
          </a:p>
        </p:txBody>
      </p:sp>
      <p:sp>
        <p:nvSpPr>
          <p:cNvPr id="4" name="Footer Placeholder 3"/>
          <p:cNvSpPr>
            <a:spLocks noGrp="1"/>
          </p:cNvSpPr>
          <p:nvPr>
            <p:ph type="ftr" sz="quarter" idx="11"/>
          </p:nvPr>
        </p:nvSpPr>
        <p:spPr/>
        <p:txBody>
          <a:bodyPr/>
          <a:lstStyle/>
          <a:p>
            <a:r>
              <a:rPr lang="en-GB" kern="0" dirty="0" smtClean="0">
                <a:sym typeface="Helvetica Light"/>
              </a:rPr>
              <a:t>www.metoffice.gov.uk																									                       © Crown Copyright 2017, Met Office</a:t>
            </a:r>
            <a:endParaRPr lang="en-GB" kern="0" dirty="0">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10</a:t>
            </a:fld>
            <a:endParaRPr lang="en-GB" altLang="en-US" sz="1050">
              <a:latin typeface="Times" panose="02020603050405020304" pitchFamily="18" charset="0"/>
            </a:endParaRPr>
          </a:p>
        </p:txBody>
      </p:sp>
      <p:sp>
        <p:nvSpPr>
          <p:cNvPr id="5" name="Line 6"/>
          <p:cNvSpPr>
            <a:spLocks noChangeShapeType="1"/>
          </p:cNvSpPr>
          <p:nvPr/>
        </p:nvSpPr>
        <p:spPr bwMode="auto">
          <a:xfrm flipV="1">
            <a:off x="2153841" y="1314725"/>
            <a:ext cx="4713684" cy="2394347"/>
          </a:xfrm>
          <a:prstGeom prst="line">
            <a:avLst/>
          </a:prstGeom>
          <a:noFill/>
          <a:ln w="38100">
            <a:solidFill>
              <a:srgbClr val="C00000"/>
            </a:solidFill>
            <a:round/>
            <a:headEnd/>
            <a:tailEnd/>
          </a:ln>
        </p:spPr>
        <p:txBody>
          <a:bodyPr/>
          <a:lstStyle/>
          <a:p>
            <a:pPr defTabSz="342900" fontAlgn="base">
              <a:spcBef>
                <a:spcPct val="0"/>
              </a:spcBef>
              <a:spcAft>
                <a:spcPct val="0"/>
              </a:spcAft>
            </a:pPr>
            <a:endParaRPr lang="en-GB" sz="1350">
              <a:solidFill>
                <a:prstClr val="black"/>
              </a:solidFill>
              <a:ea typeface="MS PGothic" pitchFamily="34" charset="-128"/>
            </a:endParaRPr>
          </a:p>
        </p:txBody>
      </p:sp>
      <p:graphicFrame>
        <p:nvGraphicFramePr>
          <p:cNvPr id="6" name="Chart 5"/>
          <p:cNvGraphicFramePr>
            <a:graphicFrameLocks noGrp="1"/>
          </p:cNvGraphicFramePr>
          <p:nvPr>
            <p:extLst>
              <p:ext uri="{D42A27DB-BD31-4B8C-83A1-F6EECF244321}">
                <p14:modId xmlns:p14="http://schemas.microsoft.com/office/powerpoint/2010/main" val="445380236"/>
              </p:ext>
            </p:extLst>
          </p:nvPr>
        </p:nvGraphicFramePr>
        <p:xfrm>
          <a:off x="1143580" y="350017"/>
          <a:ext cx="6908006" cy="42148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19"/>
          <p:cNvSpPr txBox="1">
            <a:spLocks noChangeArrowheads="1"/>
          </p:cNvSpPr>
          <p:nvPr/>
        </p:nvSpPr>
        <p:spPr bwMode="auto">
          <a:xfrm>
            <a:off x="2692004" y="3369744"/>
            <a:ext cx="972740" cy="300082"/>
          </a:xfrm>
          <a:prstGeom prst="rect">
            <a:avLst/>
          </a:prstGeom>
          <a:noFill/>
          <a:ln w="9525">
            <a:noFill/>
            <a:miter lim="800000"/>
            <a:headEnd/>
            <a:tailEnd/>
          </a:ln>
        </p:spPr>
        <p:txBody>
          <a:bodyPr>
            <a:spAutoFit/>
          </a:bodyPr>
          <a:lstStyle/>
          <a:p>
            <a:pPr defTabSz="342900" fontAlgn="base">
              <a:spcBef>
                <a:spcPct val="50000"/>
              </a:spcBef>
              <a:spcAft>
                <a:spcPct val="0"/>
              </a:spcAft>
            </a:pPr>
            <a:r>
              <a:rPr lang="en-GB" sz="1350">
                <a:solidFill>
                  <a:prstClr val="black"/>
                </a:solidFill>
                <a:ea typeface="MS PGothic" pitchFamily="34" charset="-128"/>
              </a:rPr>
              <a:t>Mercury</a:t>
            </a:r>
          </a:p>
        </p:txBody>
      </p:sp>
      <p:sp>
        <p:nvSpPr>
          <p:cNvPr id="8" name="Text Box 19"/>
          <p:cNvSpPr txBox="1">
            <a:spLocks noChangeArrowheads="1"/>
          </p:cNvSpPr>
          <p:nvPr/>
        </p:nvSpPr>
        <p:spPr bwMode="auto">
          <a:xfrm>
            <a:off x="2206229" y="3644778"/>
            <a:ext cx="972740" cy="300082"/>
          </a:xfrm>
          <a:prstGeom prst="rect">
            <a:avLst/>
          </a:prstGeom>
          <a:noFill/>
          <a:ln w="9525">
            <a:noFill/>
            <a:miter lim="800000"/>
            <a:headEnd/>
            <a:tailEnd/>
          </a:ln>
        </p:spPr>
        <p:txBody>
          <a:bodyPr>
            <a:spAutoFit/>
          </a:bodyPr>
          <a:lstStyle/>
          <a:p>
            <a:pPr defTabSz="342900" fontAlgn="base">
              <a:spcBef>
                <a:spcPct val="50000"/>
              </a:spcBef>
              <a:spcAft>
                <a:spcPct val="0"/>
              </a:spcAft>
            </a:pPr>
            <a:r>
              <a:rPr lang="en-GB" sz="1350">
                <a:solidFill>
                  <a:prstClr val="black"/>
                </a:solidFill>
                <a:ea typeface="MS PGothic" pitchFamily="34" charset="-128"/>
              </a:rPr>
              <a:t>Leo</a:t>
            </a:r>
          </a:p>
        </p:txBody>
      </p:sp>
      <p:sp>
        <p:nvSpPr>
          <p:cNvPr id="9" name="Text Box 19"/>
          <p:cNvSpPr txBox="1">
            <a:spLocks noChangeArrowheads="1"/>
          </p:cNvSpPr>
          <p:nvPr/>
        </p:nvSpPr>
        <p:spPr bwMode="auto">
          <a:xfrm>
            <a:off x="3192067" y="3094709"/>
            <a:ext cx="972740" cy="300082"/>
          </a:xfrm>
          <a:prstGeom prst="rect">
            <a:avLst/>
          </a:prstGeom>
          <a:noFill/>
          <a:ln w="9525">
            <a:noFill/>
            <a:miter lim="800000"/>
            <a:headEnd/>
            <a:tailEnd/>
          </a:ln>
        </p:spPr>
        <p:txBody>
          <a:bodyPr>
            <a:spAutoFit/>
          </a:bodyPr>
          <a:lstStyle/>
          <a:p>
            <a:pPr defTabSz="342900" fontAlgn="base">
              <a:spcBef>
                <a:spcPct val="50000"/>
              </a:spcBef>
              <a:spcAft>
                <a:spcPct val="0"/>
              </a:spcAft>
            </a:pPr>
            <a:r>
              <a:rPr lang="en-GB" sz="1350">
                <a:solidFill>
                  <a:prstClr val="black"/>
                </a:solidFill>
                <a:ea typeface="MS PGothic" pitchFamily="34" charset="-128"/>
              </a:rPr>
              <a:t>KDF-9</a:t>
            </a:r>
          </a:p>
        </p:txBody>
      </p:sp>
      <p:sp>
        <p:nvSpPr>
          <p:cNvPr id="10" name="Text Box 19"/>
          <p:cNvSpPr txBox="1">
            <a:spLocks noChangeArrowheads="1"/>
          </p:cNvSpPr>
          <p:nvPr/>
        </p:nvSpPr>
        <p:spPr bwMode="auto">
          <a:xfrm>
            <a:off x="2456482" y="2725615"/>
            <a:ext cx="1281984" cy="300082"/>
          </a:xfrm>
          <a:prstGeom prst="rect">
            <a:avLst/>
          </a:prstGeom>
          <a:noFill/>
          <a:ln w="9525">
            <a:noFill/>
            <a:miter lim="800000"/>
            <a:headEnd/>
            <a:tailEnd/>
          </a:ln>
        </p:spPr>
        <p:txBody>
          <a:bodyPr wrap="square">
            <a:spAutoFit/>
          </a:bodyPr>
          <a:lstStyle/>
          <a:p>
            <a:pPr defTabSz="342900" fontAlgn="base">
              <a:spcBef>
                <a:spcPct val="50000"/>
              </a:spcBef>
              <a:spcAft>
                <a:spcPct val="0"/>
              </a:spcAft>
            </a:pPr>
            <a:r>
              <a:rPr lang="en-GB" sz="1350" dirty="0">
                <a:solidFill>
                  <a:prstClr val="black"/>
                </a:solidFill>
                <a:ea typeface="MS PGothic" pitchFamily="34" charset="-128"/>
              </a:rPr>
              <a:t>IBM 360/195</a:t>
            </a:r>
          </a:p>
        </p:txBody>
      </p:sp>
      <p:sp>
        <p:nvSpPr>
          <p:cNvPr id="11" name="Text Box 19"/>
          <p:cNvSpPr txBox="1">
            <a:spLocks noChangeArrowheads="1"/>
          </p:cNvSpPr>
          <p:nvPr/>
        </p:nvSpPr>
        <p:spPr bwMode="auto">
          <a:xfrm>
            <a:off x="3324387" y="2405338"/>
            <a:ext cx="1117836" cy="300082"/>
          </a:xfrm>
          <a:prstGeom prst="rect">
            <a:avLst/>
          </a:prstGeom>
          <a:noFill/>
          <a:ln w="9525">
            <a:noFill/>
            <a:miter lim="800000"/>
            <a:headEnd/>
            <a:tailEnd/>
          </a:ln>
        </p:spPr>
        <p:txBody>
          <a:bodyPr wrap="square">
            <a:spAutoFit/>
          </a:bodyPr>
          <a:lstStyle/>
          <a:p>
            <a:pPr defTabSz="342900" fontAlgn="base">
              <a:spcBef>
                <a:spcPct val="50000"/>
              </a:spcBef>
              <a:spcAft>
                <a:spcPct val="0"/>
              </a:spcAft>
            </a:pPr>
            <a:r>
              <a:rPr lang="en-GB" sz="1350" dirty="0">
                <a:solidFill>
                  <a:prstClr val="black"/>
                </a:solidFill>
                <a:ea typeface="MS PGothic" pitchFamily="34" charset="-128"/>
              </a:rPr>
              <a:t>Cyber 205</a:t>
            </a:r>
          </a:p>
        </p:txBody>
      </p:sp>
      <p:sp>
        <p:nvSpPr>
          <p:cNvPr id="12" name="Text Box 19"/>
          <p:cNvSpPr txBox="1">
            <a:spLocks noChangeArrowheads="1"/>
          </p:cNvSpPr>
          <p:nvPr/>
        </p:nvSpPr>
        <p:spPr bwMode="auto">
          <a:xfrm>
            <a:off x="3983065" y="2204122"/>
            <a:ext cx="1144958" cy="300082"/>
          </a:xfrm>
          <a:prstGeom prst="rect">
            <a:avLst/>
          </a:prstGeom>
          <a:noFill/>
          <a:ln w="9525">
            <a:noFill/>
            <a:miter lim="800000"/>
            <a:headEnd/>
            <a:tailEnd/>
          </a:ln>
        </p:spPr>
        <p:txBody>
          <a:bodyPr wrap="square">
            <a:spAutoFit/>
          </a:bodyPr>
          <a:lstStyle/>
          <a:p>
            <a:pPr defTabSz="342900" fontAlgn="base">
              <a:spcBef>
                <a:spcPct val="50000"/>
              </a:spcBef>
              <a:spcAft>
                <a:spcPct val="0"/>
              </a:spcAft>
            </a:pPr>
            <a:r>
              <a:rPr lang="en-GB" sz="1350" dirty="0">
                <a:solidFill>
                  <a:prstClr val="black"/>
                </a:solidFill>
                <a:ea typeface="MS PGothic" pitchFamily="34" charset="-128"/>
              </a:rPr>
              <a:t>ETA-10</a:t>
            </a:r>
          </a:p>
        </p:txBody>
      </p:sp>
      <p:sp>
        <p:nvSpPr>
          <p:cNvPr id="13" name="Text Box 19"/>
          <p:cNvSpPr txBox="1">
            <a:spLocks noChangeArrowheads="1"/>
          </p:cNvSpPr>
          <p:nvPr/>
        </p:nvSpPr>
        <p:spPr bwMode="auto">
          <a:xfrm>
            <a:off x="4908948" y="2236269"/>
            <a:ext cx="1104394" cy="300082"/>
          </a:xfrm>
          <a:prstGeom prst="rect">
            <a:avLst/>
          </a:prstGeom>
          <a:noFill/>
          <a:ln w="9525">
            <a:noFill/>
            <a:miter lim="800000"/>
            <a:headEnd/>
            <a:tailEnd/>
          </a:ln>
        </p:spPr>
        <p:txBody>
          <a:bodyPr wrap="square">
            <a:spAutoFit/>
          </a:bodyPr>
          <a:lstStyle/>
          <a:p>
            <a:pPr defTabSz="342900" fontAlgn="base">
              <a:spcBef>
                <a:spcPct val="50000"/>
              </a:spcBef>
              <a:spcAft>
                <a:spcPct val="0"/>
              </a:spcAft>
            </a:pPr>
            <a:r>
              <a:rPr lang="en-GB" sz="1350" dirty="0">
                <a:solidFill>
                  <a:prstClr val="black"/>
                </a:solidFill>
                <a:ea typeface="MS PGothic" pitchFamily="34" charset="-128"/>
              </a:rPr>
              <a:t>Cray Y-MP</a:t>
            </a:r>
          </a:p>
        </p:txBody>
      </p:sp>
      <p:sp>
        <p:nvSpPr>
          <p:cNvPr id="14" name="Text Box 19"/>
          <p:cNvSpPr txBox="1">
            <a:spLocks noChangeArrowheads="1"/>
          </p:cNvSpPr>
          <p:nvPr/>
        </p:nvSpPr>
        <p:spPr bwMode="auto">
          <a:xfrm>
            <a:off x="5281613" y="2066009"/>
            <a:ext cx="972741" cy="300082"/>
          </a:xfrm>
          <a:prstGeom prst="rect">
            <a:avLst/>
          </a:prstGeom>
          <a:noFill/>
          <a:ln w="9525">
            <a:noFill/>
            <a:miter lim="800000"/>
            <a:headEnd/>
            <a:tailEnd/>
          </a:ln>
        </p:spPr>
        <p:txBody>
          <a:bodyPr>
            <a:spAutoFit/>
          </a:bodyPr>
          <a:lstStyle/>
          <a:p>
            <a:pPr defTabSz="342900" fontAlgn="base">
              <a:spcBef>
                <a:spcPct val="50000"/>
              </a:spcBef>
              <a:spcAft>
                <a:spcPct val="0"/>
              </a:spcAft>
            </a:pPr>
            <a:r>
              <a:rPr lang="en-GB" sz="1350" dirty="0">
                <a:solidFill>
                  <a:prstClr val="black"/>
                </a:solidFill>
                <a:ea typeface="MS PGothic" pitchFamily="34" charset="-128"/>
              </a:rPr>
              <a:t>Cray C-90</a:t>
            </a:r>
          </a:p>
        </p:txBody>
      </p:sp>
      <p:sp>
        <p:nvSpPr>
          <p:cNvPr id="15" name="Text Box 19"/>
          <p:cNvSpPr txBox="1">
            <a:spLocks noChangeArrowheads="1"/>
          </p:cNvSpPr>
          <p:nvPr/>
        </p:nvSpPr>
        <p:spPr bwMode="auto">
          <a:xfrm>
            <a:off x="4662488" y="1687390"/>
            <a:ext cx="972741" cy="300082"/>
          </a:xfrm>
          <a:prstGeom prst="rect">
            <a:avLst/>
          </a:prstGeom>
          <a:noFill/>
          <a:ln w="9525">
            <a:noFill/>
            <a:miter lim="800000"/>
            <a:headEnd/>
            <a:tailEnd/>
          </a:ln>
        </p:spPr>
        <p:txBody>
          <a:bodyPr>
            <a:spAutoFit/>
          </a:bodyPr>
          <a:lstStyle/>
          <a:p>
            <a:pPr defTabSz="342900" fontAlgn="base">
              <a:spcBef>
                <a:spcPct val="50000"/>
              </a:spcBef>
              <a:spcAft>
                <a:spcPct val="0"/>
              </a:spcAft>
            </a:pPr>
            <a:r>
              <a:rPr lang="en-GB" sz="1350" dirty="0">
                <a:solidFill>
                  <a:prstClr val="black"/>
                </a:solidFill>
                <a:ea typeface="MS PGothic" pitchFamily="34" charset="-128"/>
              </a:rPr>
              <a:t>Cray  T3E</a:t>
            </a:r>
          </a:p>
        </p:txBody>
      </p:sp>
      <p:sp>
        <p:nvSpPr>
          <p:cNvPr id="16" name="Text Box 19"/>
          <p:cNvSpPr txBox="1">
            <a:spLocks noChangeArrowheads="1"/>
          </p:cNvSpPr>
          <p:nvPr/>
        </p:nvSpPr>
        <p:spPr bwMode="auto">
          <a:xfrm>
            <a:off x="4993481" y="2905400"/>
            <a:ext cx="1172766" cy="300082"/>
          </a:xfrm>
          <a:prstGeom prst="rect">
            <a:avLst/>
          </a:prstGeom>
          <a:noFill/>
          <a:ln w="9525">
            <a:noFill/>
            <a:miter lim="800000"/>
            <a:headEnd/>
            <a:tailEnd/>
          </a:ln>
        </p:spPr>
        <p:txBody>
          <a:bodyPr>
            <a:spAutoFit/>
          </a:bodyPr>
          <a:lstStyle/>
          <a:p>
            <a:pPr defTabSz="342900" fontAlgn="base">
              <a:spcBef>
                <a:spcPct val="50000"/>
              </a:spcBef>
              <a:spcAft>
                <a:spcPct val="0"/>
              </a:spcAft>
            </a:pPr>
            <a:r>
              <a:rPr lang="en-GB" sz="1350" i="1">
                <a:solidFill>
                  <a:prstClr val="black"/>
                </a:solidFill>
                <a:ea typeface="MS PGothic" pitchFamily="34" charset="-128"/>
              </a:rPr>
              <a:t>Moore</a:t>
            </a:r>
            <a:r>
              <a:rPr lang="en-GB" altLang="en-US" sz="1350" i="1">
                <a:solidFill>
                  <a:prstClr val="black"/>
                </a:solidFill>
                <a:ea typeface="MS PGothic" pitchFamily="34" charset="-128"/>
              </a:rPr>
              <a:t>’</a:t>
            </a:r>
            <a:r>
              <a:rPr lang="en-GB" sz="1350" i="1">
                <a:solidFill>
                  <a:prstClr val="black"/>
                </a:solidFill>
                <a:ea typeface="MS PGothic" pitchFamily="34" charset="-128"/>
              </a:rPr>
              <a:t>s Law</a:t>
            </a:r>
          </a:p>
        </p:txBody>
      </p:sp>
    </p:spTree>
    <p:extLst>
      <p:ext uri="{BB962C8B-B14F-4D97-AF65-F5344CB8AC3E}">
        <p14:creationId xmlns:p14="http://schemas.microsoft.com/office/powerpoint/2010/main" val="1488365811"/>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a:solidFill>
            <a:schemeClr val="bg1"/>
          </a:solidFill>
          <a:ln/>
          <a:extLst/>
        </p:spPr>
        <p:txBody>
          <a:bodyPr/>
          <a:lstStyle>
            <a:lvl1pPr>
              <a:lnSpc>
                <a:spcPct val="90000"/>
              </a:lnSpc>
              <a:spcBef>
                <a:spcPct val="35000"/>
              </a:spcBef>
              <a:spcAft>
                <a:spcPct val="35000"/>
              </a:spcAft>
              <a:buChar char="•"/>
              <a:defRPr sz="1800">
                <a:solidFill>
                  <a:srgbClr val="000000"/>
                </a:solidFill>
                <a:latin typeface="Arial" panose="020B0604020202020204" pitchFamily="34" charset="0"/>
              </a:defRPr>
            </a:lvl1pPr>
            <a:lvl2pPr marL="557213" indent="-214313">
              <a:lnSpc>
                <a:spcPct val="90000"/>
              </a:lnSpc>
              <a:spcBef>
                <a:spcPct val="35000"/>
              </a:spcBef>
              <a:spcAft>
                <a:spcPct val="35000"/>
              </a:spcAft>
              <a:buChar char="•"/>
              <a:defRPr sz="1500">
                <a:solidFill>
                  <a:srgbClr val="000000"/>
                </a:solidFill>
                <a:latin typeface="Arial" panose="020B0604020202020204" pitchFamily="34" charset="0"/>
              </a:defRPr>
            </a:lvl2pPr>
            <a:lvl3pPr marL="857250" indent="-171450">
              <a:lnSpc>
                <a:spcPct val="90000"/>
              </a:lnSpc>
              <a:spcBef>
                <a:spcPct val="35000"/>
              </a:spcBef>
              <a:spcAft>
                <a:spcPct val="35000"/>
              </a:spcAft>
              <a:buChar char="•"/>
              <a:defRPr sz="1500">
                <a:solidFill>
                  <a:srgbClr val="000000"/>
                </a:solidFill>
                <a:latin typeface="Arial" panose="020B0604020202020204" pitchFamily="34" charset="0"/>
              </a:defRPr>
            </a:lvl3pPr>
            <a:lvl4pPr marL="1200150" indent="-171450">
              <a:lnSpc>
                <a:spcPct val="90000"/>
              </a:lnSpc>
              <a:spcBef>
                <a:spcPct val="35000"/>
              </a:spcBef>
              <a:spcAft>
                <a:spcPct val="35000"/>
              </a:spcAft>
              <a:buChar char="•"/>
              <a:defRPr sz="1500">
                <a:solidFill>
                  <a:srgbClr val="000000"/>
                </a:solidFill>
                <a:latin typeface="Arial" panose="020B0604020202020204" pitchFamily="34" charset="0"/>
              </a:defRPr>
            </a:lvl4pPr>
            <a:lvl5pPr marL="1543050" indent="-171450">
              <a:lnSpc>
                <a:spcPct val="90000"/>
              </a:lnSpc>
              <a:spcBef>
                <a:spcPct val="35000"/>
              </a:spcBef>
              <a:spcAft>
                <a:spcPct val="35000"/>
              </a:spcAft>
              <a:buChar char="•"/>
              <a:defRPr sz="1500">
                <a:solidFill>
                  <a:srgbClr val="000000"/>
                </a:solidFill>
                <a:latin typeface="Arial" panose="020B0604020202020204" pitchFamily="34" charset="0"/>
              </a:defRPr>
            </a:lvl5pPr>
            <a:lvl6pPr marL="18859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6pPr>
            <a:lvl7pPr marL="22288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7pPr>
            <a:lvl8pPr marL="25717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8pPr>
            <a:lvl9pPr marL="29146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9pPr>
          </a:lstStyle>
          <a:p>
            <a:pPr>
              <a:lnSpc>
                <a:spcPct val="100000"/>
              </a:lnSpc>
              <a:spcBef>
                <a:spcPct val="0"/>
              </a:spcBef>
              <a:spcAft>
                <a:spcPct val="0"/>
              </a:spcAft>
              <a:buFontTx/>
              <a:buNone/>
            </a:pPr>
            <a:r>
              <a:rPr lang="en-GB" altLang="en-US" sz="750" dirty="0" smtClean="0">
                <a:solidFill>
                  <a:schemeClr val="tx1"/>
                </a:solidFill>
              </a:rPr>
              <a:t>© Crown copyright   Met Office  Andrew Lorenc  </a:t>
            </a:r>
            <a:fld id="{F0D9864C-1302-4A41-8BF2-22D9809E1F24}" type="slidenum">
              <a:rPr lang="en-GB" altLang="en-US" sz="750" smtClean="0">
                <a:solidFill>
                  <a:schemeClr val="tx1"/>
                </a:solidFill>
              </a:rPr>
              <a:pPr>
                <a:lnSpc>
                  <a:spcPct val="100000"/>
                </a:lnSpc>
                <a:spcBef>
                  <a:spcPct val="0"/>
                </a:spcBef>
                <a:spcAft>
                  <a:spcPct val="0"/>
                </a:spcAft>
                <a:buFontTx/>
                <a:buNone/>
              </a:pPr>
              <a:t>11</a:t>
            </a:fld>
            <a:endParaRPr lang="en-GB" altLang="en-US" sz="1050" dirty="0" smtClean="0">
              <a:solidFill>
                <a:schemeClr val="tx1"/>
              </a:solidFill>
              <a:latin typeface="Times" panose="02020603050405020304" pitchFamily="18" charset="0"/>
            </a:endParaRPr>
          </a:p>
          <a:p>
            <a:pPr>
              <a:lnSpc>
                <a:spcPct val="100000"/>
              </a:lnSpc>
              <a:spcBef>
                <a:spcPct val="0"/>
              </a:spcBef>
              <a:spcAft>
                <a:spcPct val="0"/>
              </a:spcAft>
              <a:buFontTx/>
              <a:buNone/>
            </a:pPr>
            <a:endParaRPr lang="en-GB" altLang="en-US" sz="1050" dirty="0">
              <a:solidFill>
                <a:schemeClr val="tx1"/>
              </a:solidFill>
              <a:latin typeface="Times" panose="02020603050405020304" pitchFamily="18" charset="0"/>
            </a:endParaRPr>
          </a:p>
        </p:txBody>
      </p:sp>
      <p:sp>
        <p:nvSpPr>
          <p:cNvPr id="34819" name="Rectangle 2"/>
          <p:cNvSpPr>
            <a:spLocks noGrp="1" noChangeArrowheads="1"/>
          </p:cNvSpPr>
          <p:nvPr>
            <p:ph type="title"/>
          </p:nvPr>
        </p:nvSpPr>
        <p:spPr>
          <a:xfrm>
            <a:off x="2009052" y="85626"/>
            <a:ext cx="8437500" cy="623248"/>
          </a:xfrm>
        </p:spPr>
        <p:txBody>
          <a:bodyPr/>
          <a:lstStyle/>
          <a:p>
            <a:pPr eaLnBrk="1" hangingPunct="1"/>
            <a:r>
              <a:rPr lang="en-US" altLang="en-US" smtClean="0"/>
              <a:t>Importance of forecast model</a:t>
            </a:r>
            <a:endParaRPr lang="en-US" altLang="en-US" dirty="0" smtClean="0"/>
          </a:p>
        </p:txBody>
      </p:sp>
      <p:sp>
        <p:nvSpPr>
          <p:cNvPr id="34820" name="Rectangle 3"/>
          <p:cNvSpPr>
            <a:spLocks noGrp="1" noChangeArrowheads="1"/>
          </p:cNvSpPr>
          <p:nvPr>
            <p:ph type="body" idx="1"/>
          </p:nvPr>
        </p:nvSpPr>
        <p:spPr>
          <a:xfrm>
            <a:off x="1673013" y="988907"/>
            <a:ext cx="5985087" cy="3687868"/>
          </a:xfrm>
        </p:spPr>
        <p:txBody>
          <a:bodyPr/>
          <a:lstStyle/>
          <a:p>
            <a:pPr eaLnBrk="1" hangingPunct="1"/>
            <a:r>
              <a:rPr lang="en-US" altLang="en-US" sz="2000" smtClean="0"/>
              <a:t>A large part of the increase in </a:t>
            </a:r>
            <a:r>
              <a:rPr lang="en-US" altLang="en-US" sz="2000" b="1" i="1" smtClean="0"/>
              <a:t>assimilation</a:t>
            </a:r>
            <a:r>
              <a:rPr lang="en-US" altLang="en-US" sz="2000" smtClean="0"/>
              <a:t> accuracy comes from improvements to the model</a:t>
            </a:r>
          </a:p>
          <a:p>
            <a:pPr eaLnBrk="1" hangingPunct="1"/>
            <a:r>
              <a:rPr lang="en-US" altLang="en-US" sz="2000" smtClean="0"/>
              <a:t>A large part of the increase in model accuracy comes from improvements in resolution</a:t>
            </a:r>
          </a:p>
          <a:p>
            <a:pPr eaLnBrk="1" hangingPunct="1"/>
            <a:r>
              <a:rPr lang="en-US" altLang="en-US" sz="2000" smtClean="0"/>
              <a:t>The resolution has been limited by computer power, so the increase in skill is related to Moore’s Law.</a:t>
            </a:r>
            <a:endParaRPr lang="en-US" altLang="en-US" sz="2000" dirty="0" smtClean="0"/>
          </a:p>
        </p:txBody>
      </p:sp>
      <p:sp>
        <p:nvSpPr>
          <p:cNvPr id="349188" name="Text Box 4"/>
          <p:cNvSpPr txBox="1">
            <a:spLocks noChangeArrowheads="1"/>
          </p:cNvSpPr>
          <p:nvPr/>
        </p:nvSpPr>
        <p:spPr bwMode="auto">
          <a:xfrm>
            <a:off x="1736806" y="3319463"/>
            <a:ext cx="4913709" cy="923330"/>
          </a:xfrm>
          <a:prstGeom prst="rect">
            <a:avLst/>
          </a:prstGeom>
          <a:noFill/>
          <a:ln w="28575" algn="ctr">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1" hangingPunct="1">
              <a:lnSpc>
                <a:spcPct val="100000"/>
              </a:lnSpc>
              <a:spcBef>
                <a:spcPct val="0"/>
              </a:spcBef>
              <a:spcAft>
                <a:spcPct val="0"/>
              </a:spcAft>
              <a:buFontTx/>
              <a:buNone/>
            </a:pPr>
            <a:r>
              <a:rPr lang="en-GB" altLang="en-US" sz="1800" i="1">
                <a:solidFill>
                  <a:schemeClr val="accent2"/>
                </a:solidFill>
              </a:rPr>
              <a:t>NWP is an extreme example here.  </a:t>
            </a:r>
          </a:p>
          <a:p>
            <a:pPr eaLnBrk="1" hangingPunct="1">
              <a:lnSpc>
                <a:spcPct val="100000"/>
              </a:lnSpc>
              <a:spcBef>
                <a:spcPct val="0"/>
              </a:spcBef>
              <a:spcAft>
                <a:spcPct val="0"/>
              </a:spcAft>
              <a:buFontTx/>
              <a:buNone/>
            </a:pPr>
            <a:r>
              <a:rPr lang="en-GB" altLang="en-US" sz="1800" i="1">
                <a:solidFill>
                  <a:schemeClr val="accent2"/>
                </a:solidFill>
              </a:rPr>
              <a:t>Other applications of DA place less emphasis on the model and more on use of data. </a:t>
            </a:r>
          </a:p>
        </p:txBody>
      </p:sp>
    </p:spTree>
    <p:extLst>
      <p:ext uri="{BB962C8B-B14F-4D97-AF65-F5344CB8AC3E}">
        <p14:creationId xmlns:p14="http://schemas.microsoft.com/office/powerpoint/2010/main" val="237268041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1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693628" y="159026"/>
            <a:ext cx="6941516" cy="1504005"/>
          </a:xfrm>
        </p:spPr>
        <p:txBody>
          <a:bodyPr/>
          <a:lstStyle/>
          <a:p>
            <a:r>
              <a:rPr lang="en-GB" altLang="en-US" dirty="0" smtClean="0"/>
              <a:t>How much of the improvement is due to better observations?</a:t>
            </a:r>
            <a:endParaRPr lang="en-GB" altLang="en-US" dirty="0"/>
          </a:p>
        </p:txBody>
      </p:sp>
      <p:sp>
        <p:nvSpPr>
          <p:cNvPr id="59394" name="Footer Placeholder 3"/>
          <p:cNvSpPr>
            <a:spLocks noGrp="1"/>
          </p:cNvSpPr>
          <p:nvPr>
            <p:ph type="ftr" sz="quarter" idx="12"/>
          </p:nvPr>
        </p:nvSpPr>
        <p:spPr/>
        <p:txBody>
          <a:bodyPr/>
          <a:lstStyle>
            <a:lvl1pPr>
              <a:lnSpc>
                <a:spcPct val="90000"/>
              </a:lnSpc>
              <a:spcBef>
                <a:spcPct val="35000"/>
              </a:spcBef>
              <a:spcAft>
                <a:spcPct val="35000"/>
              </a:spcAft>
              <a:buChar char="•"/>
              <a:defRPr sz="1800">
                <a:solidFill>
                  <a:srgbClr val="000000"/>
                </a:solidFill>
                <a:latin typeface="Arial" panose="020B0604020202020204" pitchFamily="34" charset="0"/>
              </a:defRPr>
            </a:lvl1pPr>
            <a:lvl2pPr marL="557213" indent="-214313">
              <a:lnSpc>
                <a:spcPct val="90000"/>
              </a:lnSpc>
              <a:spcBef>
                <a:spcPct val="35000"/>
              </a:spcBef>
              <a:spcAft>
                <a:spcPct val="35000"/>
              </a:spcAft>
              <a:buChar char="•"/>
              <a:defRPr sz="1500">
                <a:solidFill>
                  <a:srgbClr val="000000"/>
                </a:solidFill>
                <a:latin typeface="Arial" panose="020B0604020202020204" pitchFamily="34" charset="0"/>
              </a:defRPr>
            </a:lvl2pPr>
            <a:lvl3pPr marL="857250" indent="-171450">
              <a:lnSpc>
                <a:spcPct val="90000"/>
              </a:lnSpc>
              <a:spcBef>
                <a:spcPct val="35000"/>
              </a:spcBef>
              <a:spcAft>
                <a:spcPct val="35000"/>
              </a:spcAft>
              <a:buChar char="•"/>
              <a:defRPr sz="1500">
                <a:solidFill>
                  <a:srgbClr val="000000"/>
                </a:solidFill>
                <a:latin typeface="Arial" panose="020B0604020202020204" pitchFamily="34" charset="0"/>
              </a:defRPr>
            </a:lvl3pPr>
            <a:lvl4pPr marL="1200150" indent="-171450">
              <a:lnSpc>
                <a:spcPct val="90000"/>
              </a:lnSpc>
              <a:spcBef>
                <a:spcPct val="35000"/>
              </a:spcBef>
              <a:spcAft>
                <a:spcPct val="35000"/>
              </a:spcAft>
              <a:buChar char="•"/>
              <a:defRPr sz="1500">
                <a:solidFill>
                  <a:srgbClr val="000000"/>
                </a:solidFill>
                <a:latin typeface="Arial" panose="020B0604020202020204" pitchFamily="34" charset="0"/>
              </a:defRPr>
            </a:lvl4pPr>
            <a:lvl5pPr marL="1543050" indent="-171450">
              <a:lnSpc>
                <a:spcPct val="90000"/>
              </a:lnSpc>
              <a:spcBef>
                <a:spcPct val="35000"/>
              </a:spcBef>
              <a:spcAft>
                <a:spcPct val="35000"/>
              </a:spcAft>
              <a:buChar char="•"/>
              <a:defRPr sz="1500">
                <a:solidFill>
                  <a:srgbClr val="000000"/>
                </a:solidFill>
                <a:latin typeface="Arial" panose="020B0604020202020204" pitchFamily="34" charset="0"/>
              </a:defRPr>
            </a:lvl5pPr>
            <a:lvl6pPr marL="18859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6pPr>
            <a:lvl7pPr marL="22288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7pPr>
            <a:lvl8pPr marL="25717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8pPr>
            <a:lvl9pPr marL="29146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9pPr>
          </a:lstStyle>
          <a:p>
            <a:pPr>
              <a:buNone/>
            </a:pPr>
            <a:r>
              <a:rPr lang="en-GB" altLang="en-US" sz="1100" dirty="0"/>
              <a:t>© Crown copyright   Met Office  Andrew Lorenc  </a:t>
            </a:r>
            <a:fld id="{51AFB864-2051-479F-83FC-8B470D7E9344}" type="slidenum">
              <a:rPr lang="en-GB" altLang="en-US" sz="1100" smtClean="0"/>
              <a:pPr>
                <a:buNone/>
              </a:pPr>
              <a:t>12</a:t>
            </a:fld>
            <a:endParaRPr lang="en-GB" altLang="en-US" sz="1100" dirty="0"/>
          </a:p>
        </p:txBody>
      </p:sp>
      <p:sp>
        <p:nvSpPr>
          <p:cNvPr id="59396" name="Rectangle 3"/>
          <p:cNvSpPr>
            <a:spLocks noGrp="1" noChangeArrowheads="1"/>
          </p:cNvSpPr>
          <p:nvPr>
            <p:ph type="body" sz="quarter" idx="11"/>
          </p:nvPr>
        </p:nvSpPr>
        <p:spPr/>
        <p:txBody>
          <a:bodyPr/>
          <a:lstStyle/>
          <a:p>
            <a:pPr marL="285750" indent="-285750">
              <a:buFont typeface="Arial" panose="020B0604020202020204" pitchFamily="34" charset="0"/>
              <a:buChar char="•"/>
            </a:pPr>
            <a:r>
              <a:rPr lang="en-GB" altLang="en-US" sz="1600" dirty="0" smtClean="0"/>
              <a:t>Whole </a:t>
            </a:r>
            <a:r>
              <a:rPr lang="en-GB" altLang="en-US" sz="1600" dirty="0"/>
              <a:t>observing systems </a:t>
            </a:r>
            <a:r>
              <a:rPr lang="en-GB" altLang="en-US" sz="1600" dirty="0" smtClean="0"/>
              <a:t>used to give </a:t>
            </a:r>
            <a:r>
              <a:rPr lang="en-GB" altLang="en-US" sz="1600" dirty="0"/>
              <a:t>up to 6 hours improvement in skill </a:t>
            </a:r>
            <a:r>
              <a:rPr lang="en-GB" altLang="en-US" sz="1600" dirty="0" smtClean="0"/>
              <a:t/>
            </a:r>
            <a:br>
              <a:rPr lang="en-GB" altLang="en-US" sz="1600" dirty="0" smtClean="0"/>
            </a:br>
            <a:r>
              <a:rPr lang="en-GB" altLang="en-US" sz="1600" dirty="0" smtClean="0">
                <a:solidFill>
                  <a:srgbClr val="0070C0"/>
                </a:solidFill>
              </a:rPr>
              <a:t>(</a:t>
            </a:r>
            <a:r>
              <a:rPr lang="en-GB" altLang="en-US" sz="1600" i="1" dirty="0">
                <a:solidFill>
                  <a:srgbClr val="0070C0"/>
                </a:solidFill>
              </a:rPr>
              <a:t>Fourth WMO Workshop on the Impact of Various Observing Systems on </a:t>
            </a:r>
            <a:r>
              <a:rPr lang="en-GB" altLang="en-US" sz="1600" i="1" dirty="0" smtClean="0">
                <a:solidFill>
                  <a:srgbClr val="0070C0"/>
                </a:solidFill>
              </a:rPr>
              <a:t>NWP. 2008</a:t>
            </a:r>
            <a:r>
              <a:rPr lang="en-GB" altLang="en-US" sz="1600" dirty="0" smtClean="0">
                <a:solidFill>
                  <a:srgbClr val="0070C0"/>
                </a:solidFill>
              </a:rPr>
              <a:t>).</a:t>
            </a:r>
            <a:r>
              <a:rPr lang="en-GB" altLang="en-US" sz="1600" dirty="0" smtClean="0">
                <a:solidFill>
                  <a:schemeClr val="bg1"/>
                </a:solidFill>
              </a:rPr>
              <a:t>  </a:t>
            </a:r>
            <a:r>
              <a:rPr lang="en-GB" altLang="en-US" sz="1600" dirty="0">
                <a:solidFill>
                  <a:schemeClr val="bg1"/>
                </a:solidFill>
              </a:rPr>
              <a:t/>
            </a:r>
            <a:br>
              <a:rPr lang="en-GB" altLang="en-US" sz="1600" dirty="0">
                <a:solidFill>
                  <a:schemeClr val="bg1"/>
                </a:solidFill>
              </a:rPr>
            </a:br>
            <a:r>
              <a:rPr lang="en-GB" altLang="en-US" sz="1600" dirty="0">
                <a:solidFill>
                  <a:srgbClr val="7030A0"/>
                </a:solidFill>
              </a:rPr>
              <a:t>This is equivalent to 2~3 years improvement</a:t>
            </a:r>
            <a:r>
              <a:rPr lang="en-GB" altLang="en-US" sz="1600" dirty="0" smtClean="0">
                <a:solidFill>
                  <a:srgbClr val="7030A0"/>
                </a:solidFill>
              </a:rPr>
              <a:t>.</a:t>
            </a:r>
            <a:br>
              <a:rPr lang="en-GB" altLang="en-US" sz="1600" dirty="0" smtClean="0">
                <a:solidFill>
                  <a:srgbClr val="7030A0"/>
                </a:solidFill>
              </a:rPr>
            </a:br>
            <a:endParaRPr lang="en-GB" altLang="en-US" sz="1600" dirty="0">
              <a:solidFill>
                <a:srgbClr val="7030A0"/>
              </a:solidFill>
            </a:endParaRPr>
          </a:p>
          <a:p>
            <a:pPr marL="285750" indent="-285750">
              <a:buFont typeface="Arial" panose="020B0604020202020204" pitchFamily="34" charset="0"/>
              <a:buChar char="•"/>
            </a:pPr>
            <a:r>
              <a:rPr lang="en-GB" altLang="en-US" sz="1600" dirty="0"/>
              <a:t>“</a:t>
            </a:r>
            <a:r>
              <a:rPr lang="en-GB" altLang="en-US" sz="1600" b="1" dirty="0"/>
              <a:t>No satellite</a:t>
            </a:r>
            <a:r>
              <a:rPr lang="en-GB" altLang="en-US" sz="1600" dirty="0"/>
              <a:t>” OSEs </a:t>
            </a:r>
            <a:r>
              <a:rPr lang="en-GB" altLang="en-US" sz="1600" dirty="0" smtClean="0"/>
              <a:t>gave </a:t>
            </a:r>
            <a:r>
              <a:rPr lang="en-GB" altLang="en-US" sz="1600" b="1" dirty="0"/>
              <a:t>better</a:t>
            </a:r>
            <a:r>
              <a:rPr lang="en-GB" altLang="en-US" sz="1600" dirty="0"/>
              <a:t> forecasts than </a:t>
            </a:r>
            <a:br>
              <a:rPr lang="en-GB" altLang="en-US" sz="1600" dirty="0"/>
            </a:br>
            <a:r>
              <a:rPr lang="en-GB" altLang="en-US" sz="1600" dirty="0"/>
              <a:t>“</a:t>
            </a:r>
            <a:r>
              <a:rPr lang="en-GB" altLang="en-US" sz="1600" b="1" dirty="0"/>
              <a:t>All </a:t>
            </a:r>
            <a:r>
              <a:rPr lang="en-GB" altLang="en-US" sz="1600" b="1" dirty="0" err="1"/>
              <a:t>Obs</a:t>
            </a:r>
            <a:r>
              <a:rPr lang="en-GB" altLang="en-US" sz="1600" dirty="0"/>
              <a:t>” OSEs did 6 years earlier (</a:t>
            </a:r>
            <a:r>
              <a:rPr lang="en-GB" altLang="en-US" sz="1600" i="1" dirty="0"/>
              <a:t>Richard </a:t>
            </a:r>
            <a:r>
              <a:rPr lang="en-GB" altLang="en-US" sz="1600" i="1" dirty="0" err="1" smtClean="0"/>
              <a:t>Dumelow</a:t>
            </a:r>
            <a:r>
              <a:rPr lang="en-GB" altLang="en-US" sz="1600" i="1" dirty="0" smtClean="0"/>
              <a:t> 2009</a:t>
            </a:r>
            <a:r>
              <a:rPr lang="en-GB" altLang="en-US" sz="1600" dirty="0" smtClean="0"/>
              <a:t>).</a:t>
            </a:r>
            <a:br>
              <a:rPr lang="en-GB" altLang="en-US" sz="1600" dirty="0" smtClean="0"/>
            </a:br>
            <a:endParaRPr lang="en-GB" altLang="en-US" sz="1600" dirty="0"/>
          </a:p>
          <a:p>
            <a:pPr marL="285750" indent="-285750">
              <a:buFont typeface="Arial" panose="020B0604020202020204" pitchFamily="34" charset="0"/>
              <a:buChar char="•"/>
            </a:pPr>
            <a:r>
              <a:rPr lang="en-GB" altLang="en-US" sz="1600" dirty="0" smtClean="0"/>
              <a:t>However, recent improvements in satellite data should increase their importance.</a:t>
            </a:r>
            <a:endParaRPr lang="en-GB" altLang="en-US" sz="1600" dirty="0"/>
          </a:p>
          <a:p>
            <a:pPr marL="285750" indent="-285750">
              <a:buFont typeface="Arial" panose="020B0604020202020204" pitchFamily="34" charset="0"/>
              <a:buChar char="•"/>
            </a:pPr>
            <a:endParaRPr lang="en-GB" altLang="en-US" sz="1600" dirty="0" smtClean="0"/>
          </a:p>
        </p:txBody>
      </p:sp>
    </p:spTree>
    <p:extLst>
      <p:ext uri="{BB962C8B-B14F-4D97-AF65-F5344CB8AC3E}">
        <p14:creationId xmlns:p14="http://schemas.microsoft.com/office/powerpoint/2010/main" val="120658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5000"/>
              </a:spcBef>
              <a:spcAft>
                <a:spcPct val="35000"/>
              </a:spcAft>
              <a:buChar char="•"/>
              <a:defRPr sz="1800">
                <a:solidFill>
                  <a:srgbClr val="000000"/>
                </a:solidFill>
                <a:latin typeface="Arial" panose="020B0604020202020204" pitchFamily="34" charset="0"/>
              </a:defRPr>
            </a:lvl1pPr>
            <a:lvl2pPr marL="557213" indent="-214313">
              <a:lnSpc>
                <a:spcPct val="90000"/>
              </a:lnSpc>
              <a:spcBef>
                <a:spcPct val="35000"/>
              </a:spcBef>
              <a:spcAft>
                <a:spcPct val="35000"/>
              </a:spcAft>
              <a:buChar char="•"/>
              <a:defRPr sz="1500">
                <a:solidFill>
                  <a:srgbClr val="000000"/>
                </a:solidFill>
                <a:latin typeface="Arial" panose="020B0604020202020204" pitchFamily="34" charset="0"/>
              </a:defRPr>
            </a:lvl2pPr>
            <a:lvl3pPr marL="857250" indent="-171450">
              <a:lnSpc>
                <a:spcPct val="90000"/>
              </a:lnSpc>
              <a:spcBef>
                <a:spcPct val="35000"/>
              </a:spcBef>
              <a:spcAft>
                <a:spcPct val="35000"/>
              </a:spcAft>
              <a:buChar char="•"/>
              <a:defRPr sz="1500">
                <a:solidFill>
                  <a:srgbClr val="000000"/>
                </a:solidFill>
                <a:latin typeface="Arial" panose="020B0604020202020204" pitchFamily="34" charset="0"/>
              </a:defRPr>
            </a:lvl3pPr>
            <a:lvl4pPr marL="1200150" indent="-171450">
              <a:lnSpc>
                <a:spcPct val="90000"/>
              </a:lnSpc>
              <a:spcBef>
                <a:spcPct val="35000"/>
              </a:spcBef>
              <a:spcAft>
                <a:spcPct val="35000"/>
              </a:spcAft>
              <a:buChar char="•"/>
              <a:defRPr sz="1500">
                <a:solidFill>
                  <a:srgbClr val="000000"/>
                </a:solidFill>
                <a:latin typeface="Arial" panose="020B0604020202020204" pitchFamily="34" charset="0"/>
              </a:defRPr>
            </a:lvl4pPr>
            <a:lvl5pPr marL="1543050" indent="-171450">
              <a:lnSpc>
                <a:spcPct val="90000"/>
              </a:lnSpc>
              <a:spcBef>
                <a:spcPct val="35000"/>
              </a:spcBef>
              <a:spcAft>
                <a:spcPct val="35000"/>
              </a:spcAft>
              <a:buChar char="•"/>
              <a:defRPr sz="1500">
                <a:solidFill>
                  <a:srgbClr val="000000"/>
                </a:solidFill>
                <a:latin typeface="Arial" panose="020B0604020202020204" pitchFamily="34" charset="0"/>
              </a:defRPr>
            </a:lvl5pPr>
            <a:lvl6pPr marL="18859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6pPr>
            <a:lvl7pPr marL="22288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7pPr>
            <a:lvl8pPr marL="25717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8pPr>
            <a:lvl9pPr marL="29146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9pPr>
          </a:lstStyle>
          <a:p>
            <a:pPr>
              <a:lnSpc>
                <a:spcPct val="100000"/>
              </a:lnSpc>
              <a:spcBef>
                <a:spcPct val="0"/>
              </a:spcBef>
              <a:spcAft>
                <a:spcPct val="0"/>
              </a:spcAft>
              <a:buFontTx/>
              <a:buNone/>
            </a:pPr>
            <a:r>
              <a:rPr lang="en-GB" altLang="en-US" sz="750"/>
              <a:t>© Crown copyright   Met Office  Andrew Lorenc  </a:t>
            </a:r>
            <a:fld id="{5B385A53-DD05-494F-9088-DBEDDFD29C7A}" type="slidenum">
              <a:rPr lang="en-GB" altLang="en-US" sz="750"/>
              <a:pPr>
                <a:lnSpc>
                  <a:spcPct val="100000"/>
                </a:lnSpc>
                <a:spcBef>
                  <a:spcPct val="0"/>
                </a:spcBef>
                <a:spcAft>
                  <a:spcPct val="0"/>
                </a:spcAft>
                <a:buFontTx/>
                <a:buNone/>
              </a:pPr>
              <a:t>13</a:t>
            </a:fld>
            <a:endParaRPr lang="en-GB" altLang="en-US" sz="1050">
              <a:latin typeface="Times" panose="02020603050405020304" pitchFamily="18" charset="0"/>
            </a:endParaRPr>
          </a:p>
          <a:p>
            <a:pPr>
              <a:lnSpc>
                <a:spcPct val="100000"/>
              </a:lnSpc>
              <a:spcBef>
                <a:spcPct val="0"/>
              </a:spcBef>
              <a:spcAft>
                <a:spcPct val="0"/>
              </a:spcAft>
              <a:buFontTx/>
              <a:buNone/>
            </a:pPr>
            <a:endParaRPr lang="en-GB" altLang="en-US" sz="1050">
              <a:latin typeface="Times" panose="02020603050405020304" pitchFamily="18" charset="0"/>
            </a:endParaRPr>
          </a:p>
        </p:txBody>
      </p:sp>
      <p:sp>
        <p:nvSpPr>
          <p:cNvPr id="57347" name="Rectangle 2"/>
          <p:cNvSpPr>
            <a:spLocks noGrp="1" noChangeArrowheads="1"/>
          </p:cNvSpPr>
          <p:nvPr>
            <p:ph type="title" idx="4294967295"/>
          </p:nvPr>
        </p:nvSpPr>
        <p:spPr>
          <a:xfrm>
            <a:off x="3600450" y="141288"/>
            <a:ext cx="5543550" cy="1028700"/>
          </a:xfrm>
        </p:spPr>
        <p:txBody>
          <a:bodyPr/>
          <a:lstStyle/>
          <a:p>
            <a:pPr eaLnBrk="1" hangingPunct="1"/>
            <a:r>
              <a:rPr lang="en-GB" altLang="en-US" sz="2400"/>
              <a:t>Impact of different observing systems.</a:t>
            </a:r>
          </a:p>
        </p:txBody>
      </p:sp>
      <p:pic>
        <p:nvPicPr>
          <p:cNvPr id="57348" name="Picture 3" descr="OSEwork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9635" y="592932"/>
            <a:ext cx="5185172" cy="451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4"/>
          <p:cNvSpPr txBox="1">
            <a:spLocks noChangeArrowheads="1"/>
          </p:cNvSpPr>
          <p:nvPr/>
        </p:nvSpPr>
        <p:spPr bwMode="auto">
          <a:xfrm>
            <a:off x="1277541" y="1168004"/>
            <a:ext cx="1674019" cy="374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fontAlgn="base">
              <a:lnSpc>
                <a:spcPct val="85000"/>
              </a:lnSpc>
              <a:spcBef>
                <a:spcPct val="50000"/>
              </a:spcBef>
              <a:spcAft>
                <a:spcPct val="0"/>
              </a:spcAft>
              <a:buNone/>
            </a:pPr>
            <a:r>
              <a:rPr lang="en-GB" altLang="en-US" sz="1050"/>
              <a:t>Current contributions of  parts of the existing observing system to the large-scale forecast skill at short and medium-range. The green colour means the impact is mainly on the mass and wind field. The blue colour means the impact is mainly on humidity field. The contribution is primarily measured on large-scale upper-air fields. The red horizontal bars give an indication of the spread of results among the different impact studies so far available.</a:t>
            </a:r>
          </a:p>
          <a:p>
            <a:pPr fontAlgn="base">
              <a:lnSpc>
                <a:spcPct val="85000"/>
              </a:lnSpc>
              <a:spcBef>
                <a:spcPct val="50000"/>
              </a:spcBef>
              <a:spcAft>
                <a:spcPct val="0"/>
              </a:spcAft>
              <a:buNone/>
            </a:pPr>
            <a:r>
              <a:rPr lang="en-GB" altLang="en-US" sz="1050" i="1"/>
              <a:t>Fourth WMO Workshop on the Impact of Various Observing Systems on NWP.                   Geneva, Switzerland,    19-21 May 2008</a:t>
            </a:r>
          </a:p>
        </p:txBody>
      </p:sp>
    </p:spTree>
    <p:extLst>
      <p:ext uri="{BB962C8B-B14F-4D97-AF65-F5344CB8AC3E}">
        <p14:creationId xmlns:p14="http://schemas.microsoft.com/office/powerpoint/2010/main" val="471700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z="3200" dirty="0" smtClean="0">
                <a:ea typeface="ＭＳ Ｐゴシック" pitchFamily="34" charset="-128"/>
              </a:rPr>
              <a:t>Number of satellite sensors for NWP</a:t>
            </a:r>
            <a:br>
              <a:rPr lang="en-GB" sz="3200" dirty="0" smtClean="0">
                <a:ea typeface="ＭＳ Ｐゴシック" pitchFamily="34" charset="-128"/>
              </a:rPr>
            </a:br>
            <a:r>
              <a:rPr lang="en-GB" sz="1200" dirty="0" smtClean="0">
                <a:solidFill>
                  <a:srgbClr val="0070C0"/>
                </a:solidFill>
                <a:latin typeface="+mn-lt"/>
                <a:ea typeface="ＭＳ Ｐゴシック" pitchFamily="34" charset="-128"/>
              </a:rPr>
              <a:t>Roger Saunders, MOSAC 2016</a:t>
            </a:r>
            <a:endParaRPr lang="en-GB" sz="3200" dirty="0" smtClean="0">
              <a:solidFill>
                <a:srgbClr val="0070C0"/>
              </a:solidFill>
              <a:ea typeface="ＭＳ Ｐゴシック" pitchFamily="34" charset="-128"/>
            </a:endParaRPr>
          </a:p>
        </p:txBody>
      </p:sp>
      <p:sp>
        <p:nvSpPr>
          <p:cNvPr id="14339" name="Footer Placeholder 2"/>
          <p:cNvSpPr>
            <a:spLocks noGrp="1"/>
          </p:cNvSpPr>
          <p:nvPr>
            <p:ph type="ftr" sz="quarter" idx="10"/>
          </p:nvPr>
        </p:nvSpPr>
        <p:spPr>
          <a:noFill/>
        </p:spPr>
        <p:txBody>
          <a:bodyPr/>
          <a:lstStyle/>
          <a:p>
            <a:r>
              <a:rPr lang="en-GB" smtClean="0">
                <a:latin typeface="Arial" charset="0"/>
              </a:rPr>
              <a:t>© Crown copyright   Met Office</a:t>
            </a:r>
            <a:endParaRPr lang="en-GB" sz="1400" smtClean="0">
              <a:latin typeface="Times" pitchFamily="18" charset="0"/>
            </a:endParaRPr>
          </a:p>
        </p:txBody>
      </p:sp>
      <p:pic>
        <p:nvPicPr>
          <p:cNvPr id="14340" name="Picture 2" descr="Fig1"/>
          <p:cNvPicPr>
            <a:picLocks noChangeAspect="1" noChangeArrowheads="1"/>
          </p:cNvPicPr>
          <p:nvPr/>
        </p:nvPicPr>
        <p:blipFill>
          <a:blip r:embed="rId2" cstate="print"/>
          <a:srcRect t="4674"/>
          <a:stretch>
            <a:fillRect/>
          </a:stretch>
        </p:blipFill>
        <p:spPr bwMode="auto">
          <a:xfrm>
            <a:off x="179388" y="1059582"/>
            <a:ext cx="8858250" cy="4083918"/>
          </a:xfrm>
          <a:prstGeom prst="rect">
            <a:avLst/>
          </a:prstGeom>
          <a:noFill/>
          <a:ln w="9525">
            <a:noFill/>
            <a:miter lim="800000"/>
            <a:headEnd/>
            <a:tailEnd/>
          </a:ln>
        </p:spPr>
      </p:pic>
    </p:spTree>
    <p:extLst>
      <p:ext uri="{BB962C8B-B14F-4D97-AF65-F5344CB8AC3E}">
        <p14:creationId xmlns:p14="http://schemas.microsoft.com/office/powerpoint/2010/main" val="4140256117"/>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9185" name="Title 1"/>
          <p:cNvSpPr>
            <a:spLocks noGrp="1"/>
          </p:cNvSpPr>
          <p:nvPr>
            <p:ph type="title"/>
          </p:nvPr>
        </p:nvSpPr>
        <p:spPr/>
        <p:txBody>
          <a:bodyPr/>
          <a:lstStyle/>
          <a:p>
            <a:r>
              <a:rPr lang="en-GB" smtClean="0">
                <a:ea typeface="ＭＳ Ｐゴシック" pitchFamily="34" charset="-128"/>
              </a:rPr>
              <a:t>Satellite data volumes</a:t>
            </a:r>
          </a:p>
        </p:txBody>
      </p:sp>
      <p:sp>
        <p:nvSpPr>
          <p:cNvPr id="349186" name="Footer Placeholder 2"/>
          <p:cNvSpPr>
            <a:spLocks noGrp="1"/>
          </p:cNvSpPr>
          <p:nvPr>
            <p:ph type="ftr" sz="quarter" idx="10"/>
          </p:nvPr>
        </p:nvSpPr>
        <p:spPr>
          <a:noFill/>
        </p:spPr>
        <p:txBody>
          <a:bodyPr/>
          <a:lstStyle/>
          <a:p>
            <a:r>
              <a:rPr lang="en-GB"/>
              <a:t>© Crown copyright   Met Office</a:t>
            </a:r>
            <a:endParaRPr lang="en-GB" sz="1400">
              <a:latin typeface="Times" charset="0"/>
            </a:endParaRPr>
          </a:p>
        </p:txBody>
      </p:sp>
      <p:pic>
        <p:nvPicPr>
          <p:cNvPr id="349187" name="Picture 2" descr="Fig6"/>
          <p:cNvPicPr>
            <a:picLocks noChangeAspect="1" noChangeArrowheads="1"/>
          </p:cNvPicPr>
          <p:nvPr/>
        </p:nvPicPr>
        <p:blipFill>
          <a:blip r:embed="rId2" cstate="print"/>
          <a:srcRect/>
          <a:stretch>
            <a:fillRect/>
          </a:stretch>
        </p:blipFill>
        <p:spPr bwMode="auto">
          <a:xfrm>
            <a:off x="179390" y="1059658"/>
            <a:ext cx="8867775" cy="3764756"/>
          </a:xfrm>
          <a:prstGeom prst="rect">
            <a:avLst/>
          </a:prstGeom>
          <a:noFill/>
          <a:ln w="9525">
            <a:noFill/>
            <a:miter lim="800000"/>
            <a:headEnd/>
            <a:tailEnd/>
          </a:ln>
        </p:spPr>
      </p:pic>
      <p:pic>
        <p:nvPicPr>
          <p:cNvPr id="5" name="Picture 4" descr="legend.png"/>
          <p:cNvPicPr>
            <a:picLocks noChangeAspect="1"/>
          </p:cNvPicPr>
          <p:nvPr/>
        </p:nvPicPr>
        <p:blipFill>
          <a:blip r:embed="rId3" cstate="print"/>
          <a:srcRect l="23310" t="50533" r="67173" b="20723"/>
          <a:stretch>
            <a:fillRect/>
          </a:stretch>
        </p:blipFill>
        <p:spPr>
          <a:xfrm>
            <a:off x="1986455" y="1872670"/>
            <a:ext cx="1239010" cy="1059443"/>
          </a:xfrm>
          <a:prstGeom prst="rect">
            <a:avLst/>
          </a:prstGeom>
        </p:spPr>
      </p:pic>
      <p:sp>
        <p:nvSpPr>
          <p:cNvPr id="6" name="TextBox 5"/>
          <p:cNvSpPr txBox="1"/>
          <p:nvPr/>
        </p:nvSpPr>
        <p:spPr>
          <a:xfrm>
            <a:off x="2358521" y="1059443"/>
            <a:ext cx="5240457" cy="301621"/>
          </a:xfrm>
          <a:prstGeom prst="rect">
            <a:avLst/>
          </a:prstGeom>
          <a:solidFill>
            <a:schemeClr val="accent1"/>
          </a:solidFill>
        </p:spPr>
        <p:txBody>
          <a:bodyPr wrap="square" rtlCol="0">
            <a:spAutoFit/>
          </a:bodyPr>
          <a:lstStyle/>
          <a:p>
            <a:pPr defTabSz="914400" fontAlgn="base">
              <a:lnSpc>
                <a:spcPct val="85000"/>
              </a:lnSpc>
              <a:spcBef>
                <a:spcPct val="0"/>
              </a:spcBef>
              <a:spcAft>
                <a:spcPct val="0"/>
              </a:spcAft>
            </a:pPr>
            <a:r>
              <a:rPr lang="en-GB" sz="1600" dirty="0" smtClean="0">
                <a:solidFill>
                  <a:srgbClr val="000000"/>
                </a:solidFill>
                <a:ea typeface="ＭＳ Ｐゴシック" charset="0"/>
              </a:rPr>
              <a:t>Projected annual growth in data for different </a:t>
            </a:r>
            <a:r>
              <a:rPr lang="en-GB" sz="1600" dirty="0" err="1" smtClean="0">
                <a:solidFill>
                  <a:srgbClr val="000000"/>
                </a:solidFill>
                <a:ea typeface="ＭＳ Ｐゴシック" charset="0"/>
              </a:rPr>
              <a:t>obs</a:t>
            </a:r>
            <a:r>
              <a:rPr lang="en-GB" sz="1600" dirty="0" smtClean="0">
                <a:solidFill>
                  <a:srgbClr val="000000"/>
                </a:solidFill>
                <a:ea typeface="ＭＳ Ｐゴシック" charset="0"/>
              </a:rPr>
              <a:t> types </a:t>
            </a:r>
            <a:endParaRPr lang="en-GB" sz="1600" dirty="0">
              <a:solidFill>
                <a:srgbClr val="000000"/>
              </a:solidFill>
              <a:ea typeface="ＭＳ Ｐゴシック" charset="0"/>
            </a:endParaRPr>
          </a:p>
        </p:txBody>
      </p:sp>
      <p:sp>
        <p:nvSpPr>
          <p:cNvPr id="7" name="TextBox 6"/>
          <p:cNvSpPr txBox="1"/>
          <p:nvPr/>
        </p:nvSpPr>
        <p:spPr>
          <a:xfrm>
            <a:off x="6343650" y="3900488"/>
            <a:ext cx="1967205" cy="353943"/>
          </a:xfrm>
          <a:prstGeom prst="rect">
            <a:avLst/>
          </a:prstGeom>
          <a:noFill/>
        </p:spPr>
        <p:txBody>
          <a:bodyPr wrap="none" rtlCol="0">
            <a:spAutoFit/>
          </a:bodyPr>
          <a:lstStyle/>
          <a:p>
            <a:pPr defTabSz="914400" fontAlgn="base">
              <a:lnSpc>
                <a:spcPct val="85000"/>
              </a:lnSpc>
              <a:spcBef>
                <a:spcPct val="0"/>
              </a:spcBef>
              <a:spcAft>
                <a:spcPct val="0"/>
              </a:spcAft>
            </a:pPr>
            <a:r>
              <a:rPr lang="en-GB" sz="2000" dirty="0" smtClean="0">
                <a:solidFill>
                  <a:srgbClr val="000000"/>
                </a:solidFill>
                <a:ea typeface="ＭＳ Ｐゴシック" charset="0"/>
              </a:rPr>
              <a:t>Polar radiances</a:t>
            </a:r>
            <a:endParaRPr lang="en-GB" sz="2000" dirty="0">
              <a:solidFill>
                <a:srgbClr val="000000"/>
              </a:solidFill>
              <a:ea typeface="ＭＳ Ｐゴシック" charset="0"/>
            </a:endParaRPr>
          </a:p>
        </p:txBody>
      </p:sp>
    </p:spTree>
    <p:extLst>
      <p:ext uri="{BB962C8B-B14F-4D97-AF65-F5344CB8AC3E}">
        <p14:creationId xmlns:p14="http://schemas.microsoft.com/office/powerpoint/2010/main" val="1964562151"/>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pic>
        <p:nvPicPr>
          <p:cNvPr id="4" name="Picture 3"/>
          <p:cNvPicPr>
            <a:picLocks noChangeAspect="1"/>
          </p:cNvPicPr>
          <p:nvPr/>
        </p:nvPicPr>
        <p:blipFill>
          <a:blip r:embed="rId2" cstate="print"/>
          <a:stretch>
            <a:fillRect/>
          </a:stretch>
        </p:blipFill>
        <p:spPr>
          <a:xfrm>
            <a:off x="2782961" y="27450"/>
            <a:ext cx="6133386" cy="5074509"/>
          </a:xfrm>
          <a:prstGeom prst="rect">
            <a:avLst/>
          </a:prstGeom>
        </p:spPr>
      </p:pic>
      <p:sp>
        <p:nvSpPr>
          <p:cNvPr id="6" name="TextBox 5"/>
          <p:cNvSpPr txBox="1"/>
          <p:nvPr/>
        </p:nvSpPr>
        <p:spPr>
          <a:xfrm>
            <a:off x="206734" y="1968672"/>
            <a:ext cx="2345635"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Met Office Satellite Data Analysis</a:t>
            </a:r>
            <a:r>
              <a:rPr kumimoji="0" lang="en-GB" sz="1800" b="0" i="0" u="none" strike="noStrike" cap="none" spc="0" normalizeH="0" dirty="0" smtClean="0">
                <a:ln>
                  <a:noFill/>
                </a:ln>
                <a:solidFill>
                  <a:schemeClr val="tx1"/>
                </a:solidFill>
                <a:effectLst/>
                <a:uFillTx/>
                <a:latin typeface="+mn-lt"/>
                <a:ea typeface="+mn-ea"/>
                <a:cs typeface="+mn-cs"/>
                <a:sym typeface="Helvetica Light"/>
              </a:rPr>
              <a:t> </a:t>
            </a: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2016</a:t>
            </a:r>
          </a:p>
        </p:txBody>
      </p:sp>
    </p:spTree>
    <p:extLst>
      <p:ext uri="{BB962C8B-B14F-4D97-AF65-F5344CB8AC3E}">
        <p14:creationId xmlns:p14="http://schemas.microsoft.com/office/powerpoint/2010/main" val="339650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GB" smtClean="0"/>
              <a:t>© Crown copyright   Met Office</a:t>
            </a:r>
            <a:endParaRPr lang="en-GB" sz="1400">
              <a:latin typeface="Times" pitchFamily="18" charset="0"/>
            </a:endParaRPr>
          </a:p>
        </p:txBody>
      </p:sp>
      <p:sp>
        <p:nvSpPr>
          <p:cNvPr id="4" name="Title 1"/>
          <p:cNvSpPr txBox="1">
            <a:spLocks/>
          </p:cNvSpPr>
          <p:nvPr/>
        </p:nvSpPr>
        <p:spPr bwMode="auto">
          <a:xfrm>
            <a:off x="1787875" y="217489"/>
            <a:ext cx="7200800" cy="635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914400" fontAlgn="base">
              <a:lnSpc>
                <a:spcPct val="85000"/>
              </a:lnSpc>
              <a:spcBef>
                <a:spcPct val="0"/>
              </a:spcBef>
              <a:spcAft>
                <a:spcPct val="0"/>
              </a:spcAft>
              <a:defRPr/>
            </a:pPr>
            <a:r>
              <a:rPr lang="en-GB" sz="3600" kern="0" dirty="0" smtClean="0">
                <a:solidFill>
                  <a:srgbClr val="000000"/>
                </a:solidFill>
                <a:ea typeface="ＭＳ Ｐゴシック" pitchFamily="34" charset="-128"/>
              </a:rPr>
              <a:t>The Importance of satellite data</a:t>
            </a:r>
          </a:p>
        </p:txBody>
      </p:sp>
      <p:sp>
        <p:nvSpPr>
          <p:cNvPr id="7" name="TextBox 6"/>
          <p:cNvSpPr txBox="1"/>
          <p:nvPr/>
        </p:nvSpPr>
        <p:spPr>
          <a:xfrm>
            <a:off x="6588224" y="987578"/>
            <a:ext cx="2232248" cy="1269578"/>
          </a:xfrm>
          <a:prstGeom prst="rect">
            <a:avLst/>
          </a:prstGeom>
          <a:solidFill>
            <a:schemeClr val="accent1"/>
          </a:solidFill>
          <a:ln w="19050">
            <a:solidFill>
              <a:schemeClr val="bg1"/>
            </a:solidFill>
          </a:ln>
        </p:spPr>
        <p:txBody>
          <a:bodyPr wrap="square" rtlCol="0">
            <a:spAutoFit/>
          </a:bodyPr>
          <a:lstStyle/>
          <a:p>
            <a:pPr defTabSz="914400" fontAlgn="base">
              <a:lnSpc>
                <a:spcPct val="85000"/>
              </a:lnSpc>
              <a:spcBef>
                <a:spcPct val="0"/>
              </a:spcBef>
              <a:spcAft>
                <a:spcPct val="0"/>
              </a:spcAft>
            </a:pPr>
            <a:r>
              <a:rPr lang="en-GB" sz="1800" dirty="0" smtClean="0">
                <a:solidFill>
                  <a:srgbClr val="000000"/>
                </a:solidFill>
                <a:ea typeface="ＭＳ Ｐゴシック" charset="0"/>
              </a:rPr>
              <a:t>Latest FSOI results showing impact of observations for 24hr forecasts in global model</a:t>
            </a:r>
          </a:p>
        </p:txBody>
      </p:sp>
      <p:pic>
        <p:nvPicPr>
          <p:cNvPr id="8" name="Picture 7" descr="Maps_NRT_StandardTypes.AllTypes.null.TotalImpact.png"/>
          <p:cNvPicPr>
            <a:picLocks noChangeAspect="1"/>
          </p:cNvPicPr>
          <p:nvPr/>
        </p:nvPicPr>
        <p:blipFill>
          <a:blip r:embed="rId3" cstate="print"/>
          <a:srcRect r="5945" b="8473"/>
          <a:stretch>
            <a:fillRect/>
          </a:stretch>
        </p:blipFill>
        <p:spPr>
          <a:xfrm>
            <a:off x="6156184" y="2355727"/>
            <a:ext cx="2818933" cy="2016224"/>
          </a:xfrm>
          <a:prstGeom prst="rect">
            <a:avLst/>
          </a:prstGeom>
        </p:spPr>
      </p:pic>
      <p:pic>
        <p:nvPicPr>
          <p:cNvPr id="6" name="Picture 5" descr="Totals_NRT_StandardTypes.AllCategories.null.TotalImpact.png"/>
          <p:cNvPicPr>
            <a:picLocks noChangeAspect="1"/>
          </p:cNvPicPr>
          <p:nvPr/>
        </p:nvPicPr>
        <p:blipFill>
          <a:blip r:embed="rId4" cstate="print"/>
          <a:srcRect l="3725"/>
          <a:stretch>
            <a:fillRect/>
          </a:stretch>
        </p:blipFill>
        <p:spPr>
          <a:xfrm>
            <a:off x="1193006" y="1057536"/>
            <a:ext cx="5244666" cy="4003984"/>
          </a:xfrm>
          <a:prstGeom prst="rect">
            <a:avLst/>
          </a:prstGeom>
        </p:spPr>
      </p:pic>
      <p:pic>
        <p:nvPicPr>
          <p:cNvPr id="9" name="Picture 8" descr="Totals_NRT_StandardTypes.AllTypes.null.TotalImpact.png"/>
          <p:cNvPicPr>
            <a:picLocks noChangeAspect="1"/>
          </p:cNvPicPr>
          <p:nvPr/>
        </p:nvPicPr>
        <p:blipFill>
          <a:blip r:embed="rId5" cstate="print"/>
          <a:srcRect l="3648"/>
          <a:stretch>
            <a:fillRect/>
          </a:stretch>
        </p:blipFill>
        <p:spPr>
          <a:xfrm>
            <a:off x="1171575" y="1042180"/>
            <a:ext cx="5293520" cy="4101320"/>
          </a:xfrm>
          <a:prstGeom prst="rect">
            <a:avLst/>
          </a:prstGeom>
        </p:spPr>
      </p:pic>
    </p:spTree>
    <p:extLst>
      <p:ext uri="{BB962C8B-B14F-4D97-AF65-F5344CB8AC3E}">
        <p14:creationId xmlns:p14="http://schemas.microsoft.com/office/powerpoint/2010/main" val="242591023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18</a:t>
            </a:fld>
            <a:endParaRPr lang="en-GB" altLang="en-US" smtClean="0">
              <a:solidFill>
                <a:srgbClr val="000000"/>
              </a:solidFill>
            </a:endParaRPr>
          </a:p>
          <a:p>
            <a:endParaRPr lang="en-GB" altLang="en-US"/>
          </a:p>
        </p:txBody>
      </p:sp>
      <p:sp>
        <p:nvSpPr>
          <p:cNvPr id="2" name="Title 1"/>
          <p:cNvSpPr>
            <a:spLocks noGrp="1"/>
          </p:cNvSpPr>
          <p:nvPr>
            <p:ph type="title"/>
          </p:nvPr>
        </p:nvSpPr>
        <p:spPr/>
        <p:txBody>
          <a:bodyPr/>
          <a:lstStyle/>
          <a:p>
            <a:r>
              <a:rPr lang="en-GB" altLang="en-US" dirty="0"/>
              <a:t>Bayes Theorem – adding information</a:t>
            </a:r>
            <a:endParaRPr lang="en-GB" dirty="0"/>
          </a:p>
        </p:txBody>
      </p:sp>
    </p:spTree>
    <p:extLst>
      <p:ext uri="{BB962C8B-B14F-4D97-AF65-F5344CB8AC3E}">
        <p14:creationId xmlns:p14="http://schemas.microsoft.com/office/powerpoint/2010/main" val="379448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65189" y="108488"/>
            <a:ext cx="9124587" cy="500137"/>
          </a:xfrm>
        </p:spPr>
        <p:txBody>
          <a:bodyPr/>
          <a:lstStyle/>
          <a:p>
            <a:r>
              <a:rPr lang="en-US" altLang="en-US" sz="2800" b="1" i="1" dirty="0">
                <a:solidFill>
                  <a:srgbClr val="FF3300"/>
                </a:solidFill>
              </a:rPr>
              <a:t>How to combine imperfect information</a:t>
            </a:r>
            <a:endParaRPr lang="en-GB" sz="2800" dirty="0"/>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19</a:t>
            </a:fld>
            <a:endParaRPr lang="en-GB" altLang="en-US" sz="1050">
              <a:latin typeface="Times" panose="02020603050405020304" pitchFamily="18" charset="0"/>
            </a:endParaRPr>
          </a:p>
        </p:txBody>
      </p:sp>
      <p:sp>
        <p:nvSpPr>
          <p:cNvPr id="5" name="Rectangle 2"/>
          <p:cNvSpPr txBox="1">
            <a:spLocks noChangeArrowheads="1"/>
          </p:cNvSpPr>
          <p:nvPr/>
        </p:nvSpPr>
        <p:spPr>
          <a:xfrm>
            <a:off x="398437" y="923430"/>
            <a:ext cx="1848818" cy="3121627"/>
          </a:xfrm>
          <a:prstGeom prst="rect">
            <a:avLst/>
          </a:prstGeom>
        </p:spPr>
        <p:txBody>
          <a:bodyPr vert="horz" wrap="square" lIns="68580" tIns="34290" rIns="68580" bIns="34290" rtlCol="0" anchor="t" anchorCtr="0">
            <a:no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US" altLang="en-US" sz="1600" kern="0" dirty="0" smtClean="0"/>
              <a:t>Gauss, 1809:  </a:t>
            </a:r>
            <a:r>
              <a:rPr lang="en-US" altLang="en-US" sz="1600" i="1" kern="0" dirty="0" err="1" smtClean="0"/>
              <a:t>Theoria</a:t>
            </a:r>
            <a:r>
              <a:rPr lang="en-US" altLang="en-US" sz="1600" i="1" kern="0" dirty="0" smtClean="0"/>
              <a:t> </a:t>
            </a:r>
            <a:br>
              <a:rPr lang="en-US" altLang="en-US" sz="1600" i="1" kern="0" dirty="0" smtClean="0"/>
            </a:br>
            <a:r>
              <a:rPr lang="en-US" altLang="en-US" sz="1600" i="1" kern="0" dirty="0" err="1" smtClean="0"/>
              <a:t>Motus</a:t>
            </a:r>
            <a:r>
              <a:rPr lang="en-US" altLang="en-US" sz="1600" i="1" kern="0" dirty="0" smtClean="0"/>
              <a:t> </a:t>
            </a:r>
            <a:r>
              <a:rPr lang="en-US" altLang="en-US" sz="1600" i="1" kern="0" dirty="0" err="1" smtClean="0"/>
              <a:t>Corporum</a:t>
            </a:r>
            <a:r>
              <a:rPr lang="en-US" altLang="en-US" sz="1600" i="1" kern="0" dirty="0" smtClean="0"/>
              <a:t> </a:t>
            </a:r>
            <a:r>
              <a:rPr lang="en-US" altLang="en-US" sz="1600" i="1" kern="0" dirty="0" err="1" smtClean="0"/>
              <a:t>Coelestium</a:t>
            </a:r>
            <a:endParaRPr lang="en-US" altLang="en-US" sz="1600" i="1" kern="0" dirty="0" smtClean="0"/>
          </a:p>
          <a:p>
            <a:r>
              <a:rPr lang="en-US" altLang="en-US" sz="1600" i="1" kern="0" dirty="0" smtClean="0"/>
              <a:t/>
            </a:r>
            <a:br>
              <a:rPr lang="en-US" altLang="en-US" sz="1600" i="1" kern="0" dirty="0" smtClean="0"/>
            </a:br>
            <a:r>
              <a:rPr lang="en-US" altLang="en-US" sz="1600" kern="0" dirty="0" smtClean="0"/>
              <a:t>- 1823: </a:t>
            </a:r>
            <a:br>
              <a:rPr lang="en-US" altLang="en-US" sz="1600" kern="0" dirty="0" smtClean="0"/>
            </a:br>
            <a:r>
              <a:rPr lang="en-US" altLang="en-US" sz="1600" i="1" kern="0" dirty="0" err="1" smtClean="0"/>
              <a:t>Theoria</a:t>
            </a:r>
            <a:r>
              <a:rPr lang="en-US" altLang="en-US" sz="1600" i="1" kern="0" dirty="0" smtClean="0"/>
              <a:t> </a:t>
            </a:r>
            <a:r>
              <a:rPr lang="en-US" altLang="en-US" sz="1600" i="1" kern="0" dirty="0" err="1" smtClean="0"/>
              <a:t>combinationis</a:t>
            </a:r>
            <a:r>
              <a:rPr lang="en-US" altLang="en-US" sz="1600" i="1" kern="0" dirty="0" smtClean="0"/>
              <a:t> </a:t>
            </a:r>
            <a:r>
              <a:rPr lang="en-US" altLang="en-US" sz="1600" i="1" kern="0" dirty="0" err="1" smtClean="0"/>
              <a:t>observationum</a:t>
            </a:r>
            <a:r>
              <a:rPr lang="en-US" altLang="en-US" sz="1600" i="1" kern="0" dirty="0" smtClean="0"/>
              <a:t> </a:t>
            </a:r>
            <a:r>
              <a:rPr lang="en-US" altLang="en-US" sz="1600" i="1" kern="0" dirty="0" err="1" smtClean="0"/>
              <a:t>erroribus</a:t>
            </a:r>
            <a:r>
              <a:rPr lang="en-US" altLang="en-US" sz="1600" i="1" kern="0" dirty="0" smtClean="0"/>
              <a:t> </a:t>
            </a:r>
            <a:br>
              <a:rPr lang="en-US" altLang="en-US" sz="1600" i="1" kern="0" dirty="0" smtClean="0"/>
            </a:br>
            <a:r>
              <a:rPr lang="en-US" altLang="en-US" sz="1600" i="1" kern="0" dirty="0" err="1" smtClean="0"/>
              <a:t>minimis</a:t>
            </a:r>
            <a:r>
              <a:rPr lang="en-US" altLang="en-US" sz="1600" i="1" kern="0" dirty="0" smtClean="0"/>
              <a:t> </a:t>
            </a:r>
            <a:r>
              <a:rPr lang="en-US" altLang="en-US" sz="1600" i="1" kern="0" dirty="0" err="1" smtClean="0"/>
              <a:t>obnoxiae</a:t>
            </a:r>
            <a:endParaRPr lang="en-GB" altLang="en-US" sz="1600" kern="0" dirty="0"/>
          </a:p>
        </p:txBody>
      </p:sp>
      <p:sp>
        <p:nvSpPr>
          <p:cNvPr id="6" name="Text Box 5"/>
          <p:cNvSpPr txBox="1">
            <a:spLocks noChangeArrowheads="1"/>
          </p:cNvSpPr>
          <p:nvPr/>
        </p:nvSpPr>
        <p:spPr bwMode="auto">
          <a:xfrm>
            <a:off x="2555344" y="794340"/>
            <a:ext cx="6265069"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00000"/>
              </a:lnSpc>
            </a:pPr>
            <a:r>
              <a:rPr lang="en-US" altLang="en-US" sz="1500" dirty="0">
                <a:latin typeface="Times New Roman" panose="02020603050405020304" pitchFamily="18" charset="0"/>
              </a:rPr>
              <a:t>If the astronomical observations and other quantities on which the computations of orbits is based, were absolutely correct, the elements also, whether deduced from three or four observations, would be strictly accurate (so far indeed as the motion is supposed to actually take place exactly according to the laws of Kepler), and therefore, if other observations were used, they might be confirmed, but not corrected.  But since our measurements and observations are nothing more than approximations to truth, the same must be true of all calculations resting upon them, and the highest aim of all computation made concerning concrete phenomena must be to approximate, as nearly as practicable to the truth.  But this can be accomplished in no other way than by a suitable combination of more observations than the number absolutely requisite for the determination of the unknown quantities.  This problem can only be properly be undertaken when an approximate knowledge of the orbit has been already taken into account, which is afterwards to be corrected, so as to satisfy all the observations in the most accurate manner possible.</a:t>
            </a:r>
            <a:endParaRPr lang="en-GB" altLang="en-US" sz="1500" dirty="0">
              <a:latin typeface="Times New Roman" panose="02020603050405020304" pitchFamily="18" charset="0"/>
            </a:endParaRPr>
          </a:p>
        </p:txBody>
      </p:sp>
    </p:spTree>
    <p:extLst>
      <p:ext uri="{BB962C8B-B14F-4D97-AF65-F5344CB8AC3E}">
        <p14:creationId xmlns:p14="http://schemas.microsoft.com/office/powerpoint/2010/main" val="2191336447"/>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186541" y="119063"/>
            <a:ext cx="685800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spcBef>
                <a:spcPts val="900"/>
              </a:spcBef>
              <a:spcAft>
                <a:spcPts val="225"/>
              </a:spcAft>
            </a:pPr>
            <a:r>
              <a:rPr lang="en-GB" altLang="en-US" sz="1800" b="1" i="1" dirty="0" smtClean="0">
                <a:solidFill>
                  <a:srgbClr val="FF0000"/>
                </a:solidFill>
              </a:rPr>
              <a:t>	Data </a:t>
            </a:r>
            <a:r>
              <a:rPr lang="en-GB" altLang="en-US" sz="1800" b="1" i="1" dirty="0">
                <a:solidFill>
                  <a:srgbClr val="FF0000"/>
                </a:solidFill>
              </a:rPr>
              <a:t>Assimilation is the process of absorbing and incorporating observed information into a prognostic model.      </a:t>
            </a:r>
            <a:r>
              <a:rPr lang="en-GB" altLang="en-US" sz="1350" dirty="0">
                <a:solidFill>
                  <a:schemeClr val="tx1"/>
                </a:solidFill>
              </a:rPr>
              <a:t>OED "assimilate, v. t. … II: to absorb and incorporate."</a:t>
            </a:r>
            <a:endParaRPr lang="en-GB" altLang="en-US" sz="1800" dirty="0">
              <a:solidFill>
                <a:schemeClr val="tx1"/>
              </a:solidFill>
            </a:endParaRPr>
          </a:p>
        </p:txBody>
      </p:sp>
      <p:sp>
        <p:nvSpPr>
          <p:cNvPr id="47107" name="Text Box 3"/>
          <p:cNvSpPr txBox="1">
            <a:spLocks noChangeArrowheads="1"/>
          </p:cNvSpPr>
          <p:nvPr/>
        </p:nvSpPr>
        <p:spPr bwMode="auto">
          <a:xfrm>
            <a:off x="317715" y="3994827"/>
            <a:ext cx="850082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400">
                <a:solidFill>
                  <a:schemeClr val="tx2"/>
                </a:solidFill>
                <a:latin typeface="Arial" panose="020B0604020202020204" pitchFamily="34" charset="0"/>
              </a:defRPr>
            </a:lvl1pPr>
            <a:lvl2pPr indent="-26670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lvl="1">
              <a:lnSpc>
                <a:spcPct val="150000"/>
              </a:lnSpc>
              <a:buFont typeface="Symbol" panose="05050102010706020507" pitchFamily="18" charset="2"/>
              <a:buChar char="·"/>
            </a:pPr>
            <a:r>
              <a:rPr lang="en-GB" altLang="en-US" sz="1500" i="1" dirty="0">
                <a:solidFill>
                  <a:srgbClr val="CC0099"/>
                </a:solidFill>
              </a:rPr>
              <a:t>At any time, the model state usually contains more information than the current observations.</a:t>
            </a:r>
          </a:p>
          <a:p>
            <a:pPr lvl="1">
              <a:lnSpc>
                <a:spcPct val="150000"/>
              </a:lnSpc>
              <a:buFont typeface="Symbol" panose="05050102010706020507" pitchFamily="18" charset="2"/>
              <a:buChar char="·"/>
            </a:pPr>
            <a:r>
              <a:rPr lang="en-GB" altLang="en-US" sz="1500" i="1" dirty="0">
                <a:solidFill>
                  <a:srgbClr val="0033CC"/>
                </a:solidFill>
              </a:rPr>
              <a:t>Only parameters well represented by the model can be assimilated in this way.</a:t>
            </a:r>
            <a:endParaRPr lang="en-GB" altLang="en-US" sz="1500" dirty="0">
              <a:solidFill>
                <a:srgbClr val="0033CC"/>
              </a:solidFill>
              <a:latin typeface="Times New Roman" panose="02020603050405020304" pitchFamily="18" charset="0"/>
            </a:endParaRPr>
          </a:p>
        </p:txBody>
      </p:sp>
      <p:sp>
        <p:nvSpPr>
          <p:cNvPr id="47108" name="AutoShape 4" descr="Zig zag"/>
          <p:cNvSpPr>
            <a:spLocks noChangeArrowheads="1"/>
          </p:cNvSpPr>
          <p:nvPr/>
        </p:nvSpPr>
        <p:spPr bwMode="auto">
          <a:xfrm>
            <a:off x="1143000" y="3194448"/>
            <a:ext cx="6858000" cy="553640"/>
          </a:xfrm>
          <a:prstGeom prst="notchedRightArrow">
            <a:avLst>
              <a:gd name="adj1" fmla="val 50000"/>
              <a:gd name="adj2" fmla="val 309678"/>
            </a:avLst>
          </a:prstGeom>
          <a:pattFill prst="zigZag">
            <a:fgClr>
              <a:schemeClr val="accent1"/>
            </a:fgClr>
            <a:bgClr>
              <a:srgbClr val="FFFFFF"/>
            </a:bgClr>
          </a:patt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hangingPunct="1"/>
            <a:endParaRPr lang="en-US" altLang="en-US" sz="3300"/>
          </a:p>
        </p:txBody>
      </p:sp>
      <p:sp>
        <p:nvSpPr>
          <p:cNvPr id="47109" name="Text Box 5"/>
          <p:cNvSpPr txBox="1">
            <a:spLocks noChangeArrowheads="1"/>
          </p:cNvSpPr>
          <p:nvPr/>
        </p:nvSpPr>
        <p:spPr bwMode="auto">
          <a:xfrm>
            <a:off x="2868216" y="3327797"/>
            <a:ext cx="381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nSpc>
                <a:spcPct val="100000"/>
              </a:lnSpc>
              <a:spcBef>
                <a:spcPct val="50000"/>
              </a:spcBef>
            </a:pPr>
            <a:r>
              <a:rPr lang="en-GB" altLang="en-US" sz="1800">
                <a:solidFill>
                  <a:schemeClr val="tx1"/>
                </a:solidFill>
                <a:latin typeface="Times New Roman" panose="02020603050405020304" pitchFamily="18" charset="0"/>
              </a:rPr>
              <a:t>ASSIMILATION MODEL</a:t>
            </a:r>
          </a:p>
        </p:txBody>
      </p:sp>
      <p:sp>
        <p:nvSpPr>
          <p:cNvPr id="47110" name="Text Box 6"/>
          <p:cNvSpPr txBox="1">
            <a:spLocks noChangeArrowheads="1"/>
          </p:cNvSpPr>
          <p:nvPr/>
        </p:nvSpPr>
        <p:spPr bwMode="auto">
          <a:xfrm>
            <a:off x="3223022" y="2625329"/>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nSpc>
                <a:spcPct val="100000"/>
              </a:lnSpc>
              <a:spcBef>
                <a:spcPct val="50000"/>
              </a:spcBef>
            </a:pPr>
            <a:r>
              <a:rPr lang="en-GB" altLang="en-US" sz="1800">
                <a:solidFill>
                  <a:srgbClr val="FF0000"/>
                </a:solidFill>
                <a:latin typeface="Times New Roman" panose="02020603050405020304" pitchFamily="18" charset="0"/>
              </a:rPr>
              <a:t>OBSERVATIONS</a:t>
            </a:r>
            <a:endParaRPr lang="en-GB" altLang="en-US" sz="1800">
              <a:solidFill>
                <a:schemeClr val="tx1"/>
              </a:solidFill>
              <a:latin typeface="Times New Roman" panose="02020603050405020304" pitchFamily="18" charset="0"/>
            </a:endParaRPr>
          </a:p>
        </p:txBody>
      </p:sp>
      <p:sp>
        <p:nvSpPr>
          <p:cNvPr id="47111" name="Line 7"/>
          <p:cNvSpPr>
            <a:spLocks noChangeShapeType="1"/>
          </p:cNvSpPr>
          <p:nvPr/>
        </p:nvSpPr>
        <p:spPr bwMode="auto">
          <a:xfrm>
            <a:off x="2819400" y="2957512"/>
            <a:ext cx="0" cy="395288"/>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sp>
        <p:nvSpPr>
          <p:cNvPr id="47112" name="Line 8"/>
          <p:cNvSpPr>
            <a:spLocks noChangeShapeType="1"/>
          </p:cNvSpPr>
          <p:nvPr/>
        </p:nvSpPr>
        <p:spPr bwMode="auto">
          <a:xfrm>
            <a:off x="3810000" y="2957512"/>
            <a:ext cx="0" cy="395288"/>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sp>
        <p:nvSpPr>
          <p:cNvPr id="47113" name="Line 9"/>
          <p:cNvSpPr>
            <a:spLocks noChangeShapeType="1"/>
          </p:cNvSpPr>
          <p:nvPr/>
        </p:nvSpPr>
        <p:spPr bwMode="auto">
          <a:xfrm>
            <a:off x="5791200" y="2957512"/>
            <a:ext cx="0" cy="395288"/>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sp>
        <p:nvSpPr>
          <p:cNvPr id="47114" name="Line 10"/>
          <p:cNvSpPr>
            <a:spLocks noChangeShapeType="1"/>
          </p:cNvSpPr>
          <p:nvPr/>
        </p:nvSpPr>
        <p:spPr bwMode="auto">
          <a:xfrm>
            <a:off x="4800600" y="2957512"/>
            <a:ext cx="0" cy="395288"/>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en-GB" sz="1050"/>
          </a:p>
        </p:txBody>
      </p:sp>
      <p:sp>
        <p:nvSpPr>
          <p:cNvPr id="47115" name="Text Box 11"/>
          <p:cNvSpPr txBox="1">
            <a:spLocks noChangeArrowheads="1"/>
          </p:cNvSpPr>
          <p:nvPr/>
        </p:nvSpPr>
        <p:spPr bwMode="auto">
          <a:xfrm>
            <a:off x="3518298" y="1144192"/>
            <a:ext cx="485146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4400">
                <a:solidFill>
                  <a:schemeClr val="tx2"/>
                </a:solidFill>
                <a:latin typeface="Arial" panose="020B0604020202020204" pitchFamily="34" charset="0"/>
              </a:defRPr>
            </a:lvl1pPr>
            <a:lvl2pPr marL="571500" indent="-38100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lvl="1">
              <a:lnSpc>
                <a:spcPct val="100000"/>
              </a:lnSpc>
              <a:spcAft>
                <a:spcPts val="600"/>
              </a:spcAft>
              <a:buFont typeface="Symbol" panose="05050102010706020507" pitchFamily="18" charset="2"/>
              <a:buChar char="·"/>
            </a:pPr>
            <a:r>
              <a:rPr lang="en-GB" altLang="en-US" sz="1500" dirty="0">
                <a:solidFill>
                  <a:schemeClr val="accent1"/>
                </a:solidFill>
              </a:rPr>
              <a:t>The model state summarises in an organised way the information from earlier observations.</a:t>
            </a:r>
          </a:p>
          <a:p>
            <a:pPr lvl="1">
              <a:lnSpc>
                <a:spcPct val="100000"/>
              </a:lnSpc>
              <a:spcAft>
                <a:spcPts val="600"/>
              </a:spcAft>
              <a:buFont typeface="Symbol" panose="05050102010706020507" pitchFamily="18" charset="2"/>
              <a:buChar char="·"/>
            </a:pPr>
            <a:r>
              <a:rPr lang="en-GB" altLang="en-US" sz="1500" dirty="0">
                <a:solidFill>
                  <a:schemeClr val="accent1"/>
                </a:solidFill>
              </a:rPr>
              <a:t>It is modified to incorporate new observations, by combining new &amp; old information in a statistically optimal way.</a:t>
            </a:r>
            <a:endParaRPr lang="en-GB" altLang="en-US" sz="1800" dirty="0">
              <a:solidFill>
                <a:schemeClr val="accent1"/>
              </a:solidFill>
            </a:endParaRPr>
          </a:p>
        </p:txBody>
      </p:sp>
      <p:sp>
        <p:nvSpPr>
          <p:cNvPr id="47116" name="Text Box 12"/>
          <p:cNvSpPr txBox="1">
            <a:spLocks noChangeArrowheads="1"/>
          </p:cNvSpPr>
          <p:nvPr/>
        </p:nvSpPr>
        <p:spPr bwMode="auto">
          <a:xfrm>
            <a:off x="906572" y="1230644"/>
            <a:ext cx="25646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spcBef>
                <a:spcPts val="900"/>
              </a:spcBef>
              <a:spcAft>
                <a:spcPts val="225"/>
              </a:spcAft>
            </a:pPr>
            <a:r>
              <a:rPr lang="en-GB" altLang="en-US" sz="1800" dirty="0">
                <a:solidFill>
                  <a:schemeClr val="accent1"/>
                </a:solidFill>
              </a:rPr>
              <a:t>This is normally done by integrating the model forward in time, adding observations.</a:t>
            </a:r>
          </a:p>
        </p:txBody>
      </p:sp>
    </p:spTree>
    <p:extLst>
      <p:ext uri="{BB962C8B-B14F-4D97-AF65-F5344CB8AC3E}">
        <p14:creationId xmlns:p14="http://schemas.microsoft.com/office/powerpoint/2010/main" val="234869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7644" y="1039783"/>
            <a:ext cx="8437500" cy="623248"/>
          </a:xfrm>
        </p:spPr>
        <p:txBody>
          <a:bodyPr/>
          <a:lstStyle/>
          <a:p>
            <a:r>
              <a:rPr lang="en-US" altLang="en-US" i="1" dirty="0"/>
              <a:t>Key Ideas from Gauss:</a:t>
            </a:r>
            <a:endParaRPr lang="en-GB" dirty="0"/>
          </a:p>
        </p:txBody>
      </p:sp>
      <p:sp>
        <p:nvSpPr>
          <p:cNvPr id="3" name="Content Placeholder 2"/>
          <p:cNvSpPr>
            <a:spLocks noGrp="1"/>
          </p:cNvSpPr>
          <p:nvPr>
            <p:ph idx="1"/>
          </p:nvPr>
        </p:nvSpPr>
        <p:spPr>
          <a:xfrm>
            <a:off x="197644" y="1761531"/>
            <a:ext cx="8543400" cy="2704360"/>
          </a:xfrm>
        </p:spPr>
        <p:txBody>
          <a:bodyPr/>
          <a:lstStyle/>
          <a:p>
            <a:pPr>
              <a:spcBef>
                <a:spcPts val="450"/>
              </a:spcBef>
              <a:spcAft>
                <a:spcPts val="675"/>
              </a:spcAft>
            </a:pPr>
            <a:r>
              <a:rPr lang="en-US" altLang="en-US" sz="1600"/>
              <a:t>all models and observations are approximate</a:t>
            </a:r>
          </a:p>
          <a:p>
            <a:pPr>
              <a:spcBef>
                <a:spcPts val="450"/>
              </a:spcBef>
              <a:spcAft>
                <a:spcPts val="675"/>
              </a:spcAft>
            </a:pPr>
            <a:r>
              <a:rPr lang="en-US" altLang="en-US" sz="1600"/>
              <a:t>the resulting analysis will also be approximate</a:t>
            </a:r>
          </a:p>
          <a:p>
            <a:pPr>
              <a:spcBef>
                <a:spcPts val="450"/>
              </a:spcBef>
              <a:spcAft>
                <a:spcPts val="675"/>
              </a:spcAft>
            </a:pPr>
            <a:r>
              <a:rPr lang="en-US" altLang="en-US" sz="1600"/>
              <a:t>the observations must be combined in some optimal fashion</a:t>
            </a:r>
          </a:p>
          <a:p>
            <a:pPr>
              <a:spcBef>
                <a:spcPts val="450"/>
              </a:spcBef>
              <a:spcAft>
                <a:spcPts val="675"/>
              </a:spcAft>
            </a:pPr>
            <a:r>
              <a:rPr lang="en-US" altLang="en-US" sz="1600"/>
              <a:t>it is better to have enough observations to over-determine the problem</a:t>
            </a:r>
          </a:p>
          <a:p>
            <a:pPr>
              <a:spcBef>
                <a:spcPts val="450"/>
              </a:spcBef>
              <a:spcAft>
                <a:spcPts val="675"/>
              </a:spcAft>
            </a:pPr>
            <a:r>
              <a:rPr lang="en-US" altLang="en-US" sz="1600"/>
              <a:t>the model is used to provide a preliminary estimate</a:t>
            </a:r>
          </a:p>
          <a:p>
            <a:pPr>
              <a:spcBef>
                <a:spcPts val="450"/>
              </a:spcBef>
              <a:spcAft>
                <a:spcPts val="675"/>
              </a:spcAft>
            </a:pPr>
            <a:r>
              <a:rPr lang="en-US" altLang="en-US" sz="1600"/>
              <a:t>the final estimate should fit the observations within their (presumed) observational error</a:t>
            </a:r>
            <a:endParaRPr lang="en-GB" altLang="en-US" sz="1600" dirty="0"/>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20</a:t>
            </a:fld>
            <a:endParaRPr lang="en-GB" altLang="en-US" sz="1050">
              <a:latin typeface="Times" panose="02020603050405020304" pitchFamily="18" charset="0"/>
            </a:endParaRPr>
          </a:p>
        </p:txBody>
      </p:sp>
    </p:spTree>
    <p:extLst>
      <p:ext uri="{BB962C8B-B14F-4D97-AF65-F5344CB8AC3E}">
        <p14:creationId xmlns:p14="http://schemas.microsoft.com/office/powerpoint/2010/main" val="4169283599"/>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1976088" y="215581"/>
            <a:ext cx="6328125" cy="438582"/>
          </a:xfrm>
        </p:spPr>
        <p:txBody>
          <a:bodyPr/>
          <a:lstStyle/>
          <a:p>
            <a:pPr eaLnBrk="1" hangingPunct="1"/>
            <a:r>
              <a:rPr lang="en-GB" altLang="en-US" sz="2400" dirty="0"/>
              <a:t>Bayes' Theorem for Discrete Events</a:t>
            </a:r>
            <a:endParaRPr lang="en-US" altLang="en-US" sz="2400" dirty="0"/>
          </a:p>
        </p:txBody>
      </p:sp>
      <p:sp>
        <p:nvSpPr>
          <p:cNvPr id="1029" name="Footer Placeholder 2"/>
          <p:cNvSpPr>
            <a:spLocks noGrp="1"/>
          </p:cNvSpPr>
          <p:nvPr>
            <p:ph type="ftr" sz="quarter" idx="10"/>
          </p:nvPr>
        </p:nvSpPr>
        <p:spPr>
          <a:solidFill>
            <a:schemeClr val="bg1"/>
          </a:solidFill>
          <a:extLst/>
        </p:spPr>
        <p:txBody>
          <a:bodyPr vert="horz" lIns="252000" tIns="36000" rIns="68580" bIns="27000" rtlCol="0" anchor="ctr"/>
          <a:lstStyle/>
          <a:p>
            <a:r>
              <a:rPr lang="en-GB" altLang="en-US">
                <a:solidFill>
                  <a:srgbClr val="000000"/>
                </a:solidFill>
              </a:rPr>
              <a:t>© Crown copyright   Met Office  Andrew Lorenc  </a:t>
            </a:r>
            <a:fld id="{96B37D8C-C9D9-410C-921E-B7A5F5E047B5}" type="slidenum">
              <a:rPr lang="en-GB" altLang="en-US">
                <a:solidFill>
                  <a:srgbClr val="000000"/>
                </a:solidFill>
              </a:rPr>
              <a:pPr/>
              <a:t>21</a:t>
            </a:fld>
            <a:endParaRPr lang="en-GB" altLang="en-US">
              <a:solidFill>
                <a:srgbClr val="000000"/>
              </a:solidFill>
            </a:endParaRPr>
          </a:p>
        </p:txBody>
      </p:sp>
      <p:graphicFrame>
        <p:nvGraphicFramePr>
          <p:cNvPr id="1026" name="Object 6"/>
          <p:cNvGraphicFramePr>
            <a:graphicFrameLocks noChangeAspect="1"/>
          </p:cNvGraphicFramePr>
          <p:nvPr/>
        </p:nvGraphicFramePr>
        <p:xfrm>
          <a:off x="2033588" y="3022997"/>
          <a:ext cx="3676650" cy="304800"/>
        </p:xfrm>
        <a:graphic>
          <a:graphicData uri="http://schemas.openxmlformats.org/presentationml/2006/ole">
            <mc:AlternateContent xmlns:mc="http://schemas.openxmlformats.org/markup-compatibility/2006">
              <mc:Choice xmlns:v="urn:schemas-microsoft-com:vml" Requires="v">
                <p:oleObj spid="_x0000_s1201" name="Equation" r:id="rId3" imgW="2451100" imgH="203200" progId="Equation.3">
                  <p:embed/>
                </p:oleObj>
              </mc:Choice>
              <mc:Fallback>
                <p:oleObj name="Equation" r:id="rId3" imgW="2451100" imgH="203200" progId="Equation.3">
                  <p:embed/>
                  <p:pic>
                    <p:nvPicPr>
                      <p:cNvPr id="0" name="Picture 1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3022997"/>
                        <a:ext cx="367665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5"/>
          <p:cNvGraphicFramePr>
            <a:graphicFrameLocks noChangeAspect="1"/>
          </p:cNvGraphicFramePr>
          <p:nvPr/>
        </p:nvGraphicFramePr>
        <p:xfrm>
          <a:off x="4463653" y="3436144"/>
          <a:ext cx="2214563" cy="628650"/>
        </p:xfrm>
        <a:graphic>
          <a:graphicData uri="http://schemas.openxmlformats.org/presentationml/2006/ole">
            <mc:AlternateContent xmlns:mc="http://schemas.openxmlformats.org/markup-compatibility/2006">
              <mc:Choice xmlns:v="urn:schemas-microsoft-com:vml" Requires="v">
                <p:oleObj spid="_x0000_s1202" name="Equation" r:id="rId5" imgW="1473200" imgH="419100" progId="Equation.3">
                  <p:embed/>
                </p:oleObj>
              </mc:Choice>
              <mc:Fallback>
                <p:oleObj name="Equation" r:id="rId5" imgW="1473200" imgH="419100" progId="Equation.3">
                  <p:embed/>
                  <p:pic>
                    <p:nvPicPr>
                      <p:cNvPr id="0" name="Picture 1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3653" y="3436144"/>
                        <a:ext cx="2214563"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512469" y="4192192"/>
          <a:ext cx="3300413" cy="364331"/>
        </p:xfrm>
        <a:graphic>
          <a:graphicData uri="http://schemas.openxmlformats.org/presentationml/2006/ole">
            <mc:AlternateContent xmlns:mc="http://schemas.openxmlformats.org/markup-compatibility/2006">
              <mc:Choice xmlns:v="urn:schemas-microsoft-com:vml" Requires="v">
                <p:oleObj spid="_x0000_s1203" name="Equation" r:id="rId7" imgW="2222500" imgH="241300" progId="Equation.3">
                  <p:embed/>
                </p:oleObj>
              </mc:Choice>
              <mc:Fallback>
                <p:oleObj name="Equation" r:id="rId7" imgW="2222500" imgH="241300" progId="Equation.3">
                  <p:embed/>
                  <p:pic>
                    <p:nvPicPr>
                      <p:cNvPr id="0" name="Picture 1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2469" y="4192192"/>
                        <a:ext cx="3300413" cy="3643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1" name="Rectangle 7"/>
          <p:cNvSpPr>
            <a:spLocks noChangeArrowheads="1"/>
          </p:cNvSpPr>
          <p:nvPr/>
        </p:nvSpPr>
        <p:spPr bwMode="auto">
          <a:xfrm>
            <a:off x="1926432" y="892169"/>
            <a:ext cx="5383205" cy="21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endParaRPr lang="en-GB" altLang="en-US" sz="675" dirty="0"/>
          </a:p>
          <a:p>
            <a:r>
              <a:rPr lang="en-GB" altLang="en-US" sz="1800" i="1" dirty="0">
                <a:latin typeface="Times New Roman" panose="02020603050405020304" pitchFamily="18" charset="0"/>
                <a:ea typeface="MS Mincho" pitchFamily="49" charset="-128"/>
                <a:cs typeface="Times New Roman" panose="02020603050405020304" pitchFamily="18" charset="0"/>
              </a:rPr>
              <a:t>A</a:t>
            </a:r>
            <a:r>
              <a:rPr lang="en-GB" altLang="en-US" sz="1800" dirty="0">
                <a:ea typeface="MS Mincho" pitchFamily="49" charset="-128"/>
                <a:cs typeface="Univers" charset="0"/>
              </a:rPr>
              <a:t>  </a:t>
            </a:r>
            <a:r>
              <a:rPr lang="en-GB" altLang="en-US" sz="1800" i="1" dirty="0">
                <a:latin typeface="Times New Roman" panose="02020603050405020304" pitchFamily="18" charset="0"/>
                <a:ea typeface="MS Mincho" pitchFamily="49" charset="-128"/>
                <a:cs typeface="Times New Roman" panose="02020603050405020304" pitchFamily="18" charset="0"/>
              </a:rPr>
              <a:t>B</a:t>
            </a:r>
            <a:r>
              <a:rPr lang="en-GB" altLang="en-US" sz="1800" dirty="0">
                <a:ea typeface="MS Mincho" pitchFamily="49" charset="-128"/>
                <a:cs typeface="Univers" charset="0"/>
              </a:rPr>
              <a:t>		events</a:t>
            </a:r>
            <a:endParaRPr lang="en-GB" altLang="en-US" sz="675" dirty="0">
              <a:ea typeface="MS Mincho" pitchFamily="49" charset="-128"/>
              <a:cs typeface="Univers" charset="0"/>
            </a:endParaRPr>
          </a:p>
          <a:p>
            <a:r>
              <a:rPr lang="en-GB" altLang="en-US" sz="1800" i="1" dirty="0">
                <a:latin typeface="Times New Roman" panose="02020603050405020304" pitchFamily="18" charset="0"/>
                <a:ea typeface="MS Mincho" pitchFamily="49" charset="-128"/>
                <a:cs typeface="Times New Roman" panose="02020603050405020304" pitchFamily="18" charset="0"/>
              </a:rPr>
              <a:t>P(A)</a:t>
            </a:r>
            <a:r>
              <a:rPr lang="en-GB" altLang="en-US" sz="1800" dirty="0">
                <a:ea typeface="MS Mincho" pitchFamily="49" charset="-128"/>
                <a:cs typeface="Univers" charset="0"/>
              </a:rPr>
              <a:t> 		probability of </a:t>
            </a:r>
            <a:r>
              <a:rPr lang="en-GB" altLang="en-US" sz="1800" i="1" dirty="0">
                <a:latin typeface="Times New Roman" panose="02020603050405020304" pitchFamily="18" charset="0"/>
                <a:ea typeface="MS Mincho" pitchFamily="49" charset="-128"/>
                <a:cs typeface="Times New Roman" panose="02020603050405020304" pitchFamily="18" charset="0"/>
              </a:rPr>
              <a:t>A</a:t>
            </a:r>
            <a:r>
              <a:rPr lang="en-GB" altLang="en-US" sz="1800" dirty="0">
                <a:ea typeface="MS Mincho" pitchFamily="49" charset="-128"/>
                <a:cs typeface="Univers" charset="0"/>
              </a:rPr>
              <a:t> occurring,  or</a:t>
            </a:r>
            <a:endParaRPr lang="en-GB" altLang="en-US" sz="675" dirty="0"/>
          </a:p>
          <a:p>
            <a:r>
              <a:rPr lang="en-GB" altLang="en-US" sz="1800" dirty="0">
                <a:ea typeface="MS Mincho" pitchFamily="49" charset="-128"/>
              </a:rPr>
              <a:t> 		knowledge about </a:t>
            </a:r>
            <a:r>
              <a:rPr lang="en-GB" altLang="en-US" sz="1800" i="1" dirty="0">
                <a:latin typeface="Times New Roman" panose="02020603050405020304" pitchFamily="18" charset="0"/>
                <a:ea typeface="MS Mincho" pitchFamily="49" charset="-128"/>
              </a:rPr>
              <a:t>A</a:t>
            </a:r>
            <a:r>
              <a:rPr lang="en-GB" altLang="en-US" sz="1800" dirty="0">
                <a:ea typeface="MS Mincho" pitchFamily="49" charset="-128"/>
              </a:rPr>
              <a:t>'s past occurrence</a:t>
            </a:r>
            <a:endParaRPr lang="en-GB" altLang="en-US" sz="675" dirty="0"/>
          </a:p>
          <a:p>
            <a:r>
              <a:rPr lang="en-GB" altLang="en-US" sz="1800" i="1" dirty="0">
                <a:latin typeface="Times New Roman" panose="02020603050405020304" pitchFamily="18" charset="0"/>
                <a:ea typeface="MS Mincho" pitchFamily="49" charset="-128"/>
              </a:rPr>
              <a:t>P(A</a:t>
            </a:r>
            <a:r>
              <a:rPr lang="en-GB" altLang="en-US" sz="1800" dirty="0">
                <a:latin typeface="Times New Roman" panose="02020603050405020304" pitchFamily="18" charset="0"/>
                <a:ea typeface="MS Mincho" pitchFamily="49" charset="-128"/>
                <a:sym typeface="Symbol" panose="05050102010706020507" pitchFamily="18" charset="2"/>
              </a:rPr>
              <a:t></a:t>
            </a:r>
            <a:r>
              <a:rPr lang="en-GB" altLang="en-US" sz="1800" i="1" dirty="0">
                <a:latin typeface="Times New Roman" panose="02020603050405020304" pitchFamily="18" charset="0"/>
                <a:ea typeface="MS Mincho" pitchFamily="49" charset="-128"/>
              </a:rPr>
              <a:t>B)</a:t>
            </a:r>
            <a:r>
              <a:rPr lang="en-GB" altLang="en-US" sz="1800" dirty="0">
                <a:ea typeface="MS Mincho" pitchFamily="49" charset="-128"/>
                <a:sym typeface="Symbol" panose="05050102010706020507" pitchFamily="18" charset="2"/>
              </a:rPr>
              <a:t>	probability that</a:t>
            </a:r>
            <a:r>
              <a:rPr lang="en-GB" altLang="en-US" sz="1800" dirty="0">
                <a:latin typeface="Times New Roman" panose="02020603050405020304" pitchFamily="18" charset="0"/>
                <a:ea typeface="MS Mincho" pitchFamily="49" charset="-128"/>
                <a:sym typeface="Symbol" panose="05050102010706020507" pitchFamily="18" charset="2"/>
              </a:rPr>
              <a:t> </a:t>
            </a:r>
            <a:r>
              <a:rPr lang="en-GB" altLang="en-US" sz="1800" i="1" dirty="0">
                <a:latin typeface="Times New Roman" panose="02020603050405020304" pitchFamily="18" charset="0"/>
                <a:ea typeface="MS Mincho" pitchFamily="49" charset="-128"/>
                <a:sym typeface="Symbol" panose="05050102010706020507" pitchFamily="18" charset="2"/>
              </a:rPr>
              <a:t>A</a:t>
            </a:r>
            <a:r>
              <a:rPr lang="en-GB" altLang="en-US" sz="1800" dirty="0">
                <a:ea typeface="MS Mincho" pitchFamily="49" charset="-128"/>
                <a:sym typeface="Symbol" panose="05050102010706020507" pitchFamily="18" charset="2"/>
              </a:rPr>
              <a:t> and </a:t>
            </a:r>
            <a:r>
              <a:rPr lang="en-GB" altLang="en-US" sz="1800" i="1" dirty="0">
                <a:latin typeface="Times New Roman" panose="02020603050405020304" pitchFamily="18" charset="0"/>
                <a:ea typeface="MS Mincho" pitchFamily="49" charset="-128"/>
                <a:sym typeface="Symbol" panose="05050102010706020507" pitchFamily="18" charset="2"/>
              </a:rPr>
              <a:t>B</a:t>
            </a:r>
            <a:r>
              <a:rPr lang="en-GB" altLang="en-US" sz="1800" dirty="0">
                <a:ea typeface="MS Mincho" pitchFamily="49" charset="-128"/>
                <a:sym typeface="Symbol" panose="05050102010706020507" pitchFamily="18" charset="2"/>
              </a:rPr>
              <a:t> both occur,</a:t>
            </a:r>
            <a:endParaRPr lang="en-GB" altLang="en-US" sz="675" dirty="0">
              <a:latin typeface="Times New Roman" panose="02020603050405020304" pitchFamily="18" charset="0"/>
              <a:sym typeface="Symbol" panose="05050102010706020507" pitchFamily="18" charset="2"/>
            </a:endParaRPr>
          </a:p>
          <a:p>
            <a:r>
              <a:rPr lang="en-GB" altLang="en-US" sz="1800" i="1" dirty="0">
                <a:latin typeface="Times New Roman" panose="02020603050405020304" pitchFamily="18" charset="0"/>
                <a:ea typeface="MS Mincho" pitchFamily="49" charset="-128"/>
                <a:sym typeface="Symbol" panose="05050102010706020507" pitchFamily="18" charset="2"/>
              </a:rPr>
              <a:t>P(A</a:t>
            </a:r>
            <a:r>
              <a:rPr lang="en-GB" altLang="en-US" sz="1800" dirty="0">
                <a:latin typeface="Times New Roman" panose="02020603050405020304" pitchFamily="18" charset="0"/>
                <a:ea typeface="MS Mincho" pitchFamily="49" charset="-128"/>
                <a:sym typeface="Symbol" panose="05050102010706020507" pitchFamily="18" charset="2"/>
              </a:rPr>
              <a:t></a:t>
            </a:r>
            <a:r>
              <a:rPr lang="en-GB" altLang="en-US" sz="1800" i="1" dirty="0">
                <a:latin typeface="Times New Roman" panose="02020603050405020304" pitchFamily="18" charset="0"/>
                <a:ea typeface="MS Mincho" pitchFamily="49" charset="-128"/>
              </a:rPr>
              <a:t>B)</a:t>
            </a:r>
            <a:r>
              <a:rPr lang="en-GB" altLang="en-US" sz="1800" dirty="0">
                <a:ea typeface="MS Mincho" pitchFamily="49" charset="-128"/>
                <a:sym typeface="Symbol" panose="05050102010706020507" pitchFamily="18" charset="2"/>
              </a:rPr>
              <a:t> </a:t>
            </a:r>
            <a:r>
              <a:rPr lang="en-GB" altLang="en-US" sz="1800" dirty="0">
                <a:latin typeface="Times New Roman" panose="02020603050405020304" pitchFamily="18" charset="0"/>
                <a:ea typeface="MS Mincho" pitchFamily="49" charset="-128"/>
                <a:sym typeface="Symbol" panose="05050102010706020507" pitchFamily="18" charset="2"/>
              </a:rPr>
              <a:t>	</a:t>
            </a:r>
            <a:r>
              <a:rPr lang="en-GB" altLang="en-US" sz="1800" dirty="0">
                <a:ea typeface="MS Mincho" pitchFamily="49" charset="-128"/>
                <a:sym typeface="Symbol" panose="05050102010706020507" pitchFamily="18" charset="2"/>
              </a:rPr>
              <a:t>conditional probability of</a:t>
            </a:r>
            <a:r>
              <a:rPr lang="en-GB" altLang="en-US" sz="1800" dirty="0">
                <a:latin typeface="Times New Roman" panose="02020603050405020304" pitchFamily="18" charset="0"/>
                <a:ea typeface="MS Mincho" pitchFamily="49" charset="-128"/>
                <a:sym typeface="Symbol" panose="05050102010706020507" pitchFamily="18" charset="2"/>
              </a:rPr>
              <a:t> </a:t>
            </a:r>
            <a:r>
              <a:rPr lang="en-GB" altLang="en-US" sz="1800" i="1" dirty="0">
                <a:latin typeface="Times New Roman" panose="02020603050405020304" pitchFamily="18" charset="0"/>
                <a:ea typeface="MS Mincho" pitchFamily="49" charset="-128"/>
                <a:sym typeface="Symbol" panose="05050102010706020507" pitchFamily="18" charset="2"/>
              </a:rPr>
              <a:t>A</a:t>
            </a:r>
            <a:r>
              <a:rPr lang="en-GB" altLang="en-US" sz="1800" dirty="0">
                <a:ea typeface="MS Mincho" pitchFamily="49" charset="-128"/>
                <a:sym typeface="Symbol" panose="05050102010706020507" pitchFamily="18" charset="2"/>
              </a:rPr>
              <a:t> given </a:t>
            </a:r>
            <a:r>
              <a:rPr lang="en-GB" altLang="en-US" sz="1800" i="1" dirty="0">
                <a:latin typeface="Times New Roman" panose="02020603050405020304" pitchFamily="18" charset="0"/>
                <a:ea typeface="MS Mincho" pitchFamily="49" charset="-128"/>
                <a:sym typeface="Symbol" panose="05050102010706020507" pitchFamily="18" charset="2"/>
              </a:rPr>
              <a:t>B</a:t>
            </a:r>
            <a:endParaRPr lang="en-GB" altLang="en-US" sz="675" dirty="0">
              <a:sym typeface="Symbol" panose="05050102010706020507" pitchFamily="18" charset="2"/>
            </a:endParaRPr>
          </a:p>
          <a:p>
            <a:endParaRPr lang="en-GB" altLang="en-US" sz="1800" dirty="0">
              <a:latin typeface="Times New Roman" panose="02020603050405020304" pitchFamily="18" charset="0"/>
              <a:ea typeface="MS Mincho" pitchFamily="49" charset="-128"/>
              <a:sym typeface="Symbol" panose="05050102010706020507" pitchFamily="18" charset="2"/>
            </a:endParaRPr>
          </a:p>
          <a:p>
            <a:r>
              <a:rPr lang="en-GB" altLang="en-US" sz="1800" dirty="0">
                <a:ea typeface="MS Mincho" pitchFamily="49" charset="-128"/>
                <a:sym typeface="Symbol" panose="05050102010706020507" pitchFamily="18" charset="2"/>
              </a:rPr>
              <a:t>We have two ways of expressing</a:t>
            </a:r>
            <a:r>
              <a:rPr lang="en-GB" altLang="en-US" sz="1800" dirty="0">
                <a:latin typeface="Times New Roman" panose="02020603050405020304" pitchFamily="18" charset="0"/>
                <a:ea typeface="MS Mincho" pitchFamily="49" charset="-128"/>
                <a:sym typeface="Symbol" panose="05050102010706020507" pitchFamily="18" charset="2"/>
              </a:rPr>
              <a:t> </a:t>
            </a:r>
            <a:r>
              <a:rPr lang="en-GB" altLang="en-US" sz="1800" i="1" dirty="0">
                <a:latin typeface="Times New Roman" panose="02020603050405020304" pitchFamily="18" charset="0"/>
                <a:ea typeface="MS Mincho" pitchFamily="49" charset="-128"/>
                <a:sym typeface="Symbol" panose="05050102010706020507" pitchFamily="18" charset="2"/>
              </a:rPr>
              <a:t>P(A</a:t>
            </a:r>
            <a:r>
              <a:rPr lang="en-GB" altLang="en-US" sz="1800" dirty="0">
                <a:latin typeface="Times New Roman" panose="02020603050405020304" pitchFamily="18" charset="0"/>
                <a:ea typeface="MS Mincho" pitchFamily="49" charset="-128"/>
                <a:sym typeface="Symbol" panose="05050102010706020507" pitchFamily="18" charset="2"/>
              </a:rPr>
              <a:t></a:t>
            </a:r>
            <a:r>
              <a:rPr lang="en-GB" altLang="en-US" sz="1800" i="1" dirty="0">
                <a:latin typeface="Times New Roman" panose="02020603050405020304" pitchFamily="18" charset="0"/>
                <a:ea typeface="MS Mincho" pitchFamily="49" charset="-128"/>
              </a:rPr>
              <a:t>B)</a:t>
            </a:r>
            <a:r>
              <a:rPr lang="en-GB" altLang="en-US" sz="1800" dirty="0">
                <a:ea typeface="MS Mincho" pitchFamily="49" charset="-128"/>
                <a:sym typeface="Symbol" panose="05050102010706020507" pitchFamily="18" charset="2"/>
              </a:rPr>
              <a:t>:</a:t>
            </a:r>
            <a:endParaRPr lang="en-GB" altLang="en-US" sz="1800" dirty="0">
              <a:latin typeface="Times New Roman" panose="02020603050405020304" pitchFamily="18" charset="0"/>
              <a:ea typeface="MS Mincho" pitchFamily="49" charset="-128"/>
              <a:sym typeface="Symbol" panose="05050102010706020507" pitchFamily="18" charset="2"/>
            </a:endParaRPr>
          </a:p>
        </p:txBody>
      </p:sp>
      <p:sp>
        <p:nvSpPr>
          <p:cNvPr id="1032" name="Rectangle 8"/>
          <p:cNvSpPr>
            <a:spLocks noChangeArrowheads="1"/>
          </p:cNvSpPr>
          <p:nvPr/>
        </p:nvSpPr>
        <p:spPr bwMode="auto">
          <a:xfrm>
            <a:off x="1938338" y="3565803"/>
            <a:ext cx="22082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r>
              <a:rPr lang="en-GB" altLang="en-US" sz="1800">
                <a:latin typeface="Univers" charset="0"/>
                <a:ea typeface="MS Mincho" pitchFamily="49" charset="-128"/>
                <a:cs typeface="Univers" charset="0"/>
                <a:sym typeface="Symbol" panose="05050102010706020507" pitchFamily="18" charset="2"/>
              </a:rPr>
              <a:t></a:t>
            </a:r>
            <a:r>
              <a:rPr lang="en-GB" altLang="en-US" sz="1800">
                <a:ea typeface="MS Mincho" pitchFamily="49" charset="-128"/>
                <a:cs typeface="Univers" charset="0"/>
              </a:rPr>
              <a:t> Bayes' Theorem:</a:t>
            </a:r>
            <a:endParaRPr lang="en-GB" altLang="en-US" sz="1800">
              <a:latin typeface="Univers" charset="0"/>
              <a:ea typeface="MS Mincho" pitchFamily="49" charset="-128"/>
              <a:cs typeface="Univers" charset="0"/>
              <a:sym typeface="Symbol" panose="05050102010706020507" pitchFamily="18" charset="2"/>
            </a:endParaRPr>
          </a:p>
        </p:txBody>
      </p:sp>
      <p:sp>
        <p:nvSpPr>
          <p:cNvPr id="1033" name="Rectangle 9"/>
          <p:cNvSpPr>
            <a:spLocks noChangeArrowheads="1"/>
          </p:cNvSpPr>
          <p:nvPr/>
        </p:nvSpPr>
        <p:spPr bwMode="auto">
          <a:xfrm>
            <a:off x="1926431" y="4207855"/>
            <a:ext cx="267252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r>
              <a:rPr lang="en-GB" altLang="en-US" sz="1800">
                <a:ea typeface="MS Mincho" pitchFamily="49" charset="-128"/>
                <a:cs typeface="Univers" charset="0"/>
              </a:rPr>
              <a:t>Can calculate </a:t>
            </a:r>
            <a:r>
              <a:rPr lang="en-GB" altLang="en-US" sz="1800" i="1">
                <a:latin typeface="Times New Roman" panose="02020603050405020304" pitchFamily="18" charset="0"/>
                <a:ea typeface="MS Mincho" pitchFamily="49" charset="-128"/>
                <a:cs typeface="Times New Roman" panose="02020603050405020304" pitchFamily="18" charset="0"/>
              </a:rPr>
              <a:t>P</a:t>
            </a:r>
            <a:r>
              <a:rPr lang="en-GB" altLang="en-US" sz="1800">
                <a:latin typeface="Times New Roman" panose="02020603050405020304" pitchFamily="18" charset="0"/>
                <a:ea typeface="MS Mincho" pitchFamily="49" charset="-128"/>
                <a:cs typeface="Times New Roman" panose="02020603050405020304" pitchFamily="18" charset="0"/>
              </a:rPr>
              <a:t>(</a:t>
            </a:r>
            <a:r>
              <a:rPr lang="en-GB" altLang="en-US" sz="1800" i="1">
                <a:latin typeface="Times New Roman" panose="02020603050405020304" pitchFamily="18" charset="0"/>
                <a:ea typeface="MS Mincho" pitchFamily="49" charset="-128"/>
                <a:cs typeface="Times New Roman" panose="02020603050405020304" pitchFamily="18" charset="0"/>
              </a:rPr>
              <a:t>B</a:t>
            </a:r>
            <a:r>
              <a:rPr lang="en-GB" altLang="en-US" sz="1800">
                <a:latin typeface="Times New Roman" panose="02020603050405020304" pitchFamily="18" charset="0"/>
                <a:ea typeface="MS Mincho" pitchFamily="49" charset="-128"/>
                <a:cs typeface="Times New Roman" panose="02020603050405020304" pitchFamily="18" charset="0"/>
              </a:rPr>
              <a:t>)</a:t>
            </a:r>
            <a:r>
              <a:rPr lang="en-GB" altLang="en-US" sz="1800">
                <a:ea typeface="MS Mincho" pitchFamily="49" charset="-128"/>
                <a:cs typeface="Univers" charset="0"/>
              </a:rPr>
              <a:t> from:</a:t>
            </a:r>
            <a:endParaRPr lang="en-GB" altLang="en-US" sz="675"/>
          </a:p>
          <a:p>
            <a:endParaRPr lang="en-GB" altLang="en-US" sz="1350"/>
          </a:p>
        </p:txBody>
      </p:sp>
    </p:spTree>
    <p:extLst>
      <p:ext uri="{BB962C8B-B14F-4D97-AF65-F5344CB8AC3E}">
        <p14:creationId xmlns:p14="http://schemas.microsoft.com/office/powerpoint/2010/main" val="156900176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082868"/>
            <a:ext cx="3078101" cy="2516073"/>
          </a:xfrm>
        </p:spPr>
        <p:txBody>
          <a:bodyPr/>
          <a:lstStyle/>
          <a:p>
            <a:r>
              <a:rPr lang="en-GB" dirty="0" smtClean="0"/>
              <a:t>Bayes’ Theorem as explained on </a:t>
            </a:r>
            <a:r>
              <a:rPr lang="en-GB" dirty="0" err="1" smtClean="0"/>
              <a:t>wikipedia</a:t>
            </a:r>
            <a:r>
              <a:rPr lang="en-GB" dirty="0" smtClean="0"/>
              <a:t> </a:t>
            </a:r>
            <a:r>
              <a:rPr lang="en-GB" sz="1500" dirty="0"/>
              <a:t>(Gnathan87)</a:t>
            </a:r>
          </a:p>
        </p:txBody>
      </p:sp>
      <p:sp>
        <p:nvSpPr>
          <p:cNvPr id="3" name="Footer Placeholder 2"/>
          <p:cNvSpPr>
            <a:spLocks noGrp="1"/>
          </p:cNvSpPr>
          <p:nvPr>
            <p:ph type="ftr" sz="quarter" idx="10"/>
          </p:nvPr>
        </p:nvSpPr>
        <p:spPr/>
        <p:txBody>
          <a:bodyPr/>
          <a:lstStyle/>
          <a:p>
            <a:r>
              <a:rPr lang="en-GB" altLang="en-US" smtClean="0">
                <a:solidFill>
                  <a:srgbClr val="000000"/>
                </a:solidFill>
              </a:rPr>
              <a:t>© Crown copyright   Met Office  Andrew Lorenc  </a:t>
            </a:r>
            <a:fld id="{841E8F5E-5147-4E53-8D5C-DE24DD31A809}" type="slidenum">
              <a:rPr lang="en-GB" altLang="en-US" smtClean="0">
                <a:solidFill>
                  <a:srgbClr val="000000"/>
                </a:solidFill>
              </a:rPr>
              <a:pPr/>
              <a:t>22</a:t>
            </a:fld>
            <a:endParaRPr lang="en-GB" altLang="en-US" sz="1050">
              <a:solidFill>
                <a:srgbClr val="000000"/>
              </a:solidFill>
              <a:latin typeface="Times"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73059" y="22299"/>
            <a:ext cx="3115265" cy="5143500"/>
          </a:xfrm>
          <a:prstGeom prst="rect">
            <a:avLst/>
          </a:prstGeom>
        </p:spPr>
      </p:pic>
    </p:spTree>
    <p:extLst>
      <p:ext uri="{BB962C8B-B14F-4D97-AF65-F5344CB8AC3E}">
        <p14:creationId xmlns:p14="http://schemas.microsoft.com/office/powerpoint/2010/main" val="1993530121"/>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4"/>
          <p:cNvSpPr>
            <a:spLocks noGrp="1" noChangeArrowheads="1"/>
          </p:cNvSpPr>
          <p:nvPr>
            <p:ph type="title"/>
          </p:nvPr>
        </p:nvSpPr>
        <p:spPr>
          <a:xfrm>
            <a:off x="2106879" y="266213"/>
            <a:ext cx="6328125" cy="992579"/>
          </a:xfrm>
        </p:spPr>
        <p:txBody>
          <a:bodyPr/>
          <a:lstStyle/>
          <a:p>
            <a:pPr eaLnBrk="1" hangingPunct="1"/>
            <a:r>
              <a:rPr lang="en-GB" altLang="ja-JP" sz="2700" dirty="0">
                <a:ea typeface="ＭＳ Ｐゴシック" panose="020B0600070205080204" pitchFamily="34" charset="-128"/>
              </a:rPr>
              <a:t>Bayes theorem in continuous form, </a:t>
            </a:r>
            <a:r>
              <a:rPr lang="en-GB" altLang="ja-JP" sz="2700" dirty="0" smtClean="0">
                <a:ea typeface="ＭＳ Ｐゴシック" panose="020B0600070205080204" pitchFamily="34" charset="-128"/>
              </a:rPr>
              <a:t/>
            </a:r>
            <a:br>
              <a:rPr lang="en-GB" altLang="ja-JP" sz="2700" dirty="0" smtClean="0">
                <a:ea typeface="ＭＳ Ｐゴシック" panose="020B0600070205080204" pitchFamily="34" charset="-128"/>
              </a:rPr>
            </a:br>
            <a:r>
              <a:rPr lang="en-GB" altLang="ja-JP" sz="2100" dirty="0" smtClean="0">
                <a:ea typeface="ＭＳ Ｐゴシック" panose="020B0600070205080204" pitchFamily="34" charset="-128"/>
              </a:rPr>
              <a:t>to </a:t>
            </a:r>
            <a:r>
              <a:rPr lang="en-GB" altLang="ja-JP" sz="2100" dirty="0">
                <a:ea typeface="ＭＳ Ｐゴシック" panose="020B0600070205080204" pitchFamily="34" charset="-128"/>
              </a:rPr>
              <a:t>estimate a value </a:t>
            </a:r>
            <a:r>
              <a:rPr lang="en-GB" altLang="ja-JP" sz="2100" i="1" dirty="0">
                <a:latin typeface="Times New Roman" panose="02020603050405020304" pitchFamily="18" charset="0"/>
                <a:ea typeface="ＭＳ Ｐゴシック" panose="020B0600070205080204" pitchFamily="34" charset="-128"/>
              </a:rPr>
              <a:t>x</a:t>
            </a:r>
            <a:r>
              <a:rPr lang="en-GB" altLang="ja-JP" sz="2100" dirty="0">
                <a:ea typeface="ＭＳ Ｐゴシック" panose="020B0600070205080204" pitchFamily="34" charset="-128"/>
              </a:rPr>
              <a:t> given an observation </a:t>
            </a:r>
            <a:r>
              <a:rPr lang="en-GB" altLang="ja-JP" sz="2100" i="1" dirty="0" err="1">
                <a:latin typeface="Times New Roman" panose="02020603050405020304" pitchFamily="18" charset="0"/>
                <a:ea typeface="ＭＳ Ｐゴシック" panose="020B0600070205080204" pitchFamily="34" charset="-128"/>
              </a:rPr>
              <a:t>y</a:t>
            </a:r>
            <a:r>
              <a:rPr lang="en-GB" altLang="ja-JP" sz="2100" i="1" baseline="30000" dirty="0" err="1">
                <a:latin typeface="Times New Roman" panose="02020603050405020304" pitchFamily="18" charset="0"/>
                <a:ea typeface="ＭＳ Ｐゴシック" panose="020B0600070205080204" pitchFamily="34" charset="-128"/>
              </a:rPr>
              <a:t>o</a:t>
            </a:r>
            <a:r>
              <a:rPr lang="en-GB" altLang="ja-JP" sz="3300" dirty="0">
                <a:ea typeface="ＭＳ Ｐゴシック" panose="020B0600070205080204" pitchFamily="34" charset="-128"/>
              </a:rPr>
              <a:t> </a:t>
            </a:r>
            <a:endParaRPr lang="en-GB" altLang="en-US" sz="3300" dirty="0"/>
          </a:p>
        </p:txBody>
      </p:sp>
      <p:sp>
        <p:nvSpPr>
          <p:cNvPr id="1028" name="Footer Placeholder 2"/>
          <p:cNvSpPr>
            <a:spLocks noGrp="1"/>
          </p:cNvSpPr>
          <p:nvPr>
            <p:ph type="ftr" sz="quarter" idx="10"/>
          </p:nvPr>
        </p:nvSpPr>
        <p:spPr>
          <a:solidFill>
            <a:schemeClr val="bg1"/>
          </a:solidFill>
          <a:extLst/>
        </p:spPr>
        <p:txBody>
          <a:bodyPr vert="horz" lIns="252000" tIns="36000" rIns="68580" bIns="27000" rtlCol="0" anchor="ctr"/>
          <a:lstStyle/>
          <a:p>
            <a:r>
              <a:rPr lang="en-GB" altLang="en-US" dirty="0">
                <a:solidFill>
                  <a:srgbClr val="000000"/>
                </a:solidFill>
              </a:rPr>
              <a:t>© Crown copyright   Met Office  Andrew Lorenc  </a:t>
            </a:r>
            <a:fld id="{8F4A3F01-022F-4CE4-9D58-249D346C33C0}" type="slidenum">
              <a:rPr lang="en-GB" altLang="en-US">
                <a:solidFill>
                  <a:srgbClr val="000000"/>
                </a:solidFill>
              </a:rPr>
              <a:pPr/>
              <a:t>23</a:t>
            </a:fld>
            <a:endParaRPr lang="en-GB" altLang="en-US" dirty="0">
              <a:solidFill>
                <a:srgbClr val="000000"/>
              </a:solidFill>
            </a:endParaRPr>
          </a:p>
        </p:txBody>
      </p:sp>
      <p:graphicFrame>
        <p:nvGraphicFramePr>
          <p:cNvPr id="1026" name="Object 13"/>
          <p:cNvGraphicFramePr>
            <a:graphicFrameLocks noChangeAspect="1"/>
          </p:cNvGraphicFramePr>
          <p:nvPr/>
        </p:nvGraphicFramePr>
        <p:xfrm>
          <a:off x="2432448" y="1600200"/>
          <a:ext cx="2207419" cy="685800"/>
        </p:xfrm>
        <a:graphic>
          <a:graphicData uri="http://schemas.openxmlformats.org/presentationml/2006/ole">
            <mc:AlternateContent xmlns:mc="http://schemas.openxmlformats.org/markup-compatibility/2006">
              <mc:Choice xmlns:v="urn:schemas-microsoft-com:vml" Requires="v">
                <p:oleObj spid="_x0000_s2168" name="Equation" r:id="rId3" imgW="1473200" imgH="457200" progId="Equation.3">
                  <p:embed/>
                </p:oleObj>
              </mc:Choice>
              <mc:Fallback>
                <p:oleObj name="Equation" r:id="rId3" imgW="1473200" imgH="457200" progId="Equation.3">
                  <p:embed/>
                  <p:pic>
                    <p:nvPicPr>
                      <p:cNvPr id="0"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448" y="1600200"/>
                        <a:ext cx="2207419"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15"/>
          <p:cNvSpPr>
            <a:spLocks noChangeArrowheads="1"/>
          </p:cNvSpPr>
          <p:nvPr/>
        </p:nvSpPr>
        <p:spPr bwMode="auto">
          <a:xfrm>
            <a:off x="2432447" y="2485936"/>
            <a:ext cx="45320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rPr>
              <a:t>p(x</a:t>
            </a:r>
            <a:r>
              <a:rPr lang="en-GB" altLang="en-US" sz="1800">
                <a:solidFill>
                  <a:srgbClr val="000000"/>
                </a:solidFill>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a:t>
            </a: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rPr>
              <a:t>y</a:t>
            </a:r>
            <a:r>
              <a:rPr lang="en-GB" altLang="en-US" sz="1800" i="1" baseline="30000">
                <a:solidFill>
                  <a:srgbClr val="000000"/>
                </a:solidFill>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o</a:t>
            </a: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a:t>
            </a:r>
            <a:r>
              <a:rPr lang="en-GB" altLang="en-US" sz="1800">
                <a:solidFill>
                  <a:srgbClr val="000000"/>
                </a:solidFill>
                <a:ea typeface="MS Mincho" pitchFamily="49" charset="-128"/>
                <a:cs typeface="Univers" charset="0"/>
                <a:sym typeface="Symbol" panose="05050102010706020507" pitchFamily="18" charset="2"/>
              </a:rPr>
              <a:t> </a:t>
            </a:r>
            <a:r>
              <a:rPr lang="en-GB" altLang="en-US" sz="1800">
                <a:solidFill>
                  <a:srgbClr val="000000"/>
                </a:solidFill>
                <a:latin typeface="Times New Roman" panose="02020603050405020304" pitchFamily="18" charset="0"/>
                <a:ea typeface="MS Mincho" pitchFamily="49" charset="-128"/>
                <a:cs typeface="Univers" charset="0"/>
                <a:sym typeface="Symbol" panose="05050102010706020507" pitchFamily="18" charset="2"/>
              </a:rPr>
              <a:t>	</a:t>
            </a:r>
            <a:r>
              <a:rPr lang="en-GB" altLang="en-US" sz="1800">
                <a:solidFill>
                  <a:srgbClr val="000000"/>
                </a:solidFill>
                <a:ea typeface="MS Mincho" pitchFamily="49" charset="-128"/>
                <a:cs typeface="Univers" charset="0"/>
                <a:sym typeface="Symbol" panose="05050102010706020507" pitchFamily="18" charset="2"/>
              </a:rPr>
              <a:t>is the </a:t>
            </a:r>
            <a:r>
              <a:rPr lang="en-GB" altLang="en-US" sz="1800">
                <a:solidFill>
                  <a:srgbClr val="FF0000"/>
                </a:solidFill>
                <a:ea typeface="MS Mincho" pitchFamily="49" charset="-128"/>
                <a:cs typeface="Univers" charset="0"/>
                <a:sym typeface="Symbol" panose="05050102010706020507" pitchFamily="18" charset="2"/>
              </a:rPr>
              <a:t>posterior</a:t>
            </a:r>
            <a:r>
              <a:rPr lang="en-GB" altLang="en-US" sz="1800">
                <a:solidFill>
                  <a:srgbClr val="000000"/>
                </a:solidFill>
                <a:ea typeface="MS Mincho" pitchFamily="49" charset="-128"/>
                <a:cs typeface="Univers" charset="0"/>
                <a:sym typeface="Symbol" panose="05050102010706020507" pitchFamily="18" charset="2"/>
              </a:rPr>
              <a:t> distribution,</a:t>
            </a:r>
            <a:endParaRPr lang="en-GB" altLang="en-US" sz="675">
              <a:solidFill>
                <a:srgbClr val="000000"/>
              </a:solidFill>
              <a:sym typeface="Symbol" panose="05050102010706020507" pitchFamily="18" charset="2"/>
            </a:endParaRPr>
          </a:p>
          <a:p>
            <a:pPr>
              <a:lnSpc>
                <a:spcPct val="100000"/>
              </a:lnSpc>
            </a:pPr>
            <a:r>
              <a:rPr lang="en-GB" altLang="en-US" sz="1800" i="1">
                <a:solidFill>
                  <a:srgbClr val="000000"/>
                </a:solidFill>
                <a:latin typeface="Times New Roman" panose="02020603050405020304" pitchFamily="18" charset="0"/>
                <a:ea typeface="MS Mincho" pitchFamily="49" charset="-128"/>
                <a:sym typeface="Symbol" panose="05050102010706020507" pitchFamily="18" charset="2"/>
              </a:rPr>
              <a:t>p(x)</a:t>
            </a:r>
            <a:r>
              <a:rPr lang="en-GB" altLang="en-US" sz="1800">
                <a:solidFill>
                  <a:srgbClr val="000000"/>
                </a:solidFill>
                <a:ea typeface="MS Mincho" pitchFamily="49" charset="-128"/>
                <a:sym typeface="Symbol" panose="05050102010706020507" pitchFamily="18" charset="2"/>
              </a:rPr>
              <a:t>   </a:t>
            </a:r>
            <a:r>
              <a:rPr lang="en-GB" altLang="en-US" sz="1800">
                <a:solidFill>
                  <a:srgbClr val="000000"/>
                </a:solidFill>
                <a:latin typeface="Times New Roman" panose="02020603050405020304" pitchFamily="18" charset="0"/>
                <a:ea typeface="MS Mincho" pitchFamily="49" charset="-128"/>
                <a:sym typeface="Symbol" panose="05050102010706020507" pitchFamily="18" charset="2"/>
              </a:rPr>
              <a:t>		</a:t>
            </a:r>
            <a:r>
              <a:rPr lang="en-GB" altLang="en-US" sz="1800">
                <a:solidFill>
                  <a:srgbClr val="000000"/>
                </a:solidFill>
                <a:ea typeface="MS Mincho" pitchFamily="49" charset="-128"/>
                <a:sym typeface="Symbol" panose="05050102010706020507" pitchFamily="18" charset="2"/>
              </a:rPr>
              <a:t>is the </a:t>
            </a:r>
            <a:r>
              <a:rPr lang="en-GB" altLang="en-US" sz="1800">
                <a:solidFill>
                  <a:srgbClr val="0066FF"/>
                </a:solidFill>
                <a:ea typeface="MS Mincho" pitchFamily="49" charset="-128"/>
                <a:sym typeface="Symbol" panose="05050102010706020507" pitchFamily="18" charset="2"/>
              </a:rPr>
              <a:t>prior</a:t>
            </a:r>
            <a:r>
              <a:rPr lang="en-GB" altLang="en-US" sz="1800">
                <a:solidFill>
                  <a:srgbClr val="000000"/>
                </a:solidFill>
                <a:ea typeface="MS Mincho" pitchFamily="49" charset="-128"/>
                <a:sym typeface="Symbol" panose="05050102010706020507" pitchFamily="18" charset="2"/>
              </a:rPr>
              <a:t> distribution,</a:t>
            </a:r>
            <a:endParaRPr lang="en-GB" altLang="en-US" sz="675">
              <a:solidFill>
                <a:srgbClr val="000000"/>
              </a:solidFill>
              <a:sym typeface="Symbol" panose="05050102010706020507" pitchFamily="18" charset="2"/>
            </a:endParaRPr>
          </a:p>
          <a:p>
            <a:pPr>
              <a:lnSpc>
                <a:spcPct val="100000"/>
              </a:lnSpc>
            </a:pPr>
            <a:r>
              <a:rPr lang="en-GB" altLang="en-US" sz="1800" i="1">
                <a:solidFill>
                  <a:srgbClr val="000000"/>
                </a:solidFill>
                <a:latin typeface="Times New Roman" panose="02020603050405020304" pitchFamily="18" charset="0"/>
                <a:ea typeface="MS Mincho" pitchFamily="49" charset="-128"/>
                <a:sym typeface="Symbol" panose="05050102010706020507" pitchFamily="18" charset="2"/>
              </a:rPr>
              <a:t>p(y</a:t>
            </a:r>
            <a:r>
              <a:rPr lang="en-GB" altLang="en-US" sz="1800" i="1" baseline="30000">
                <a:solidFill>
                  <a:srgbClr val="000000"/>
                </a:solidFill>
                <a:latin typeface="Times New Roman" panose="02020603050405020304" pitchFamily="18" charset="0"/>
                <a:ea typeface="MS Mincho" pitchFamily="49" charset="-128"/>
                <a:sym typeface="Symbol" panose="05050102010706020507" pitchFamily="18" charset="2"/>
              </a:rPr>
              <a:t>o</a:t>
            </a:r>
            <a:r>
              <a:rPr lang="en-GB" altLang="en-US" sz="1800">
                <a:solidFill>
                  <a:srgbClr val="000000"/>
                </a:solidFill>
                <a:latin typeface="Times New Roman" panose="02020603050405020304" pitchFamily="18" charset="0"/>
                <a:ea typeface="MS Mincho" pitchFamily="49" charset="-128"/>
                <a:sym typeface="Symbol" panose="05050102010706020507" pitchFamily="18" charset="2"/>
              </a:rPr>
              <a:t></a:t>
            </a:r>
            <a:r>
              <a:rPr lang="en-GB" altLang="en-US" sz="1800" i="1">
                <a:solidFill>
                  <a:srgbClr val="000000"/>
                </a:solidFill>
                <a:latin typeface="Times New Roman" panose="02020603050405020304" pitchFamily="18" charset="0"/>
                <a:ea typeface="MS Mincho" pitchFamily="49" charset="-128"/>
              </a:rPr>
              <a:t>x)</a:t>
            </a:r>
            <a:r>
              <a:rPr lang="en-GB" altLang="en-US" sz="1800">
                <a:solidFill>
                  <a:srgbClr val="000000"/>
                </a:solidFill>
                <a:ea typeface="MS Mincho" pitchFamily="49" charset="-128"/>
                <a:sym typeface="Symbol" panose="05050102010706020507" pitchFamily="18" charset="2"/>
              </a:rPr>
              <a:t> </a:t>
            </a:r>
            <a:r>
              <a:rPr lang="en-GB" altLang="en-US" sz="1800">
                <a:solidFill>
                  <a:srgbClr val="000000"/>
                </a:solidFill>
                <a:latin typeface="Times New Roman" panose="02020603050405020304" pitchFamily="18" charset="0"/>
                <a:ea typeface="MS Mincho" pitchFamily="49" charset="-128"/>
                <a:sym typeface="Symbol" panose="05050102010706020507" pitchFamily="18" charset="2"/>
              </a:rPr>
              <a:t>	</a:t>
            </a:r>
            <a:r>
              <a:rPr lang="en-GB" altLang="en-US" sz="1800">
                <a:solidFill>
                  <a:srgbClr val="000000"/>
                </a:solidFill>
                <a:ea typeface="MS Mincho" pitchFamily="49" charset="-128"/>
                <a:sym typeface="Symbol" panose="05050102010706020507" pitchFamily="18" charset="2"/>
              </a:rPr>
              <a:t>is the </a:t>
            </a:r>
            <a:r>
              <a:rPr lang="en-GB" altLang="en-US" sz="1800">
                <a:solidFill>
                  <a:srgbClr val="339933"/>
                </a:solidFill>
                <a:ea typeface="MS Mincho" pitchFamily="49" charset="-128"/>
                <a:sym typeface="Symbol" panose="05050102010706020507" pitchFamily="18" charset="2"/>
              </a:rPr>
              <a:t>likelihood</a:t>
            </a:r>
            <a:r>
              <a:rPr lang="en-GB" altLang="en-US" sz="1800">
                <a:solidFill>
                  <a:srgbClr val="000000"/>
                </a:solidFill>
                <a:ea typeface="MS Mincho" pitchFamily="49" charset="-128"/>
                <a:sym typeface="Symbol" panose="05050102010706020507" pitchFamily="18" charset="2"/>
              </a:rPr>
              <a:t> function for </a:t>
            </a:r>
            <a:r>
              <a:rPr lang="en-GB" altLang="en-US" sz="1800" i="1">
                <a:solidFill>
                  <a:srgbClr val="000000"/>
                </a:solidFill>
                <a:ea typeface="MS Mincho" pitchFamily="49" charset="-128"/>
                <a:sym typeface="Symbol" panose="05050102010706020507" pitchFamily="18" charset="2"/>
              </a:rPr>
              <a:t>x</a:t>
            </a:r>
            <a:endParaRPr lang="en-GB" altLang="en-US" sz="675">
              <a:solidFill>
                <a:srgbClr val="000000"/>
              </a:solidFill>
              <a:sym typeface="Symbol" panose="05050102010706020507" pitchFamily="18" charset="2"/>
            </a:endParaRPr>
          </a:p>
          <a:p>
            <a:pPr>
              <a:lnSpc>
                <a:spcPct val="100000"/>
              </a:lnSpc>
            </a:pPr>
            <a:endParaRPr lang="en-GB" altLang="en-US" sz="1800">
              <a:solidFill>
                <a:srgbClr val="000000"/>
              </a:solidFill>
              <a:ea typeface="MS Mincho" pitchFamily="49" charset="-128"/>
              <a:sym typeface="Symbol" panose="05050102010706020507" pitchFamily="18" charset="2"/>
            </a:endParaRPr>
          </a:p>
        </p:txBody>
      </p:sp>
      <p:sp>
        <p:nvSpPr>
          <p:cNvPr id="1031" name="Rectangle 17"/>
          <p:cNvSpPr>
            <a:spLocks noChangeArrowheads="1"/>
          </p:cNvSpPr>
          <p:nvPr/>
        </p:nvSpPr>
        <p:spPr bwMode="auto">
          <a:xfrm>
            <a:off x="1277541" y="3961396"/>
            <a:ext cx="399340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Can get </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p</a:t>
            </a:r>
            <a:r>
              <a:rPr lang="en-GB" altLang="ja-JP" sz="1800">
                <a:solidFill>
                  <a:srgbClr val="000000"/>
                </a:solidFill>
                <a:latin typeface="Times New Roman" panose="02020603050405020304" pitchFamily="18" charset="0"/>
                <a:ea typeface="MS Mincho" pitchFamily="49" charset="-128"/>
                <a:cs typeface="Times New Roman" panose="02020603050405020304" pitchFamily="18" charset="0"/>
              </a:rPr>
              <a:t>(</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y</a:t>
            </a:r>
            <a:r>
              <a:rPr lang="en-GB" altLang="ja-JP" sz="1800" i="1" baseline="30000">
                <a:solidFill>
                  <a:srgbClr val="000000"/>
                </a:solidFill>
                <a:latin typeface="Times New Roman" panose="02020603050405020304" pitchFamily="18" charset="0"/>
                <a:ea typeface="MS Mincho" pitchFamily="49" charset="-128"/>
                <a:cs typeface="Times New Roman" panose="02020603050405020304" pitchFamily="18" charset="0"/>
              </a:rPr>
              <a:t>o</a:t>
            </a:r>
            <a:r>
              <a:rPr lang="en-GB" altLang="ja-JP" sz="1800">
                <a:solidFill>
                  <a:srgbClr val="000000"/>
                </a:solidFill>
                <a:latin typeface="Times New Roman" panose="02020603050405020304" pitchFamily="18" charset="0"/>
                <a:ea typeface="MS Mincho" pitchFamily="49" charset="-128"/>
                <a:cs typeface="Times New Roman" panose="02020603050405020304" pitchFamily="18" charset="0"/>
              </a:rPr>
              <a:t>)</a:t>
            </a:r>
            <a:r>
              <a:rPr lang="en-GB" altLang="ja-JP" sz="1800">
                <a:solidFill>
                  <a:srgbClr val="000000"/>
                </a:solidFill>
                <a:ea typeface="MS Mincho" pitchFamily="49" charset="-128"/>
                <a:cs typeface="Univers" charset="0"/>
              </a:rPr>
              <a:t> by integrating over all </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x</a:t>
            </a:r>
            <a:r>
              <a:rPr lang="en-GB" altLang="ja-JP" sz="1800">
                <a:solidFill>
                  <a:srgbClr val="000000"/>
                </a:solidFill>
                <a:ea typeface="MS Mincho" pitchFamily="49" charset="-128"/>
                <a:cs typeface="Univers" charset="0"/>
              </a:rPr>
              <a:t>:</a:t>
            </a:r>
            <a:endParaRPr lang="en-US" altLang="ja-JP" sz="675">
              <a:solidFill>
                <a:srgbClr val="000000"/>
              </a:solidFill>
              <a:ea typeface="ＭＳ Ｐゴシック" panose="020B0600070205080204" pitchFamily="34" charset="-128"/>
            </a:endParaRPr>
          </a:p>
          <a:p>
            <a:pPr>
              <a:lnSpc>
                <a:spcPct val="100000"/>
              </a:lnSpc>
            </a:pPr>
            <a:endParaRPr lang="en-US" altLang="ja-JP" sz="1350">
              <a:solidFill>
                <a:srgbClr val="000000"/>
              </a:solidFill>
              <a:ea typeface="ＭＳ Ｐゴシック" panose="020B0600070205080204" pitchFamily="34" charset="-128"/>
            </a:endParaRPr>
          </a:p>
        </p:txBody>
      </p:sp>
      <p:graphicFrame>
        <p:nvGraphicFramePr>
          <p:cNvPr id="1027" name="Object 16"/>
          <p:cNvGraphicFramePr>
            <a:graphicFrameLocks noChangeAspect="1"/>
          </p:cNvGraphicFramePr>
          <p:nvPr/>
        </p:nvGraphicFramePr>
        <p:xfrm>
          <a:off x="5274469" y="3921919"/>
          <a:ext cx="2328863" cy="361950"/>
        </p:xfrm>
        <a:graphic>
          <a:graphicData uri="http://schemas.openxmlformats.org/presentationml/2006/ole">
            <mc:AlternateContent xmlns:mc="http://schemas.openxmlformats.org/markup-compatibility/2006">
              <mc:Choice xmlns:v="urn:schemas-microsoft-com:vml" Requires="v">
                <p:oleObj spid="_x0000_s2169" name="Equation" r:id="rId5" imgW="1562100" imgH="241300" progId="Equation.3">
                  <p:embed/>
                </p:oleObj>
              </mc:Choice>
              <mc:Fallback>
                <p:oleObj name="Equation" r:id="rId5" imgW="1562100" imgH="241300" progId="Equation.3">
                  <p:embed/>
                  <p:pic>
                    <p:nvPicPr>
                      <p:cNvPr id="0" name="Picture 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4469" y="3921919"/>
                        <a:ext cx="232886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32657343"/>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4"/>
          <p:cNvSpPr>
            <a:spLocks noGrp="1" noChangeArrowheads="1"/>
          </p:cNvSpPr>
          <p:nvPr>
            <p:ph type="title"/>
          </p:nvPr>
        </p:nvSpPr>
        <p:spPr>
          <a:xfrm>
            <a:off x="2351119" y="173876"/>
            <a:ext cx="8437500" cy="623248"/>
          </a:xfrm>
        </p:spPr>
        <p:txBody>
          <a:bodyPr/>
          <a:lstStyle/>
          <a:p>
            <a:pPr eaLnBrk="1" hangingPunct="1"/>
            <a:r>
              <a:rPr lang="en-GB" altLang="en-US" dirty="0" smtClean="0"/>
              <a:t>Assume Gaussian pdfs</a:t>
            </a:r>
          </a:p>
        </p:txBody>
      </p:sp>
      <p:sp>
        <p:nvSpPr>
          <p:cNvPr id="2056" name="Footer Placeholder 2"/>
          <p:cNvSpPr>
            <a:spLocks noGrp="1"/>
          </p:cNvSpPr>
          <p:nvPr>
            <p:ph type="ftr" sz="quarter" idx="10"/>
          </p:nvPr>
        </p:nvSpPr>
        <p:spPr>
          <a:solidFill>
            <a:schemeClr val="bg1"/>
          </a:solidFill>
          <a:extLst/>
        </p:spPr>
        <p:txBody>
          <a:bodyPr vert="horz" lIns="252000" tIns="36000" rIns="68580" bIns="27000" rtlCol="0" anchor="ctr"/>
          <a:lstStyle/>
          <a:p>
            <a:r>
              <a:rPr lang="en-GB" altLang="en-US" dirty="0">
                <a:solidFill>
                  <a:srgbClr val="000000"/>
                </a:solidFill>
              </a:rPr>
              <a:t>© Crown copyright   Met Office  Andrew Lorenc  </a:t>
            </a:r>
            <a:fld id="{2447F791-FD9D-4EEE-BF34-6A4B26C3C152}" type="slidenum">
              <a:rPr lang="en-GB" altLang="en-US">
                <a:solidFill>
                  <a:srgbClr val="000000"/>
                </a:solidFill>
              </a:rPr>
              <a:pPr/>
              <a:t>24</a:t>
            </a:fld>
            <a:endParaRPr lang="en-GB" altLang="en-US" dirty="0">
              <a:solidFill>
                <a:srgbClr val="000000"/>
              </a:solidFill>
            </a:endParaRPr>
          </a:p>
        </p:txBody>
      </p:sp>
      <p:graphicFrame>
        <p:nvGraphicFramePr>
          <p:cNvPr id="2050" name="Object 8"/>
          <p:cNvGraphicFramePr>
            <a:graphicFrameLocks noChangeAspect="1"/>
          </p:cNvGraphicFramePr>
          <p:nvPr>
            <p:extLst>
              <p:ext uri="{D42A27DB-BD31-4B8C-83A1-F6EECF244321}">
                <p14:modId xmlns:p14="http://schemas.microsoft.com/office/powerpoint/2010/main" val="569703243"/>
              </p:ext>
            </p:extLst>
          </p:nvPr>
        </p:nvGraphicFramePr>
        <p:xfrm>
          <a:off x="6376988" y="950367"/>
          <a:ext cx="1543050" cy="392906"/>
        </p:xfrm>
        <a:graphic>
          <a:graphicData uri="http://schemas.openxmlformats.org/presentationml/2006/ole">
            <mc:AlternateContent xmlns:mc="http://schemas.openxmlformats.org/markup-compatibility/2006">
              <mc:Choice xmlns:v="urn:schemas-microsoft-com:vml" Requires="v">
                <p:oleObj spid="_x0000_s3426" name="Equation" r:id="rId3" imgW="901309" imgH="228501" progId="Equation.3">
                  <p:embed/>
                </p:oleObj>
              </mc:Choice>
              <mc:Fallback>
                <p:oleObj name="Equation" r:id="rId3" imgW="901309" imgH="228501" progId="Equation.3">
                  <p:embed/>
                  <p:pic>
                    <p:nvPicPr>
                      <p:cNvPr id="0" name="Picture 2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6988" y="950367"/>
                        <a:ext cx="1543050" cy="392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7"/>
          <p:cNvGraphicFramePr>
            <a:graphicFrameLocks noChangeAspect="1"/>
          </p:cNvGraphicFramePr>
          <p:nvPr>
            <p:extLst>
              <p:ext uri="{D42A27DB-BD31-4B8C-83A1-F6EECF244321}">
                <p14:modId xmlns:p14="http://schemas.microsoft.com/office/powerpoint/2010/main" val="2002234600"/>
              </p:ext>
            </p:extLst>
          </p:nvPr>
        </p:nvGraphicFramePr>
        <p:xfrm>
          <a:off x="2519363" y="1274216"/>
          <a:ext cx="3486150" cy="828675"/>
        </p:xfrm>
        <a:graphic>
          <a:graphicData uri="http://schemas.openxmlformats.org/presentationml/2006/ole">
            <mc:AlternateContent xmlns:mc="http://schemas.openxmlformats.org/markup-compatibility/2006">
              <mc:Choice xmlns:v="urn:schemas-microsoft-com:vml" Requires="v">
                <p:oleObj spid="_x0000_s3427" name="Equation" r:id="rId5" imgW="2032000" imgH="482600" progId="Equation.3">
                  <p:embed/>
                </p:oleObj>
              </mc:Choice>
              <mc:Fallback>
                <p:oleObj name="Equation" r:id="rId5" imgW="2032000" imgH="482600" progId="Equation.3">
                  <p:embed/>
                  <p:pic>
                    <p:nvPicPr>
                      <p:cNvPr id="0" name="Picture 2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9363" y="1274216"/>
                        <a:ext cx="348615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6"/>
          <p:cNvGraphicFramePr>
            <a:graphicFrameLocks noChangeAspect="1"/>
          </p:cNvGraphicFramePr>
          <p:nvPr>
            <p:extLst>
              <p:ext uri="{D42A27DB-BD31-4B8C-83A1-F6EECF244321}">
                <p14:modId xmlns:p14="http://schemas.microsoft.com/office/powerpoint/2010/main" val="1010094642"/>
              </p:ext>
            </p:extLst>
          </p:nvPr>
        </p:nvGraphicFramePr>
        <p:xfrm>
          <a:off x="6355557" y="2192189"/>
          <a:ext cx="1521619" cy="392906"/>
        </p:xfrm>
        <a:graphic>
          <a:graphicData uri="http://schemas.openxmlformats.org/presentationml/2006/ole">
            <mc:AlternateContent xmlns:mc="http://schemas.openxmlformats.org/markup-compatibility/2006">
              <mc:Choice xmlns:v="urn:schemas-microsoft-com:vml" Requires="v">
                <p:oleObj spid="_x0000_s3428" name="Equation" r:id="rId7" imgW="889000" imgH="228600" progId="Equation.3">
                  <p:embed/>
                </p:oleObj>
              </mc:Choice>
              <mc:Fallback>
                <p:oleObj name="Equation" r:id="rId7" imgW="889000" imgH="228600" progId="Equation.3">
                  <p:embed/>
                  <p:pic>
                    <p:nvPicPr>
                      <p:cNvPr id="0" name="Picture 2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5557" y="2192189"/>
                        <a:ext cx="1521619" cy="392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5"/>
          <p:cNvGraphicFramePr>
            <a:graphicFrameLocks noChangeAspect="1"/>
          </p:cNvGraphicFramePr>
          <p:nvPr>
            <p:extLst>
              <p:ext uri="{D42A27DB-BD31-4B8C-83A1-F6EECF244321}">
                <p14:modId xmlns:p14="http://schemas.microsoft.com/office/powerpoint/2010/main" val="2300831749"/>
              </p:ext>
            </p:extLst>
          </p:nvPr>
        </p:nvGraphicFramePr>
        <p:xfrm>
          <a:off x="2576513" y="2732088"/>
          <a:ext cx="3584575" cy="722312"/>
        </p:xfrm>
        <a:graphic>
          <a:graphicData uri="http://schemas.openxmlformats.org/presentationml/2006/ole">
            <mc:AlternateContent xmlns:mc="http://schemas.openxmlformats.org/markup-compatibility/2006">
              <mc:Choice xmlns:v="urn:schemas-microsoft-com:vml" Requires="v">
                <p:oleObj spid="_x0000_s3429" name="Equation" r:id="rId9" imgW="2387520" imgH="482400" progId="Equation.3">
                  <p:embed/>
                </p:oleObj>
              </mc:Choice>
              <mc:Fallback>
                <p:oleObj name="Equation" r:id="rId9" imgW="2387520" imgH="482400" progId="Equation.3">
                  <p:embed/>
                  <p:pic>
                    <p:nvPicPr>
                      <p:cNvPr id="0" name="Picture 3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6513" y="2732088"/>
                        <a:ext cx="3584575" cy="722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Rectangle 9"/>
          <p:cNvSpPr>
            <a:spLocks noChangeArrowheads="1"/>
          </p:cNvSpPr>
          <p:nvPr/>
        </p:nvSpPr>
        <p:spPr bwMode="auto">
          <a:xfrm>
            <a:off x="1277541" y="937151"/>
            <a:ext cx="4775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800" dirty="0">
                <a:solidFill>
                  <a:srgbClr val="000000"/>
                </a:solidFill>
                <a:ea typeface="MS Mincho" pitchFamily="49" charset="-128"/>
                <a:cs typeface="Univers" charset="0"/>
              </a:rPr>
              <a:t>Prior is Gaussian with mean </a:t>
            </a:r>
            <a:r>
              <a:rPr lang="en-GB" altLang="en-US" sz="1800" i="1" dirty="0" err="1">
                <a:solidFill>
                  <a:srgbClr val="000000"/>
                </a:solidFill>
                <a:latin typeface="Times New Roman" panose="02020603050405020304" pitchFamily="18" charset="0"/>
                <a:ea typeface="MS Mincho" pitchFamily="49" charset="-128"/>
                <a:cs typeface="Times New Roman" panose="02020603050405020304" pitchFamily="18" charset="0"/>
              </a:rPr>
              <a:t>x</a:t>
            </a:r>
            <a:r>
              <a:rPr lang="en-GB" altLang="en-US" sz="1800" i="1" baseline="30000" dirty="0" err="1">
                <a:solidFill>
                  <a:srgbClr val="000000"/>
                </a:solidFill>
                <a:latin typeface="Times New Roman" panose="02020603050405020304" pitchFamily="18" charset="0"/>
                <a:ea typeface="MS Mincho" pitchFamily="49" charset="-128"/>
                <a:cs typeface="Times New Roman" panose="02020603050405020304" pitchFamily="18" charset="0"/>
              </a:rPr>
              <a:t>b</a:t>
            </a:r>
            <a:r>
              <a:rPr lang="en-GB" altLang="en-US" sz="1800" dirty="0">
                <a:solidFill>
                  <a:srgbClr val="000000"/>
                </a:solidFill>
                <a:ea typeface="MS Mincho" pitchFamily="49" charset="-128"/>
                <a:cs typeface="Univers" charset="0"/>
              </a:rPr>
              <a:t>, variance </a:t>
            </a:r>
            <a:r>
              <a:rPr lang="en-GB" altLang="en-US" sz="1800" i="1" dirty="0" err="1">
                <a:solidFill>
                  <a:srgbClr val="000000"/>
                </a:solidFill>
                <a:latin typeface="Times New Roman" panose="02020603050405020304" pitchFamily="18" charset="0"/>
                <a:ea typeface="MS Mincho" pitchFamily="49" charset="-128"/>
                <a:cs typeface="Times New Roman" panose="02020603050405020304" pitchFamily="18" charset="0"/>
              </a:rPr>
              <a:t>V</a:t>
            </a:r>
            <a:r>
              <a:rPr lang="en-GB" altLang="en-US" sz="1800" i="1" baseline="-30000" dirty="0" err="1">
                <a:solidFill>
                  <a:srgbClr val="000000"/>
                </a:solidFill>
                <a:latin typeface="Times New Roman" panose="02020603050405020304" pitchFamily="18" charset="0"/>
                <a:ea typeface="MS Mincho" pitchFamily="49" charset="-128"/>
                <a:cs typeface="Times New Roman" panose="02020603050405020304" pitchFamily="18" charset="0"/>
              </a:rPr>
              <a:t>b</a:t>
            </a:r>
            <a:r>
              <a:rPr lang="en-GB" altLang="en-US" sz="1800" dirty="0">
                <a:solidFill>
                  <a:srgbClr val="000000"/>
                </a:solidFill>
                <a:ea typeface="MS Mincho" pitchFamily="49" charset="-128"/>
                <a:cs typeface="Univers" charset="0"/>
              </a:rPr>
              <a:t> : </a:t>
            </a:r>
            <a:endParaRPr lang="en-GB" altLang="en-US" sz="1350" dirty="0">
              <a:solidFill>
                <a:srgbClr val="000000"/>
              </a:solidFill>
            </a:endParaRPr>
          </a:p>
        </p:txBody>
      </p:sp>
      <p:sp>
        <p:nvSpPr>
          <p:cNvPr id="2060" name="Rectangle 11"/>
          <p:cNvSpPr>
            <a:spLocks noChangeArrowheads="1"/>
          </p:cNvSpPr>
          <p:nvPr/>
        </p:nvSpPr>
        <p:spPr bwMode="auto">
          <a:xfrm>
            <a:off x="1307306" y="2233742"/>
            <a:ext cx="5109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800">
                <a:solidFill>
                  <a:srgbClr val="000000"/>
                </a:solidFill>
                <a:ea typeface="MS Mincho" pitchFamily="49" charset="-128"/>
                <a:cs typeface="Univers" charset="0"/>
              </a:rPr>
              <a:t>Ob </a:t>
            </a: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rPr>
              <a:t>y</a:t>
            </a:r>
            <a:r>
              <a:rPr lang="en-GB" altLang="en-US" sz="1800" i="1" baseline="30000">
                <a:solidFill>
                  <a:srgbClr val="000000"/>
                </a:solidFill>
                <a:latin typeface="Times New Roman" panose="02020603050405020304" pitchFamily="18" charset="0"/>
                <a:ea typeface="MS Mincho" pitchFamily="49" charset="-128"/>
                <a:cs typeface="Times New Roman" panose="02020603050405020304" pitchFamily="18" charset="0"/>
              </a:rPr>
              <a:t>o</a:t>
            </a:r>
            <a:r>
              <a:rPr lang="en-GB" altLang="en-US" sz="1800">
                <a:solidFill>
                  <a:srgbClr val="000000"/>
                </a:solidFill>
                <a:ea typeface="MS Mincho" pitchFamily="49" charset="-128"/>
                <a:cs typeface="Univers" charset="0"/>
              </a:rPr>
              <a:t>, Gaussian about true value </a:t>
            </a: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rPr>
              <a:t>x</a:t>
            </a:r>
            <a:r>
              <a:rPr lang="en-GB" altLang="en-US" sz="1800">
                <a:solidFill>
                  <a:srgbClr val="000000"/>
                </a:solidFill>
                <a:ea typeface="MS Mincho" pitchFamily="49" charset="-128"/>
                <a:cs typeface="Univers" charset="0"/>
              </a:rPr>
              <a:t> variance </a:t>
            </a: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rPr>
              <a:t>V</a:t>
            </a:r>
            <a:r>
              <a:rPr lang="en-GB" altLang="en-US" sz="1800" i="1" baseline="-30000">
                <a:solidFill>
                  <a:srgbClr val="000000"/>
                </a:solidFill>
                <a:latin typeface="Times New Roman" panose="02020603050405020304" pitchFamily="18" charset="0"/>
                <a:ea typeface="MS Mincho" pitchFamily="49" charset="-128"/>
                <a:cs typeface="Times New Roman" panose="02020603050405020304" pitchFamily="18" charset="0"/>
              </a:rPr>
              <a:t>o</a:t>
            </a:r>
            <a:r>
              <a:rPr lang="en-GB" altLang="en-US" sz="1800">
                <a:solidFill>
                  <a:srgbClr val="000000"/>
                </a:solidFill>
                <a:ea typeface="MS Mincho" pitchFamily="49" charset="-128"/>
                <a:cs typeface="Univers" charset="0"/>
              </a:rPr>
              <a:t> : </a:t>
            </a:r>
            <a:endParaRPr lang="en-GB" altLang="en-US" sz="1350">
              <a:solidFill>
                <a:srgbClr val="000000"/>
              </a:solidFill>
            </a:endParaRPr>
          </a:p>
        </p:txBody>
      </p:sp>
      <p:graphicFrame>
        <p:nvGraphicFramePr>
          <p:cNvPr id="2054" name="Object 14"/>
          <p:cNvGraphicFramePr>
            <a:graphicFrameLocks noChangeAspect="1"/>
          </p:cNvGraphicFramePr>
          <p:nvPr>
            <p:extLst>
              <p:ext uri="{D42A27DB-BD31-4B8C-83A1-F6EECF244321}">
                <p14:modId xmlns:p14="http://schemas.microsoft.com/office/powerpoint/2010/main" val="3743536749"/>
              </p:ext>
            </p:extLst>
          </p:nvPr>
        </p:nvGraphicFramePr>
        <p:xfrm>
          <a:off x="6569869" y="3597126"/>
          <a:ext cx="1264444" cy="342900"/>
        </p:xfrm>
        <a:graphic>
          <a:graphicData uri="http://schemas.openxmlformats.org/presentationml/2006/ole">
            <mc:AlternateContent xmlns:mc="http://schemas.openxmlformats.org/markup-compatibility/2006">
              <mc:Choice xmlns:v="urn:schemas-microsoft-com:vml" Requires="v">
                <p:oleObj spid="_x0000_s3430" name="Equation" r:id="rId11" imgW="838200" imgH="228600" progId="Equation.3">
                  <p:embed/>
                </p:oleObj>
              </mc:Choice>
              <mc:Fallback>
                <p:oleObj name="Equation" r:id="rId11" imgW="838200" imgH="228600" progId="Equation.3">
                  <p:embed/>
                  <p:pic>
                    <p:nvPicPr>
                      <p:cNvPr id="0" name="Picture 30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9869" y="3597126"/>
                        <a:ext cx="1264444"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13"/>
          <p:cNvGraphicFramePr>
            <a:graphicFrameLocks noChangeAspect="1"/>
          </p:cNvGraphicFramePr>
          <p:nvPr>
            <p:extLst>
              <p:ext uri="{D42A27DB-BD31-4B8C-83A1-F6EECF244321}">
                <p14:modId xmlns:p14="http://schemas.microsoft.com/office/powerpoint/2010/main" val="1693650388"/>
              </p:ext>
            </p:extLst>
          </p:nvPr>
        </p:nvGraphicFramePr>
        <p:xfrm>
          <a:off x="2463800" y="3921125"/>
          <a:ext cx="3943350" cy="828675"/>
        </p:xfrm>
        <a:graphic>
          <a:graphicData uri="http://schemas.openxmlformats.org/presentationml/2006/ole">
            <mc:AlternateContent xmlns:mc="http://schemas.openxmlformats.org/markup-compatibility/2006">
              <mc:Choice xmlns:v="urn:schemas-microsoft-com:vml" Requires="v">
                <p:oleObj spid="_x0000_s3431" name="Equation" r:id="rId13" imgW="2298600" imgH="482400" progId="Equation.3">
                  <p:embed/>
                </p:oleObj>
              </mc:Choice>
              <mc:Fallback>
                <p:oleObj name="Equation" r:id="rId13" imgW="2298600" imgH="482400" progId="Equation.3">
                  <p:embed/>
                  <p:pic>
                    <p:nvPicPr>
                      <p:cNvPr id="0" name="Picture 30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63800" y="3921125"/>
                        <a:ext cx="394335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Rectangle 15"/>
          <p:cNvSpPr>
            <a:spLocks noChangeArrowheads="1"/>
          </p:cNvSpPr>
          <p:nvPr/>
        </p:nvSpPr>
        <p:spPr bwMode="auto">
          <a:xfrm>
            <a:off x="1331119" y="3637488"/>
            <a:ext cx="4314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800">
                <a:solidFill>
                  <a:srgbClr val="000000"/>
                </a:solidFill>
                <a:ea typeface="MS Mincho" pitchFamily="49" charset="-128"/>
                <a:cs typeface="Univers" charset="0"/>
              </a:rPr>
              <a:t>Substituting gives a Gaussian posterior: </a:t>
            </a:r>
            <a:endParaRPr lang="en-GB" altLang="en-US" sz="1350">
              <a:solidFill>
                <a:srgbClr val="000000"/>
              </a:solidFill>
              <a:ea typeface="MS Mincho" pitchFamily="49" charset="-128"/>
              <a:cs typeface="Univers" charset="0"/>
            </a:endParaRPr>
          </a:p>
        </p:txBody>
      </p:sp>
      <p:sp>
        <p:nvSpPr>
          <p:cNvPr id="2062" name="Rectangle 16"/>
          <p:cNvSpPr>
            <a:spLocks noChangeArrowheads="1"/>
          </p:cNvSpPr>
          <p:nvPr/>
        </p:nvSpPr>
        <p:spPr bwMode="auto">
          <a:xfrm>
            <a:off x="1143001" y="2067516"/>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endParaRPr lang="en-US" altLang="en-US" sz="1500">
              <a:solidFill>
                <a:srgbClr val="000000"/>
              </a:solidFill>
            </a:endParaRPr>
          </a:p>
        </p:txBody>
      </p:sp>
    </p:spTree>
    <p:extLst>
      <p:ext uri="{BB962C8B-B14F-4D97-AF65-F5344CB8AC3E}">
        <p14:creationId xmlns:p14="http://schemas.microsoft.com/office/powerpoint/2010/main" val="3745966365"/>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4"/>
          <p:cNvSpPr>
            <a:spLocks noGrp="1" noChangeArrowheads="1"/>
          </p:cNvSpPr>
          <p:nvPr>
            <p:ph type="title"/>
          </p:nvPr>
        </p:nvSpPr>
        <p:spPr>
          <a:xfrm>
            <a:off x="1871663" y="123985"/>
            <a:ext cx="7388574" cy="687425"/>
          </a:xfrm>
        </p:spPr>
        <p:txBody>
          <a:bodyPr/>
          <a:lstStyle/>
          <a:p>
            <a:pPr eaLnBrk="1" hangingPunct="1"/>
            <a:r>
              <a:rPr lang="en-GB" altLang="en-US" sz="3200" dirty="0" smtClean="0"/>
              <a:t>Advantages of Gaussian assumption</a:t>
            </a:r>
            <a:endParaRPr lang="en-US" altLang="en-US" sz="3200" dirty="0" smtClean="0"/>
          </a:p>
        </p:txBody>
      </p:sp>
      <p:sp>
        <p:nvSpPr>
          <p:cNvPr id="3079" name="Rectangle 14"/>
          <p:cNvSpPr>
            <a:spLocks noGrp="1" noChangeArrowheads="1"/>
          </p:cNvSpPr>
          <p:nvPr>
            <p:ph type="body" sz="half" idx="1"/>
          </p:nvPr>
        </p:nvSpPr>
        <p:spPr>
          <a:xfrm>
            <a:off x="1235366" y="945158"/>
            <a:ext cx="7776112" cy="3618309"/>
          </a:xfrm>
        </p:spPr>
        <p:txBody>
          <a:bodyPr>
            <a:noAutofit/>
          </a:bodyPr>
          <a:lstStyle/>
          <a:p>
            <a:pPr marL="285750" indent="-285750">
              <a:buFontTx/>
              <a:buAutoNum type="arabicPeriod"/>
            </a:pPr>
            <a:r>
              <a:rPr lang="en-GB" altLang="en-US" sz="1800" dirty="0"/>
              <a:t>Best estimate is a found by solving linear equations:</a:t>
            </a:r>
          </a:p>
          <a:p>
            <a:pPr marL="285750" indent="-285750">
              <a:buFontTx/>
              <a:buAutoNum type="arabicPeriod"/>
            </a:pPr>
            <a:endParaRPr lang="en-GB" altLang="en-US" sz="1800" dirty="0"/>
          </a:p>
          <a:p>
            <a:pPr marL="285750" indent="-285750">
              <a:buFontTx/>
              <a:buAutoNum type="arabicPeriod"/>
            </a:pPr>
            <a:endParaRPr lang="en-GB" altLang="en-US" sz="1800" dirty="0"/>
          </a:p>
          <a:p>
            <a:pPr marL="285750" indent="-285750">
              <a:buFontTx/>
              <a:buAutoNum type="arabicPeriod"/>
            </a:pPr>
            <a:endParaRPr lang="en-GB" altLang="en-US" sz="1800" dirty="0"/>
          </a:p>
          <a:p>
            <a:pPr marL="285750" indent="-285750">
              <a:buFontTx/>
              <a:buAutoNum type="arabicPeriod"/>
            </a:pPr>
            <a:endParaRPr lang="en-GB" altLang="en-US" sz="1800" dirty="0"/>
          </a:p>
          <a:p>
            <a:pPr marL="285750" indent="-285750">
              <a:buFontTx/>
              <a:buAutoNum type="arabicPeriod"/>
            </a:pPr>
            <a:endParaRPr lang="en-GB" altLang="en-US" sz="1800" dirty="0"/>
          </a:p>
          <a:p>
            <a:pPr marL="588169" lvl="1" indent="-257175">
              <a:buNone/>
            </a:pPr>
            <a:r>
              <a:rPr lang="en-GB" altLang="en-US" sz="1400" dirty="0">
                <a:solidFill>
                  <a:srgbClr val="0066FF"/>
                </a:solidFill>
              </a:rPr>
              <a:t>Taking logs gives quadratic equation; differentiating to find extremum gives linear equation.</a:t>
            </a:r>
          </a:p>
          <a:p>
            <a:pPr marL="285750" indent="-285750">
              <a:buFontTx/>
              <a:buAutoNum type="arabicPeriod"/>
            </a:pPr>
            <a:r>
              <a:rPr lang="en-GB" altLang="en-US" sz="1800" dirty="0"/>
              <a:t>Best estimate is a function of values &amp; [co-]variances only.</a:t>
            </a:r>
          </a:p>
          <a:p>
            <a:pPr marL="588169" lvl="1" indent="-257175">
              <a:buNone/>
            </a:pPr>
            <a:r>
              <a:rPr lang="en-GB" altLang="en-US" sz="1400" dirty="0">
                <a:solidFill>
                  <a:srgbClr val="0066FF"/>
                </a:solidFill>
              </a:rPr>
              <a:t>Often these are all we know.</a:t>
            </a:r>
          </a:p>
          <a:p>
            <a:pPr marL="285750" indent="-285750">
              <a:buFontTx/>
              <a:buAutoNum type="arabicPeriod"/>
            </a:pPr>
            <a:r>
              <a:rPr lang="en-GB" altLang="en-US" sz="1800" dirty="0"/>
              <a:t>Weights are independent of values.</a:t>
            </a:r>
            <a:endParaRPr lang="en-US" altLang="en-US" sz="1800" dirty="0"/>
          </a:p>
        </p:txBody>
      </p:sp>
      <p:graphicFrame>
        <p:nvGraphicFramePr>
          <p:cNvPr id="3076" name="Object 15"/>
          <p:cNvGraphicFramePr>
            <a:graphicFrameLocks noGrp="1" noChangeAspect="1"/>
          </p:cNvGraphicFramePr>
          <p:nvPr>
            <p:ph sz="half" idx="2"/>
            <p:extLst>
              <p:ext uri="{D42A27DB-BD31-4B8C-83A1-F6EECF244321}">
                <p14:modId xmlns:p14="http://schemas.microsoft.com/office/powerpoint/2010/main" val="3583109168"/>
              </p:ext>
            </p:extLst>
          </p:nvPr>
        </p:nvGraphicFramePr>
        <p:xfrm>
          <a:off x="2158376" y="2200602"/>
          <a:ext cx="3065462" cy="723900"/>
        </p:xfrm>
        <a:graphic>
          <a:graphicData uri="http://schemas.openxmlformats.org/presentationml/2006/ole">
            <mc:AlternateContent xmlns:mc="http://schemas.openxmlformats.org/markup-compatibility/2006">
              <mc:Choice xmlns:v="urn:schemas-microsoft-com:vml" Requires="v">
                <p:oleObj spid="_x0000_s4276" name="Equation" r:id="rId4" imgW="2044700" imgH="482600" progId="Equation.3">
                  <p:embed/>
                </p:oleObj>
              </mc:Choice>
              <mc:Fallback>
                <p:oleObj name="Equation" r:id="rId4" imgW="2044700" imgH="482600" progId="Equation.3">
                  <p:embed/>
                  <p:pic>
                    <p:nvPicPr>
                      <p:cNvPr id="0" name="Picture 14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8376" y="2200602"/>
                        <a:ext cx="306546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Footer Placeholder 4"/>
          <p:cNvSpPr>
            <a:spLocks noGrp="1"/>
          </p:cNvSpPr>
          <p:nvPr>
            <p:ph type="ftr" sz="quarter" idx="10"/>
          </p:nvPr>
        </p:nvSpPr>
        <p:spPr>
          <a:xfrm>
            <a:off x="14441" y="4742413"/>
            <a:ext cx="9144000" cy="411361"/>
          </a:xfrm>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0D24FCB2-FDF1-48C7-AFDE-3EA867E19AF5}" type="slidenum">
              <a:rPr lang="en-GB" altLang="en-US" sz="750">
                <a:solidFill>
                  <a:srgbClr val="000000"/>
                </a:solidFill>
              </a:rPr>
              <a:pPr/>
              <a:t>25</a:t>
            </a:fld>
            <a:endParaRPr lang="en-GB" altLang="en-US" sz="1050" dirty="0">
              <a:solidFill>
                <a:srgbClr val="000000"/>
              </a:solidFill>
              <a:latin typeface="Times" panose="02020603050405020304" pitchFamily="18" charset="0"/>
            </a:endParaRPr>
          </a:p>
        </p:txBody>
      </p:sp>
      <p:graphicFrame>
        <p:nvGraphicFramePr>
          <p:cNvPr id="3075" name="Object 12"/>
          <p:cNvGraphicFramePr>
            <a:graphicFrameLocks noGrp="1" noChangeAspect="1"/>
          </p:cNvGraphicFramePr>
          <p:nvPr>
            <p:ph idx="4294967295"/>
            <p:extLst>
              <p:ext uri="{D42A27DB-BD31-4B8C-83A1-F6EECF244321}">
                <p14:modId xmlns:p14="http://schemas.microsoft.com/office/powerpoint/2010/main" val="670115918"/>
              </p:ext>
            </p:extLst>
          </p:nvPr>
        </p:nvGraphicFramePr>
        <p:xfrm>
          <a:off x="2253351" y="1453771"/>
          <a:ext cx="1295400" cy="628650"/>
        </p:xfrm>
        <a:graphic>
          <a:graphicData uri="http://schemas.openxmlformats.org/presentationml/2006/ole">
            <mc:AlternateContent xmlns:mc="http://schemas.openxmlformats.org/markup-compatibility/2006">
              <mc:Choice xmlns:v="urn:schemas-microsoft-com:vml" Requires="v">
                <p:oleObj spid="_x0000_s4277" name="Equation" r:id="rId6" imgW="863225" imgH="418918" progId="Equation.3">
                  <p:embed/>
                </p:oleObj>
              </mc:Choice>
              <mc:Fallback>
                <p:oleObj name="Equation" r:id="rId6" imgW="863225" imgH="418918" progId="Equation.3">
                  <p:embed/>
                  <p:pic>
                    <p:nvPicPr>
                      <p:cNvPr id="0" name="Picture 148"/>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3351" y="1453771"/>
                        <a:ext cx="12954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4" name="Object 5"/>
          <p:cNvGraphicFramePr>
            <a:graphicFrameLocks noChangeAspect="1"/>
          </p:cNvGraphicFramePr>
          <p:nvPr>
            <p:extLst>
              <p:ext uri="{D42A27DB-BD31-4B8C-83A1-F6EECF244321}">
                <p14:modId xmlns:p14="http://schemas.microsoft.com/office/powerpoint/2010/main" val="3553675858"/>
              </p:ext>
            </p:extLst>
          </p:nvPr>
        </p:nvGraphicFramePr>
        <p:xfrm>
          <a:off x="4256525" y="1491831"/>
          <a:ext cx="2277665" cy="559594"/>
        </p:xfrm>
        <a:graphic>
          <a:graphicData uri="http://schemas.openxmlformats.org/presentationml/2006/ole">
            <mc:AlternateContent xmlns:mc="http://schemas.openxmlformats.org/markup-compatibility/2006">
              <mc:Choice xmlns:v="urn:schemas-microsoft-com:vml" Requires="v">
                <p:oleObj spid="_x0000_s4278" name="Equation" r:id="rId8" imgW="1333500" imgH="419100" progId="Equation.3">
                  <p:embed/>
                </p:oleObj>
              </mc:Choice>
              <mc:Fallback>
                <p:oleObj name="Equation" r:id="rId8" imgW="1333500" imgH="419100" progId="Equation.3">
                  <p:embed/>
                  <p:pic>
                    <p:nvPicPr>
                      <p:cNvPr id="0" name="Picture 1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56525" y="1491831"/>
                        <a:ext cx="2277665" cy="5595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0" name="Rectangle 11"/>
          <p:cNvSpPr>
            <a:spLocks noChangeArrowheads="1"/>
          </p:cNvSpPr>
          <p:nvPr/>
        </p:nvSpPr>
        <p:spPr bwMode="auto">
          <a:xfrm>
            <a:off x="1143001" y="449577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3336925" algn="ctr"/>
              </a:tabLst>
              <a:defRPr sz="2000">
                <a:solidFill>
                  <a:schemeClr val="tx1"/>
                </a:solidFill>
                <a:latin typeface="Arial" panose="020B0604020202020204" pitchFamily="34" charset="0"/>
              </a:defRPr>
            </a:lvl1pPr>
            <a:lvl2pPr marL="742950" indent="-285750" eaLnBrk="0" hangingPunct="0">
              <a:tabLst>
                <a:tab pos="3336925" algn="ctr"/>
              </a:tabLst>
              <a:defRPr sz="2000">
                <a:solidFill>
                  <a:schemeClr val="tx1"/>
                </a:solidFill>
                <a:latin typeface="Arial" panose="020B0604020202020204" pitchFamily="34" charset="0"/>
              </a:defRPr>
            </a:lvl2pPr>
            <a:lvl3pPr marL="1143000" indent="-228600" eaLnBrk="0" hangingPunct="0">
              <a:tabLst>
                <a:tab pos="3336925" algn="ctr"/>
              </a:tabLst>
              <a:defRPr sz="2000">
                <a:solidFill>
                  <a:schemeClr val="tx1"/>
                </a:solidFill>
                <a:latin typeface="Arial" panose="020B0604020202020204" pitchFamily="34" charset="0"/>
              </a:defRPr>
            </a:lvl3pPr>
            <a:lvl4pPr marL="1600200" indent="-228600" eaLnBrk="0" hangingPunct="0">
              <a:tabLst>
                <a:tab pos="3336925" algn="ctr"/>
              </a:tabLst>
              <a:defRPr sz="2000">
                <a:solidFill>
                  <a:schemeClr val="tx1"/>
                </a:solidFill>
                <a:latin typeface="Arial" panose="020B0604020202020204" pitchFamily="34" charset="0"/>
              </a:defRPr>
            </a:lvl4pPr>
            <a:lvl5pPr marL="2057400" indent="-228600" eaLnBrk="0" hangingPunct="0">
              <a:tabLst>
                <a:tab pos="3336925" algn="ctr"/>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3336925" algn="ctr"/>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3336925" algn="ctr"/>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3336925" algn="ctr"/>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3336925" algn="ctr"/>
              </a:tabLst>
              <a:defRPr sz="2000">
                <a:solidFill>
                  <a:schemeClr val="tx1"/>
                </a:solidFill>
                <a:latin typeface="Arial" panose="020B0604020202020204" pitchFamily="34" charset="0"/>
              </a:defRPr>
            </a:lvl9pPr>
          </a:lstStyle>
          <a:p>
            <a:pPr eaLnBrk="1" hangingPunct="1">
              <a:lnSpc>
                <a:spcPct val="100000"/>
              </a:lnSpc>
            </a:pPr>
            <a:endParaRPr lang="en-US" altLang="en-US" sz="1350">
              <a:solidFill>
                <a:srgbClr val="000000"/>
              </a:solidFill>
            </a:endParaRPr>
          </a:p>
        </p:txBody>
      </p:sp>
    </p:spTree>
    <p:extLst>
      <p:ext uri="{BB962C8B-B14F-4D97-AF65-F5344CB8AC3E}">
        <p14:creationId xmlns:p14="http://schemas.microsoft.com/office/powerpoint/2010/main" val="2377633550"/>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sz="quarter"/>
          </p:nvPr>
        </p:nvSpPr>
        <p:spPr>
          <a:xfrm>
            <a:off x="2457450" y="59273"/>
            <a:ext cx="5543550" cy="1038746"/>
          </a:xfrm>
        </p:spPr>
        <p:txBody>
          <a:bodyPr/>
          <a:lstStyle/>
          <a:p>
            <a:pPr eaLnBrk="1" hangingPunct="1"/>
            <a:r>
              <a:rPr lang="en-GB" altLang="en-US" sz="2100"/>
              <a:t>Combination of Gaussian prior &amp; observation</a:t>
            </a:r>
            <a:br>
              <a:rPr lang="en-GB" altLang="en-US" sz="2100"/>
            </a:br>
            <a:r>
              <a:rPr lang="en-GB" altLang="en-US" sz="2100"/>
              <a:t>- Gaussian posterior,</a:t>
            </a:r>
            <a:br>
              <a:rPr lang="en-GB" altLang="en-US" sz="2100"/>
            </a:br>
            <a:r>
              <a:rPr lang="en-GB" altLang="en-US" sz="2100"/>
              <a:t>- weights independent of values.</a:t>
            </a:r>
            <a:endParaRPr lang="en-US" altLang="en-US" sz="2100" dirty="0"/>
          </a:p>
        </p:txBody>
      </p:sp>
      <p:graphicFrame>
        <p:nvGraphicFramePr>
          <p:cNvPr id="2" name="Object 3"/>
          <p:cNvGraphicFramePr>
            <a:graphicFrameLocks noGrp="1" noChangeAspect="1"/>
          </p:cNvGraphicFramePr>
          <p:nvPr>
            <p:ph sz="quarter" idx="1"/>
            <p:extLst>
              <p:ext uri="{D42A27DB-BD31-4B8C-83A1-F6EECF244321}">
                <p14:modId xmlns:p14="http://schemas.microsoft.com/office/powerpoint/2010/main" val="1006972792"/>
              </p:ext>
            </p:extLst>
          </p:nvPr>
        </p:nvGraphicFramePr>
        <p:xfrm>
          <a:off x="1698625" y="1155482"/>
          <a:ext cx="2555875" cy="16498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4"/>
          <p:cNvGraphicFramePr>
            <a:graphicFrameLocks noGrp="1" noChangeAspect="1"/>
          </p:cNvGraphicFramePr>
          <p:nvPr>
            <p:ph sz="quarter" idx="2"/>
            <p:extLst>
              <p:ext uri="{D42A27DB-BD31-4B8C-83A1-F6EECF244321}">
                <p14:modId xmlns:p14="http://schemas.microsoft.com/office/powerpoint/2010/main" val="2020576784"/>
              </p:ext>
            </p:extLst>
          </p:nvPr>
        </p:nvGraphicFramePr>
        <p:xfrm>
          <a:off x="4996656" y="1155482"/>
          <a:ext cx="2555875" cy="1649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5"/>
          <p:cNvGraphicFramePr>
            <a:graphicFrameLocks noGrp="1" noChangeAspect="1"/>
          </p:cNvGraphicFramePr>
          <p:nvPr>
            <p:ph sz="quarter" idx="3"/>
            <p:extLst>
              <p:ext uri="{D42A27DB-BD31-4B8C-83A1-F6EECF244321}">
                <p14:modId xmlns:p14="http://schemas.microsoft.com/office/powerpoint/2010/main" val="1675098677"/>
              </p:ext>
            </p:extLst>
          </p:nvPr>
        </p:nvGraphicFramePr>
        <p:xfrm>
          <a:off x="1697435" y="3021191"/>
          <a:ext cx="2558256" cy="1651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6"/>
          <p:cNvGraphicFramePr>
            <a:graphicFrameLocks noGrp="1" noChangeAspect="1"/>
          </p:cNvGraphicFramePr>
          <p:nvPr>
            <p:ph sz="quarter" idx="4"/>
            <p:extLst>
              <p:ext uri="{D42A27DB-BD31-4B8C-83A1-F6EECF244321}">
                <p14:modId xmlns:p14="http://schemas.microsoft.com/office/powerpoint/2010/main" val="2020335816"/>
              </p:ext>
            </p:extLst>
          </p:nvPr>
        </p:nvGraphicFramePr>
        <p:xfrm>
          <a:off x="4995467" y="3021191"/>
          <a:ext cx="2558256" cy="1651000"/>
        </p:xfrm>
        <a:graphic>
          <a:graphicData uri="http://schemas.openxmlformats.org/drawingml/2006/chart">
            <c:chart xmlns:c="http://schemas.openxmlformats.org/drawingml/2006/chart" xmlns:r="http://schemas.openxmlformats.org/officeDocument/2006/relationships" r:id="rId5"/>
          </a:graphicData>
        </a:graphic>
      </p:graphicFrame>
      <p:sp>
        <p:nvSpPr>
          <p:cNvPr id="4102" name="Footer Placeholder 6"/>
          <p:cNvSpPr>
            <a:spLocks noGrp="1"/>
          </p:cNvSpPr>
          <p:nvPr>
            <p:ph type="ftr" sz="quarter" idx="10"/>
          </p:nvPr>
        </p:nvSpPr>
        <p:spPr>
          <a:solidFill>
            <a:schemeClr val="bg1"/>
          </a:solidFill>
          <a:ln/>
          <a:extLst/>
        </p:spPr>
        <p:txBody>
          <a:bodyPr vert="horz" lIns="252000" tIns="36000" rIns="68580" bIns="27000" rtlCol="0" anchor="ctr"/>
          <a:lstStyle/>
          <a:p>
            <a:pPr eaLnBrk="0"/>
            <a:r>
              <a:rPr lang="en-GB" altLang="en-US" sz="750">
                <a:solidFill>
                  <a:srgbClr val="000000"/>
                </a:solidFill>
                <a:latin typeface="Arial" panose="020B0604020202020204" pitchFamily="34" charset="0"/>
              </a:rPr>
              <a:t>© Crown copyright   Met Office  Andrew Lorenc  </a:t>
            </a:r>
            <a:fld id="{447560B6-D342-46E0-8A6A-5D7CBCB9A728}" type="slidenum">
              <a:rPr lang="en-GB" altLang="en-US" sz="750">
                <a:solidFill>
                  <a:srgbClr val="000000"/>
                </a:solidFill>
                <a:latin typeface="Arial" panose="020B0604020202020204" pitchFamily="34" charset="0"/>
              </a:rPr>
              <a:pPr eaLnBrk="0"/>
              <a:t>26</a:t>
            </a:fld>
            <a:endParaRPr lang="en-GB" altLang="en-US" sz="750" dirty="0">
              <a:solidFill>
                <a:srgbClr val="000000"/>
              </a:solidFill>
              <a:latin typeface="Arial" panose="020B0604020202020204" pitchFamily="34" charset="0"/>
            </a:endParaRPr>
          </a:p>
        </p:txBody>
      </p:sp>
      <p:sp>
        <p:nvSpPr>
          <p:cNvPr id="4104" name="AutoShape 7">
            <a:hlinkClick r:id="rId6" action="ppaction://hlinksldjump"/>
          </p:cNvPr>
          <p:cNvSpPr>
            <a:spLocks noChangeArrowheads="1"/>
          </p:cNvSpPr>
          <p:nvPr/>
        </p:nvSpPr>
        <p:spPr bwMode="auto">
          <a:xfrm>
            <a:off x="7589933" y="4717472"/>
            <a:ext cx="362554" cy="504393"/>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100000"/>
              </a:lnSpc>
            </a:pPr>
            <a:r>
              <a:rPr lang="en-GB" altLang="en-US" sz="1050">
                <a:solidFill>
                  <a:srgbClr val="000000"/>
                </a:solidFill>
              </a:rPr>
              <a:t>Js</a:t>
            </a:r>
          </a:p>
        </p:txBody>
      </p:sp>
      <p:sp>
        <p:nvSpPr>
          <p:cNvPr id="9" name="AutoShape 18">
            <a:hlinkClick r:id="rId7" action="ppaction://hlinksldjump"/>
          </p:cNvPr>
          <p:cNvSpPr>
            <a:spLocks noChangeArrowheads="1"/>
          </p:cNvSpPr>
          <p:nvPr/>
        </p:nvSpPr>
        <p:spPr bwMode="auto">
          <a:xfrm flipH="1">
            <a:off x="5917915" y="4715513"/>
            <a:ext cx="1271808" cy="504393"/>
          </a:xfrm>
          <a:prstGeom prst="rightArrow">
            <a:avLst>
              <a:gd name="adj1" fmla="val 50000"/>
              <a:gd name="adj2" fmla="val 25000"/>
            </a:avLst>
          </a:prstGeom>
          <a:solidFill>
            <a:schemeClr val="accent1"/>
          </a:solidFill>
          <a:ln w="9525" algn="ctr">
            <a:solidFill>
              <a:schemeClr val="tx1"/>
            </a:solidFill>
            <a:miter lim="800000"/>
            <a:headEnd/>
            <a:tailEnd/>
          </a:ln>
        </p:spPr>
        <p:txBody>
          <a:bodyPr wrap="squar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1050" dirty="0" smtClean="0">
                <a:hlinkClick r:id="rId8" action="ppaction://hlinksldjump"/>
              </a:rPr>
              <a:t>Non-Gaussian</a:t>
            </a:r>
            <a:endParaRPr lang="en-GB" altLang="en-US" sz="1050" dirty="0"/>
          </a:p>
        </p:txBody>
      </p:sp>
    </p:spTree>
    <p:extLst>
      <p:ext uri="{BB962C8B-B14F-4D97-AF65-F5344CB8AC3E}">
        <p14:creationId xmlns:p14="http://schemas.microsoft.com/office/powerpoint/2010/main" val="938998693"/>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2026444" y="94387"/>
            <a:ext cx="8437500" cy="623248"/>
          </a:xfrm>
        </p:spPr>
        <p:txBody>
          <a:bodyPr/>
          <a:lstStyle/>
          <a:p>
            <a:pPr eaLnBrk="1" hangingPunct="1"/>
            <a:r>
              <a:rPr lang="en-GB" altLang="en-US" dirty="0" smtClean="0"/>
              <a:t>Variational Penalty Functions</a:t>
            </a:r>
          </a:p>
        </p:txBody>
      </p:sp>
      <p:sp>
        <p:nvSpPr>
          <p:cNvPr id="20484" name="Rectangle 3"/>
          <p:cNvSpPr>
            <a:spLocks noGrp="1" noChangeArrowheads="1"/>
          </p:cNvSpPr>
          <p:nvPr>
            <p:ph idx="1"/>
          </p:nvPr>
        </p:nvSpPr>
        <p:spPr>
          <a:xfrm>
            <a:off x="1385888" y="1275160"/>
            <a:ext cx="6156722" cy="3618309"/>
          </a:xfrm>
        </p:spPr>
        <p:txBody>
          <a:bodyPr/>
          <a:lstStyle/>
          <a:p>
            <a:pPr eaLnBrk="1" hangingPunct="1"/>
            <a:r>
              <a:rPr lang="en-GB" altLang="en-US" sz="2000" dirty="0" smtClean="0"/>
              <a:t>Finding the most probable posterior value involves maximising a product  </a:t>
            </a:r>
            <a:r>
              <a:rPr lang="en-GB" altLang="en-US" sz="2000" dirty="0" smtClean="0">
                <a:solidFill>
                  <a:srgbClr val="0066FF"/>
                </a:solidFill>
              </a:rPr>
              <a:t>[of Gaussians]</a:t>
            </a:r>
          </a:p>
          <a:p>
            <a:pPr eaLnBrk="1" hangingPunct="1"/>
            <a:r>
              <a:rPr lang="en-GB" altLang="en-US" sz="2000" dirty="0" smtClean="0"/>
              <a:t>By taking </a:t>
            </a:r>
            <a:r>
              <a:rPr lang="en-GB" altLang="en-US" sz="3200" i="1" dirty="0">
                <a:latin typeface="Times New Roman" panose="02020603050405020304" pitchFamily="18" charset="0"/>
              </a:rPr>
              <a:t>–ln</a:t>
            </a:r>
            <a:r>
              <a:rPr lang="en-GB" altLang="en-US" sz="2000" dirty="0" smtClean="0"/>
              <a:t> of the posterior PDF, we can instead minimise a sum    </a:t>
            </a:r>
            <a:r>
              <a:rPr lang="en-GB" altLang="en-US" sz="2000" dirty="0" smtClean="0">
                <a:solidFill>
                  <a:srgbClr val="0066FF"/>
                </a:solidFill>
              </a:rPr>
              <a:t>[of quadratics]</a:t>
            </a:r>
          </a:p>
          <a:p>
            <a:pPr eaLnBrk="1" hangingPunct="1"/>
            <a:r>
              <a:rPr lang="en-GB" altLang="en-US" sz="2000" dirty="0" smtClean="0"/>
              <a:t>This is often called the “Penalty Function”  </a:t>
            </a:r>
            <a:r>
              <a:rPr lang="en-GB" altLang="en-US" sz="3200" i="1" dirty="0">
                <a:latin typeface="Times New Roman" panose="02020603050405020304" pitchFamily="18" charset="0"/>
              </a:rPr>
              <a:t>J</a:t>
            </a:r>
          </a:p>
          <a:p>
            <a:pPr eaLnBrk="1" hangingPunct="1"/>
            <a:r>
              <a:rPr lang="en-GB" altLang="en-US" sz="2000" dirty="0" smtClean="0"/>
              <a:t>Additive constants can be ignored</a:t>
            </a:r>
          </a:p>
          <a:p>
            <a:pPr eaLnBrk="1" hangingPunct="1"/>
            <a:endParaRPr lang="en-GB" altLang="en-US" sz="2000" dirty="0" smtClean="0">
              <a:solidFill>
                <a:srgbClr val="0066FF"/>
              </a:solidFill>
            </a:endParaRPr>
          </a:p>
        </p:txBody>
      </p:sp>
      <p:sp>
        <p:nvSpPr>
          <p:cNvPr id="20482" name="Footer Placeholder 3"/>
          <p:cNvSpPr>
            <a:spLocks noGrp="1"/>
          </p:cNvSpPr>
          <p:nvPr>
            <p:ph type="ftr" sz="quarter" idx="10"/>
          </p:nvPr>
        </p:nvSpPr>
        <p:spPr>
          <a:solidFill>
            <a:schemeClr val="bg1"/>
          </a:solidFill>
          <a:ln/>
          <a:extLst/>
        </p:spPr>
        <p:txBody>
          <a:bodyPr vert="horz" lIns="252000" tIns="36000" rIns="68580" bIns="27000" rtlCol="0" anchor="ctr"/>
          <a:lstStyle/>
          <a:p>
            <a:r>
              <a:rPr lang="en-GB" altLang="en-US"/>
              <a:t>© Crown copyright   Met Office  Andrew Lorenc  </a:t>
            </a:r>
            <a:fld id="{18B93FD0-AB97-4800-BEAF-E2B6E8FFC340}" type="slidenum">
              <a:rPr lang="en-GB" altLang="en-US"/>
              <a:pPr/>
              <a:t>27</a:t>
            </a:fld>
            <a:endParaRPr lang="en-GB" altLang="en-US"/>
          </a:p>
        </p:txBody>
      </p:sp>
    </p:spTree>
    <p:extLst>
      <p:ext uri="{BB962C8B-B14F-4D97-AF65-F5344CB8AC3E}">
        <p14:creationId xmlns:p14="http://schemas.microsoft.com/office/powerpoint/2010/main" val="3602921502"/>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4"/>
          <p:cNvSpPr>
            <a:spLocks noGrp="1" noChangeArrowheads="1"/>
          </p:cNvSpPr>
          <p:nvPr>
            <p:ph type="title" sz="quarter"/>
          </p:nvPr>
        </p:nvSpPr>
        <p:spPr>
          <a:xfrm>
            <a:off x="2457451" y="195560"/>
            <a:ext cx="5409010" cy="900246"/>
          </a:xfrm>
        </p:spPr>
        <p:txBody>
          <a:bodyPr/>
          <a:lstStyle/>
          <a:p>
            <a:pPr eaLnBrk="1" hangingPunct="1"/>
            <a:r>
              <a:rPr lang="en-GB" altLang="en-US" sz="2700"/>
              <a:t>Penalty functions: </a:t>
            </a:r>
            <a:r>
              <a:rPr lang="en-GB" altLang="en-US" sz="2700" i="1">
                <a:latin typeface="Times New Roman" panose="02020603050405020304" pitchFamily="18" charset="0"/>
              </a:rPr>
              <a:t>J</a:t>
            </a:r>
            <a:r>
              <a:rPr lang="en-GB" altLang="en-US" sz="2700"/>
              <a:t>(</a:t>
            </a:r>
            <a:r>
              <a:rPr lang="en-GB" altLang="en-US" sz="2700" i="1">
                <a:latin typeface="Times New Roman" panose="02020603050405020304" pitchFamily="18" charset="0"/>
              </a:rPr>
              <a:t>x</a:t>
            </a:r>
            <a:r>
              <a:rPr lang="en-GB" altLang="en-US" sz="2700"/>
              <a:t>) = -ln(</a:t>
            </a:r>
            <a:r>
              <a:rPr lang="en-GB" altLang="en-US" sz="2700" i="1">
                <a:latin typeface="Times New Roman" panose="02020603050405020304" pitchFamily="18" charset="0"/>
              </a:rPr>
              <a:t>p</a:t>
            </a:r>
            <a:r>
              <a:rPr lang="en-GB" altLang="en-US" sz="2700"/>
              <a:t>(</a:t>
            </a:r>
            <a:r>
              <a:rPr lang="en-GB" altLang="en-US" sz="2700" i="1">
                <a:latin typeface="Times New Roman" panose="02020603050405020304" pitchFamily="18" charset="0"/>
              </a:rPr>
              <a:t>x</a:t>
            </a:r>
            <a:r>
              <a:rPr lang="en-GB" altLang="en-US" sz="2700"/>
              <a:t>))+c</a:t>
            </a:r>
            <a:br>
              <a:rPr lang="en-GB" altLang="en-US" sz="2700"/>
            </a:br>
            <a:r>
              <a:rPr lang="en-GB" altLang="en-US" sz="2700" i="1">
                <a:latin typeface="Times New Roman" panose="02020603050405020304" pitchFamily="18" charset="0"/>
              </a:rPr>
              <a:t>p</a:t>
            </a:r>
            <a:r>
              <a:rPr lang="en-GB" altLang="en-US" sz="2700"/>
              <a:t> Gaussian </a:t>
            </a:r>
            <a:r>
              <a:rPr lang="en-GB" altLang="en-US" sz="2700">
                <a:sym typeface="Symbol" panose="05050102010706020507" pitchFamily="18" charset="2"/>
              </a:rPr>
              <a:t> </a:t>
            </a:r>
            <a:r>
              <a:rPr lang="en-GB" altLang="en-US" sz="2700" i="1">
                <a:latin typeface="Times New Roman" panose="02020603050405020304" pitchFamily="18" charset="0"/>
                <a:sym typeface="Symbol" panose="05050102010706020507" pitchFamily="18" charset="2"/>
              </a:rPr>
              <a:t>J</a:t>
            </a:r>
            <a:r>
              <a:rPr lang="en-GB" altLang="en-US" sz="2700">
                <a:sym typeface="Symbol" panose="05050102010706020507" pitchFamily="18" charset="2"/>
              </a:rPr>
              <a:t> quadratic</a:t>
            </a:r>
          </a:p>
        </p:txBody>
      </p:sp>
      <p:graphicFrame>
        <p:nvGraphicFramePr>
          <p:cNvPr id="2" name="Object 21"/>
          <p:cNvGraphicFramePr>
            <a:graphicFrameLocks noGrp="1" noChangeAspect="1"/>
          </p:cNvGraphicFramePr>
          <p:nvPr>
            <p:ph sz="quarter" idx="1"/>
          </p:nvPr>
        </p:nvGraphicFramePr>
        <p:xfrm>
          <a:off x="1698625" y="1325960"/>
          <a:ext cx="2555875" cy="16498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23"/>
          <p:cNvGraphicFramePr>
            <a:graphicFrameLocks noGrp="1" noChangeAspect="1"/>
          </p:cNvGraphicFramePr>
          <p:nvPr>
            <p:ph sz="quarter" idx="2"/>
          </p:nvPr>
        </p:nvGraphicFramePr>
        <p:xfrm>
          <a:off x="4996656" y="1325960"/>
          <a:ext cx="2555875" cy="16498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25"/>
          <p:cNvGraphicFramePr>
            <a:graphicFrameLocks noGrp="1" noChangeAspect="1"/>
          </p:cNvGraphicFramePr>
          <p:nvPr>
            <p:ph sz="quarter" idx="3"/>
          </p:nvPr>
        </p:nvGraphicFramePr>
        <p:xfrm>
          <a:off x="1697435" y="3191669"/>
          <a:ext cx="2558256" cy="1651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27"/>
          <p:cNvGraphicFramePr>
            <a:graphicFrameLocks noGrp="1" noChangeAspect="1"/>
          </p:cNvGraphicFramePr>
          <p:nvPr>
            <p:ph sz="quarter" idx="4"/>
          </p:nvPr>
        </p:nvGraphicFramePr>
        <p:xfrm>
          <a:off x="4995467" y="3191669"/>
          <a:ext cx="2558256" cy="1651000"/>
        </p:xfrm>
        <a:graphic>
          <a:graphicData uri="http://schemas.openxmlformats.org/drawingml/2006/chart">
            <c:chart xmlns:c="http://schemas.openxmlformats.org/drawingml/2006/chart" xmlns:r="http://schemas.openxmlformats.org/officeDocument/2006/relationships" r:id="rId5"/>
          </a:graphicData>
        </a:graphic>
      </p:graphicFrame>
      <p:sp>
        <p:nvSpPr>
          <p:cNvPr id="5126" name="Footer Placeholder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360085A2-3476-43D0-B8DC-33596E7235D2}" type="slidenum">
              <a:rPr lang="en-GB" altLang="en-US" sz="750">
                <a:solidFill>
                  <a:srgbClr val="000000"/>
                </a:solidFill>
              </a:rPr>
              <a:pPr/>
              <a:t>28</a:t>
            </a:fld>
            <a:endParaRPr lang="en-GB" altLang="en-US" sz="1050" dirty="0">
              <a:solidFill>
                <a:srgbClr val="000000"/>
              </a:solidFill>
              <a:latin typeface="Times" panose="02020603050405020304" pitchFamily="18" charset="0"/>
            </a:endParaRPr>
          </a:p>
        </p:txBody>
      </p:sp>
      <p:sp>
        <p:nvSpPr>
          <p:cNvPr id="5128" name="Text Box 30"/>
          <p:cNvSpPr txBox="1">
            <a:spLocks noChangeArrowheads="1"/>
          </p:cNvSpPr>
          <p:nvPr/>
        </p:nvSpPr>
        <p:spPr bwMode="auto">
          <a:xfrm>
            <a:off x="1494235" y="3813573"/>
            <a:ext cx="1295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pPr>
            <a:endParaRPr lang="en-US" altLang="en-US" sz="1500">
              <a:solidFill>
                <a:srgbClr val="000000"/>
              </a:solidFill>
            </a:endParaRPr>
          </a:p>
        </p:txBody>
      </p:sp>
      <p:sp>
        <p:nvSpPr>
          <p:cNvPr id="5129" name="Text Box 31"/>
          <p:cNvSpPr txBox="1">
            <a:spLocks noChangeArrowheads="1"/>
          </p:cNvSpPr>
          <p:nvPr/>
        </p:nvSpPr>
        <p:spPr bwMode="auto">
          <a:xfrm>
            <a:off x="2374137" y="4462462"/>
            <a:ext cx="415498" cy="21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pPr>
            <a:endParaRPr lang="en-US" altLang="en-US" sz="1500">
              <a:solidFill>
                <a:srgbClr val="000000"/>
              </a:solidFill>
            </a:endParaRPr>
          </a:p>
        </p:txBody>
      </p:sp>
      <p:sp>
        <p:nvSpPr>
          <p:cNvPr id="5130" name="AutoShape 32">
            <a:hlinkClick r:id="rId6" action="ppaction://hlinksldjump"/>
          </p:cNvPr>
          <p:cNvSpPr>
            <a:spLocks noChangeArrowheads="1"/>
          </p:cNvSpPr>
          <p:nvPr/>
        </p:nvSpPr>
        <p:spPr bwMode="auto">
          <a:xfrm>
            <a:off x="7410698" y="4717472"/>
            <a:ext cx="601961" cy="504393"/>
          </a:xfrm>
          <a:prstGeom prst="rightArrow">
            <a:avLst>
              <a:gd name="adj1" fmla="val 50000"/>
              <a:gd name="adj2" fmla="val 33283"/>
            </a:avLst>
          </a:prstGeom>
          <a:solidFill>
            <a:schemeClr val="accent1"/>
          </a:solidFill>
          <a:ln w="9525" algn="ctr">
            <a:solidFill>
              <a:schemeClr val="tx1"/>
            </a:solidFill>
            <a:miter lim="800000"/>
            <a:headEnd/>
            <a:tailEnd/>
          </a:ln>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100000"/>
              </a:lnSpc>
            </a:pPr>
            <a:r>
              <a:rPr lang="en-GB" altLang="en-US" sz="1050" dirty="0">
                <a:solidFill>
                  <a:srgbClr val="000000"/>
                </a:solidFill>
              </a:rPr>
              <a:t>PDFs</a:t>
            </a:r>
          </a:p>
        </p:txBody>
      </p:sp>
    </p:spTree>
    <p:extLst>
      <p:ext uri="{BB962C8B-B14F-4D97-AF65-F5344CB8AC3E}">
        <p14:creationId xmlns:p14="http://schemas.microsoft.com/office/powerpoint/2010/main" val="1249899963"/>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66806" y="0"/>
            <a:ext cx="7377193" cy="1177245"/>
          </a:xfrm>
        </p:spPr>
        <p:txBody>
          <a:bodyPr/>
          <a:lstStyle/>
          <a:p>
            <a:r>
              <a:rPr lang="en-GB" dirty="0" smtClean="0"/>
              <a:t>Data Assimilation: </a:t>
            </a:r>
            <a:br>
              <a:rPr lang="en-GB" dirty="0" smtClean="0"/>
            </a:br>
            <a:r>
              <a:rPr lang="en-GB" dirty="0" smtClean="0"/>
              <a:t>Use of a forecast as prior</a:t>
            </a:r>
            <a:endParaRPr lang="en-GB" dirty="0"/>
          </a:p>
        </p:txBody>
      </p:sp>
      <p:sp>
        <p:nvSpPr>
          <p:cNvPr id="7" name="Footer Placeholder 6"/>
          <p:cNvSpPr>
            <a:spLocks noGrp="1"/>
          </p:cNvSpPr>
          <p:nvPr>
            <p:ph type="ftr" sz="quarter" idx="12"/>
          </p:nvPr>
        </p:nvSpPr>
        <p:spPr/>
        <p:txBody>
          <a:bodyPr/>
          <a:lstStyle/>
          <a:p>
            <a:r>
              <a:rPr lang="en-GB" altLang="en-US" dirty="0" smtClean="0">
                <a:solidFill>
                  <a:srgbClr val="000000"/>
                </a:solidFill>
              </a:rPr>
              <a:t>© Crown copyright   Met Office  Andrew Lorenc  </a:t>
            </a:r>
            <a:fld id="{DB98D53A-001E-4968-883A-6A174F2A0D20}" type="slidenum">
              <a:rPr lang="en-GB" altLang="en-US" smtClean="0">
                <a:solidFill>
                  <a:srgbClr val="000000"/>
                </a:solidFill>
              </a:rPr>
              <a:pPr/>
              <a:t>29</a:t>
            </a:fld>
            <a:endParaRPr lang="en-GB" altLang="en-US" sz="1050" dirty="0">
              <a:solidFill>
                <a:srgbClr val="000000"/>
              </a:solidFill>
              <a:latin typeface="Times" panose="02020603050405020304" pitchFamily="18" charset="0"/>
            </a:endParaRPr>
          </a:p>
        </p:txBody>
      </p:sp>
      <p:sp>
        <p:nvSpPr>
          <p:cNvPr id="11" name="Text Placeholder 10"/>
          <p:cNvSpPr>
            <a:spLocks noGrp="1"/>
          </p:cNvSpPr>
          <p:nvPr>
            <p:ph type="body" sz="quarter" idx="11"/>
          </p:nvPr>
        </p:nvSpPr>
        <p:spPr>
          <a:xfrm>
            <a:off x="294468" y="1286359"/>
            <a:ext cx="8328039" cy="3189201"/>
          </a:xfrm>
        </p:spPr>
        <p:txBody>
          <a:bodyPr/>
          <a:lstStyle/>
          <a:p>
            <a:r>
              <a:rPr lang="en-GB" dirty="0" smtClean="0"/>
              <a:t>Our prior knowledge about likely atmospheric states is far from Gaussian!  </a:t>
            </a:r>
            <a:br>
              <a:rPr lang="en-GB" dirty="0" smtClean="0"/>
            </a:br>
            <a:r>
              <a:rPr lang="en-GB" dirty="0" smtClean="0"/>
              <a:t>There are recurring coherent patterns (fronts, depressions, convective storms …), a chaotic “attractor”, and the butterfly effect, which are difficult to represent in a practical DA system.  </a:t>
            </a:r>
          </a:p>
          <a:p>
            <a:r>
              <a:rPr lang="en-GB" dirty="0" smtClean="0"/>
              <a:t>The best we can do is build a computer model, and say that </a:t>
            </a:r>
            <a:br>
              <a:rPr lang="en-GB" dirty="0" smtClean="0"/>
            </a:br>
            <a:r>
              <a:rPr lang="en-GB" b="1" i="1" dirty="0" smtClean="0">
                <a:solidFill>
                  <a:srgbClr val="0070C0"/>
                </a:solidFill>
              </a:rPr>
              <a:t>likely atmospheric states are those which the model can generate</a:t>
            </a:r>
            <a:r>
              <a:rPr lang="en-GB" dirty="0" smtClean="0"/>
              <a:t>.  </a:t>
            </a:r>
            <a:br>
              <a:rPr lang="en-GB" dirty="0" smtClean="0"/>
            </a:br>
            <a:r>
              <a:rPr lang="en-GB" dirty="0" smtClean="0"/>
              <a:t>We do not attempt to represent “butterflies” which are smaller than the model’s resolution.</a:t>
            </a:r>
            <a:br>
              <a:rPr lang="en-GB" dirty="0" smtClean="0"/>
            </a:br>
            <a:r>
              <a:rPr lang="en-GB" dirty="0" smtClean="0"/>
              <a:t>We do not accept a “best” (minimum variance) estimate which is not a likely model state.</a:t>
            </a:r>
          </a:p>
          <a:p>
            <a:r>
              <a:rPr lang="en-GB" dirty="0" smtClean="0"/>
              <a:t>We then build a DA system using the model, </a:t>
            </a:r>
            <a:br>
              <a:rPr lang="en-GB" dirty="0" smtClean="0"/>
            </a:br>
            <a:r>
              <a:rPr lang="en-GB" dirty="0" smtClean="0"/>
              <a:t>and use a forecast (based on earlier observations) as our current prior.</a:t>
            </a:r>
          </a:p>
          <a:p>
            <a:r>
              <a:rPr lang="en-GB" dirty="0" smtClean="0"/>
              <a:t>If the system is well observed, so that errors are small, then errors in the forecast are Gaussian.  The forecast </a:t>
            </a:r>
            <a:r>
              <a:rPr lang="en-GB" b="1" dirty="0" err="1" smtClean="0">
                <a:latin typeface="Times New Roman" panose="02020603050405020304" pitchFamily="18" charset="0"/>
                <a:cs typeface="Times New Roman" panose="02020603050405020304" pitchFamily="18" charset="0"/>
              </a:rPr>
              <a:t>x</a:t>
            </a:r>
            <a:r>
              <a:rPr lang="en-GB" i="1" baseline="30000" dirty="0" err="1" smtClean="0">
                <a:latin typeface="Times New Roman" panose="02020603050405020304" pitchFamily="18" charset="0"/>
                <a:cs typeface="Times New Roman" panose="02020603050405020304" pitchFamily="18" charset="0"/>
              </a:rPr>
              <a:t>b</a:t>
            </a:r>
            <a:r>
              <a:rPr lang="en-GB" dirty="0" smtClean="0"/>
              <a:t> provides much more accurate information than our earlier prior, </a:t>
            </a:r>
            <a:br>
              <a:rPr lang="en-GB" dirty="0" smtClean="0"/>
            </a:br>
            <a:r>
              <a:rPr lang="en-GB" dirty="0" smtClean="0"/>
              <a:t>so we use it as the only prior:  </a:t>
            </a:r>
            <a:r>
              <a:rPr lang="en-GB" i="1" dirty="0" smtClean="0">
                <a:solidFill>
                  <a:srgbClr val="0070C0"/>
                </a:solidFill>
                <a:latin typeface="Times New Roman" panose="02020603050405020304" pitchFamily="18" charset="0"/>
                <a:cs typeface="Times New Roman" panose="02020603050405020304" pitchFamily="18" charset="0"/>
              </a:rPr>
              <a:t>p</a:t>
            </a:r>
            <a:r>
              <a:rPr lang="en-GB" b="1" dirty="0" smtClean="0">
                <a:solidFill>
                  <a:srgbClr val="0070C0"/>
                </a:solidFill>
                <a:latin typeface="Times New Roman" panose="02020603050405020304" pitchFamily="18" charset="0"/>
                <a:cs typeface="Times New Roman" panose="02020603050405020304" pitchFamily="18" charset="0"/>
              </a:rPr>
              <a:t>(x) = </a:t>
            </a:r>
            <a:r>
              <a:rPr lang="en-GB" i="1" dirty="0" smtClean="0">
                <a:solidFill>
                  <a:srgbClr val="0070C0"/>
                </a:solidFill>
                <a:latin typeface="Times New Roman" panose="02020603050405020304" pitchFamily="18" charset="0"/>
                <a:cs typeface="Times New Roman" panose="02020603050405020304" pitchFamily="18" charset="0"/>
              </a:rPr>
              <a:t>N</a:t>
            </a:r>
            <a:r>
              <a:rPr lang="en-GB" b="1" dirty="0" smtClean="0">
                <a:solidFill>
                  <a:srgbClr val="0070C0"/>
                </a:solidFill>
                <a:latin typeface="Times New Roman" panose="02020603050405020304" pitchFamily="18" charset="0"/>
                <a:cs typeface="Times New Roman" panose="02020603050405020304" pitchFamily="18" charset="0"/>
              </a:rPr>
              <a:t>(</a:t>
            </a:r>
            <a:r>
              <a:rPr lang="en-GB" b="1" dirty="0" err="1" smtClean="0">
                <a:solidFill>
                  <a:srgbClr val="0070C0"/>
                </a:solidFill>
                <a:latin typeface="Times New Roman" panose="02020603050405020304" pitchFamily="18" charset="0"/>
                <a:cs typeface="Times New Roman" panose="02020603050405020304" pitchFamily="18" charset="0"/>
              </a:rPr>
              <a:t>x</a:t>
            </a:r>
            <a:r>
              <a:rPr lang="en-GB" i="1" baseline="30000" dirty="0" err="1" smtClean="0">
                <a:solidFill>
                  <a:srgbClr val="0070C0"/>
                </a:solidFill>
                <a:latin typeface="Times New Roman" panose="02020603050405020304" pitchFamily="18" charset="0"/>
                <a:cs typeface="Times New Roman" panose="02020603050405020304" pitchFamily="18" charset="0"/>
              </a:rPr>
              <a:t>b</a:t>
            </a:r>
            <a:r>
              <a:rPr lang="en-GB" b="1" dirty="0" err="1" smtClean="0">
                <a:solidFill>
                  <a:srgbClr val="0070C0"/>
                </a:solidFill>
                <a:latin typeface="Times New Roman" panose="02020603050405020304" pitchFamily="18" charset="0"/>
                <a:cs typeface="Times New Roman" panose="02020603050405020304" pitchFamily="18" charset="0"/>
              </a:rPr>
              <a:t>,B</a:t>
            </a:r>
            <a:r>
              <a:rPr lang="en-GB" b="1" dirty="0" smtClean="0">
                <a:solidFill>
                  <a:srgbClr val="0070C0"/>
                </a:solidFill>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261726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670" y="119271"/>
            <a:ext cx="6839474" cy="2097758"/>
          </a:xfrm>
        </p:spPr>
        <p:txBody>
          <a:bodyPr/>
          <a:lstStyle/>
          <a:p>
            <a:r>
              <a:rPr lang="en-US" altLang="en-US" b="1" i="1" dirty="0">
                <a:solidFill>
                  <a:srgbClr val="FF3300"/>
                </a:solidFill>
              </a:rPr>
              <a:t>Motivation &amp; Historical Background:</a:t>
            </a:r>
            <a:r>
              <a:rPr lang="en-US" altLang="en-US" dirty="0"/>
              <a:t>  DA for NWP</a:t>
            </a:r>
            <a:endParaRPr lang="en-GB" dirty="0"/>
          </a:p>
        </p:txBody>
      </p:sp>
      <p:sp>
        <p:nvSpPr>
          <p:cNvPr id="2" name="Footer Placeholder 1"/>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p:txBody>
          <a:bodyPr/>
          <a:lstStyle/>
          <a:p>
            <a:pPr marL="535781" indent="-335756">
              <a:spcBef>
                <a:spcPct val="0"/>
              </a:spcBef>
              <a:spcAft>
                <a:spcPct val="60000"/>
              </a:spcAft>
            </a:pPr>
            <a:r>
              <a:rPr lang="en-US" altLang="en-US" dirty="0"/>
              <a:t>Much clever mathematics is available.</a:t>
            </a:r>
          </a:p>
          <a:p>
            <a:pPr marL="535781" indent="-335756">
              <a:spcBef>
                <a:spcPct val="0"/>
              </a:spcBef>
              <a:spcAft>
                <a:spcPct val="60000"/>
              </a:spcAft>
            </a:pPr>
            <a:r>
              <a:rPr lang="en-US" altLang="en-US" dirty="0" smtClean="0"/>
              <a:t>We have </a:t>
            </a:r>
            <a:r>
              <a:rPr lang="en-US" altLang="en-US" dirty="0"/>
              <a:t>to simplify real-world problems before we can apply it in practice.</a:t>
            </a:r>
          </a:p>
          <a:p>
            <a:pPr marL="535781" indent="-335756">
              <a:spcBef>
                <a:spcPct val="0"/>
              </a:spcBef>
              <a:spcAft>
                <a:spcPct val="0"/>
              </a:spcAft>
            </a:pPr>
            <a:r>
              <a:rPr lang="en-US" altLang="en-US" dirty="0"/>
              <a:t>Which simplifications to make, and what it is important to get right, </a:t>
            </a:r>
            <a:r>
              <a:rPr lang="en-US" altLang="en-US" dirty="0" smtClean="0"/>
              <a:t/>
            </a:r>
            <a:br>
              <a:rPr lang="en-US" altLang="en-US" dirty="0" smtClean="0"/>
            </a:br>
            <a:r>
              <a:rPr lang="en-US" altLang="en-US" dirty="0" smtClean="0"/>
              <a:t>depend </a:t>
            </a:r>
            <a:r>
              <a:rPr lang="en-US" altLang="en-US" dirty="0"/>
              <a:t>on insight into the application.  </a:t>
            </a:r>
          </a:p>
          <a:p>
            <a:pPr marL="956072" lvl="1" indent="-285750">
              <a:spcBef>
                <a:spcPct val="0"/>
              </a:spcBef>
              <a:spcAft>
                <a:spcPct val="60000"/>
              </a:spcAft>
              <a:buNone/>
            </a:pPr>
            <a:r>
              <a:rPr lang="en-US" altLang="en-US" sz="1800" dirty="0">
                <a:solidFill>
                  <a:schemeClr val="accent2"/>
                </a:solidFill>
              </a:rPr>
              <a:t>	</a:t>
            </a:r>
            <a:r>
              <a:rPr lang="en-US" altLang="en-US" sz="1800" b="1" dirty="0">
                <a:solidFill>
                  <a:schemeClr val="accent2"/>
                </a:solidFill>
              </a:rPr>
              <a:t>This, for me, is the most interesting bit of DA R&amp;D, </a:t>
            </a:r>
            <a:r>
              <a:rPr lang="en-US" altLang="en-US" sz="1800" b="1" dirty="0" smtClean="0">
                <a:solidFill>
                  <a:schemeClr val="accent2"/>
                </a:solidFill>
              </a:rPr>
              <a:t/>
            </a:r>
            <a:br>
              <a:rPr lang="en-US" altLang="en-US" sz="1800" b="1" dirty="0" smtClean="0">
                <a:solidFill>
                  <a:schemeClr val="accent2"/>
                </a:solidFill>
              </a:rPr>
            </a:br>
            <a:r>
              <a:rPr lang="en-US" altLang="en-US" sz="1800" b="1" dirty="0" smtClean="0">
                <a:solidFill>
                  <a:schemeClr val="accent2"/>
                </a:solidFill>
              </a:rPr>
              <a:t>rather </a:t>
            </a:r>
            <a:r>
              <a:rPr lang="en-US" altLang="en-US" sz="1800" b="1" dirty="0">
                <a:solidFill>
                  <a:schemeClr val="accent2"/>
                </a:solidFill>
              </a:rPr>
              <a:t>than the mathematics </a:t>
            </a:r>
            <a:r>
              <a:rPr lang="en-US" altLang="en-US" sz="1800" b="1" i="1" dirty="0">
                <a:solidFill>
                  <a:schemeClr val="accent2"/>
                </a:solidFill>
              </a:rPr>
              <a:t>per se</a:t>
            </a:r>
            <a:r>
              <a:rPr lang="en-US" altLang="en-US" sz="1800" b="1" dirty="0">
                <a:solidFill>
                  <a:schemeClr val="accent2"/>
                </a:solidFill>
              </a:rPr>
              <a:t>.</a:t>
            </a:r>
          </a:p>
          <a:p>
            <a:pPr marL="535781" indent="-335756">
              <a:spcBef>
                <a:spcPct val="0"/>
              </a:spcBef>
              <a:spcAft>
                <a:spcPct val="0"/>
              </a:spcAft>
            </a:pPr>
            <a:r>
              <a:rPr lang="en-US" altLang="en-US" dirty="0"/>
              <a:t>This lecture </a:t>
            </a:r>
            <a:r>
              <a:rPr lang="en-US" altLang="en-US" dirty="0" smtClean="0"/>
              <a:t>series is focusing </a:t>
            </a:r>
            <a:r>
              <a:rPr lang="en-US" altLang="en-US" dirty="0"/>
              <a:t>on DA for NWP.  </a:t>
            </a:r>
            <a:r>
              <a:rPr lang="en-US" altLang="en-US" dirty="0" smtClean="0"/>
              <a:t>I </a:t>
            </a:r>
            <a:r>
              <a:rPr lang="en-US" altLang="en-US" dirty="0"/>
              <a:t>assume that:</a:t>
            </a:r>
          </a:p>
          <a:p>
            <a:pPr marL="956072" lvl="1" indent="-285750">
              <a:spcBef>
                <a:spcPct val="0"/>
              </a:spcBef>
              <a:spcAft>
                <a:spcPct val="60000"/>
              </a:spcAft>
              <a:buNone/>
            </a:pPr>
            <a:r>
              <a:rPr lang="en-US" altLang="en-US" dirty="0">
                <a:solidFill>
                  <a:schemeClr val="accent2"/>
                </a:solidFill>
              </a:rPr>
              <a:t>	</a:t>
            </a:r>
            <a:r>
              <a:rPr lang="en-US" altLang="en-US" sz="1800" b="1" dirty="0">
                <a:solidFill>
                  <a:schemeClr val="accent2"/>
                </a:solidFill>
              </a:rPr>
              <a:t>The best data assimilation scheme </a:t>
            </a:r>
            <a:r>
              <a:rPr lang="en-US" altLang="en-US" sz="1800" b="1" dirty="0" smtClean="0">
                <a:solidFill>
                  <a:schemeClr val="accent2"/>
                </a:solidFill>
              </a:rPr>
              <a:t/>
            </a:r>
            <a:br>
              <a:rPr lang="en-US" altLang="en-US" sz="1800" b="1" dirty="0" smtClean="0">
                <a:solidFill>
                  <a:schemeClr val="accent2"/>
                </a:solidFill>
              </a:rPr>
            </a:br>
            <a:r>
              <a:rPr lang="en-US" altLang="en-US" sz="1800" b="1" dirty="0" smtClean="0">
                <a:solidFill>
                  <a:schemeClr val="accent2"/>
                </a:solidFill>
              </a:rPr>
              <a:t>is </a:t>
            </a:r>
            <a:r>
              <a:rPr lang="en-US" altLang="en-US" sz="1800" b="1" dirty="0">
                <a:solidFill>
                  <a:schemeClr val="accent2"/>
                </a:solidFill>
              </a:rPr>
              <a:t>that which leads to the best forecast.</a:t>
            </a:r>
          </a:p>
          <a:p>
            <a:endParaRPr lang="en-GB" dirty="0"/>
          </a:p>
        </p:txBody>
      </p:sp>
    </p:spTree>
    <p:extLst>
      <p:ext uri="{BB962C8B-B14F-4D97-AF65-F5344CB8AC3E}">
        <p14:creationId xmlns:p14="http://schemas.microsoft.com/office/powerpoint/2010/main" val="179367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35782" y="502174"/>
            <a:ext cx="3408218" cy="37237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269" y="510411"/>
            <a:ext cx="3463672" cy="3725830"/>
          </a:xfrm>
          <a:prstGeom prst="rect">
            <a:avLst/>
          </a:prstGeom>
        </p:spPr>
      </p:pic>
      <p:sp>
        <p:nvSpPr>
          <p:cNvPr id="2" name="Title 1"/>
          <p:cNvSpPr>
            <a:spLocks noGrp="1"/>
          </p:cNvSpPr>
          <p:nvPr>
            <p:ph type="title"/>
          </p:nvPr>
        </p:nvSpPr>
        <p:spPr>
          <a:xfrm>
            <a:off x="1845425" y="0"/>
            <a:ext cx="7263588" cy="581891"/>
          </a:xfrm>
          <a:solidFill>
            <a:schemeClr val="bg2"/>
          </a:solidFill>
        </p:spPr>
        <p:txBody>
          <a:bodyPr/>
          <a:lstStyle/>
          <a:p>
            <a:r>
              <a:rPr lang="en-GB" sz="2800" dirty="0" smtClean="0"/>
              <a:t>Example of non-Gaussian background PDF</a:t>
            </a:r>
            <a:endParaRPr lang="en-GB" sz="2800" dirty="0"/>
          </a:p>
        </p:txBody>
      </p:sp>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a:t>
            </a:r>
            <a:fld id="{A898ED4F-2187-42CB-9C16-241FC927B9D4}" type="slidenum">
              <a:rPr lang="en-GB" kern="0" smtClean="0">
                <a:solidFill>
                  <a:srgbClr val="2A2A2A"/>
                </a:solidFill>
                <a:sym typeface="Helvetica Light"/>
              </a:rPr>
              <a:pPr/>
              <a:t>30</a:t>
            </a:fld>
            <a:r>
              <a:rPr lang="en-GB" kern="0" dirty="0" smtClean="0">
                <a:solidFill>
                  <a:srgbClr val="2A2A2A"/>
                </a:solidFill>
                <a:sym typeface="Helvetica Light"/>
              </a:rPr>
              <a:t>																						                       © Crown Copyright 2017, Met Office</a:t>
            </a:r>
            <a:endParaRPr lang="en-GB" kern="0" dirty="0">
              <a:solidFill>
                <a:srgbClr val="2A2A2A"/>
              </a:solidFill>
              <a:sym typeface="Helvetica Light"/>
            </a:endParaRPr>
          </a:p>
        </p:txBody>
      </p:sp>
      <p:sp>
        <p:nvSpPr>
          <p:cNvPr id="4" name="Text Placeholder 3"/>
          <p:cNvSpPr>
            <a:spLocks noGrp="1"/>
          </p:cNvSpPr>
          <p:nvPr>
            <p:ph type="body" sz="quarter" idx="11"/>
          </p:nvPr>
        </p:nvSpPr>
        <p:spPr>
          <a:xfrm>
            <a:off x="157943" y="547165"/>
            <a:ext cx="2119744" cy="1249472"/>
          </a:xfrm>
        </p:spPr>
        <p:txBody>
          <a:bodyPr/>
          <a:lstStyle/>
          <a:p>
            <a:r>
              <a:rPr lang="en-GB" dirty="0" smtClean="0"/>
              <a:t>Important weather situations have non-Gaussian background PDFs, with significant mean bias.</a:t>
            </a:r>
            <a:endParaRPr lang="en-GB" dirty="0"/>
          </a:p>
        </p:txBody>
      </p:sp>
      <p:sp>
        <p:nvSpPr>
          <p:cNvPr id="7" name="TextBox 6"/>
          <p:cNvSpPr txBox="1"/>
          <p:nvPr/>
        </p:nvSpPr>
        <p:spPr>
          <a:xfrm>
            <a:off x="2431528" y="4129920"/>
            <a:ext cx="2876203"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Composited using cloud level in background</a:t>
            </a:r>
          </a:p>
        </p:txBody>
      </p:sp>
      <p:sp>
        <p:nvSpPr>
          <p:cNvPr id="8" name="TextBox 7"/>
          <p:cNvSpPr txBox="1"/>
          <p:nvPr/>
        </p:nvSpPr>
        <p:spPr>
          <a:xfrm>
            <a:off x="6061974" y="4129920"/>
            <a:ext cx="2876203"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Composited using cloud level in </a:t>
            </a:r>
            <a:r>
              <a:rPr kumimoji="0" lang="en-GB" sz="1800" b="0" i="0" u="none" strike="noStrike" cap="none" spc="0" normalizeH="0" baseline="0" dirty="0" err="1"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sonde</a:t>
            </a:r>
            <a:r>
              <a:rPr kumimoji="0" lang="en-GB" sz="1800" b="0" i="0" u="none" strike="noStrike" cap="none" spc="0" normalizeH="0" baseline="0" dirty="0" smtClean="0">
                <a:ln>
                  <a:noFill/>
                </a:ln>
                <a:solidFill>
                  <a:schemeClr val="tx1"/>
                </a:solidFill>
                <a:effectLst/>
                <a:uFillTx/>
                <a:latin typeface="Times New Roman" panose="02020603050405020304" pitchFamily="18" charset="0"/>
                <a:cs typeface="Times New Roman" panose="02020603050405020304" pitchFamily="18" charset="0"/>
                <a:sym typeface="Helvetica Light"/>
              </a:rPr>
              <a:t> sounding</a:t>
            </a:r>
          </a:p>
        </p:txBody>
      </p:sp>
      <p:sp>
        <p:nvSpPr>
          <p:cNvPr id="9" name="Text Placeholder 3"/>
          <p:cNvSpPr txBox="1">
            <a:spLocks/>
          </p:cNvSpPr>
          <p:nvPr/>
        </p:nvSpPr>
        <p:spPr>
          <a:xfrm>
            <a:off x="148688" y="3293676"/>
            <a:ext cx="2119744" cy="1559449"/>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kern="0" dirty="0" smtClean="0"/>
              <a:t>A good example of the </a:t>
            </a:r>
            <a:r>
              <a:rPr lang="en-GB" b="1" i="1" kern="0" dirty="0" smtClean="0"/>
              <a:t>principle of symmetry </a:t>
            </a:r>
            <a:r>
              <a:rPr lang="en-GB" kern="0" dirty="0" smtClean="0"/>
              <a:t>(lecture 2) since classified by </a:t>
            </a:r>
            <a:r>
              <a:rPr lang="en-GB" kern="0" dirty="0" smtClean="0">
                <a:solidFill>
                  <a:srgbClr val="0066FF"/>
                </a:solidFill>
                <a:latin typeface="Times New Roman" panose="02020603050405020304" pitchFamily="18" charset="0"/>
                <a:cs typeface="Times New Roman" panose="02020603050405020304" pitchFamily="18" charset="0"/>
              </a:rPr>
              <a:t>o </a:t>
            </a:r>
            <a:r>
              <a:rPr lang="en-GB" kern="0" dirty="0" smtClean="0"/>
              <a:t>the patterns are nearly opposite.</a:t>
            </a:r>
            <a:endParaRPr lang="en-GB" kern="0" dirty="0"/>
          </a:p>
        </p:txBody>
      </p:sp>
      <p:sp>
        <p:nvSpPr>
          <p:cNvPr id="10" name="Text Placeholder 3"/>
          <p:cNvSpPr txBox="1">
            <a:spLocks/>
          </p:cNvSpPr>
          <p:nvPr/>
        </p:nvSpPr>
        <p:spPr>
          <a:xfrm>
            <a:off x="148688" y="1796636"/>
            <a:ext cx="2119744" cy="2558812"/>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kern="0" dirty="0" smtClean="0"/>
              <a:t>e.g. mean </a:t>
            </a:r>
            <a:r>
              <a:rPr lang="en-GB" kern="0" dirty="0" smtClean="0">
                <a:solidFill>
                  <a:srgbClr val="0066FF"/>
                </a:solidFill>
                <a:latin typeface="Times New Roman" panose="02020603050405020304" pitchFamily="18" charset="0"/>
                <a:cs typeface="Times New Roman" panose="02020603050405020304" pitchFamily="18" charset="0"/>
              </a:rPr>
              <a:t>b-o</a:t>
            </a:r>
            <a:r>
              <a:rPr lang="en-GB" kern="0" dirty="0" smtClean="0"/>
              <a:t> profile for backgrounds containing a cloud layer composited by level of cloud in </a:t>
            </a:r>
            <a:r>
              <a:rPr lang="en-GB" kern="0" dirty="0" smtClean="0">
                <a:solidFill>
                  <a:srgbClr val="0066FF"/>
                </a:solidFill>
                <a:latin typeface="Times New Roman" panose="02020603050405020304" pitchFamily="18" charset="0"/>
                <a:cs typeface="Times New Roman" panose="02020603050405020304" pitchFamily="18" charset="0"/>
              </a:rPr>
              <a:t>b</a:t>
            </a:r>
            <a:r>
              <a:rPr lang="en-GB" kern="0" dirty="0" smtClean="0"/>
              <a:t> </a:t>
            </a:r>
            <a:r>
              <a:rPr lang="en-GB" kern="0" dirty="0" smtClean="0">
                <a:solidFill>
                  <a:srgbClr val="00B050"/>
                </a:solidFill>
              </a:rPr>
              <a:t>(Lorenc 2007)</a:t>
            </a:r>
            <a:r>
              <a:rPr lang="en-GB" kern="0" dirty="0" smtClean="0"/>
              <a:t>.</a:t>
            </a:r>
          </a:p>
        </p:txBody>
      </p:sp>
    </p:spTree>
    <p:extLst>
      <p:ext uri="{BB962C8B-B14F-4D97-AF65-F5344CB8AC3E}">
        <p14:creationId xmlns:p14="http://schemas.microsoft.com/office/powerpoint/2010/main" val="1652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8" grpId="0"/>
      <p:bldP spid="9" grpId="0" build="p"/>
      <p:bldP spid="1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2" name="Title 1"/>
          <p:cNvSpPr>
            <a:spLocks noGrp="1"/>
          </p:cNvSpPr>
          <p:nvPr>
            <p:ph type="title"/>
          </p:nvPr>
        </p:nvSpPr>
        <p:spPr>
          <a:xfrm>
            <a:off x="277157" y="562704"/>
            <a:ext cx="8437500" cy="623248"/>
          </a:xfrm>
        </p:spPr>
        <p:txBody>
          <a:bodyPr/>
          <a:lstStyle/>
          <a:p>
            <a:r>
              <a:rPr lang="en-GB" altLang="en-US" dirty="0"/>
              <a:t>Simplest possible Bayesian NWP analysis</a:t>
            </a:r>
            <a:endParaRPr lang="en-GB" dirty="0"/>
          </a:p>
        </p:txBody>
      </p:sp>
    </p:spTree>
    <p:extLst>
      <p:ext uri="{BB962C8B-B14F-4D97-AF65-F5344CB8AC3E}">
        <p14:creationId xmlns:p14="http://schemas.microsoft.com/office/powerpoint/2010/main" val="13961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title"/>
          </p:nvPr>
        </p:nvSpPr>
        <p:spPr>
          <a:xfrm>
            <a:off x="1908313" y="143124"/>
            <a:ext cx="7068709" cy="833206"/>
          </a:xfrm>
        </p:spPr>
        <p:txBody>
          <a:bodyPr/>
          <a:lstStyle/>
          <a:p>
            <a:pPr eaLnBrk="1" hangingPunct="1"/>
            <a:r>
              <a:rPr lang="en-GB" altLang="en-US" sz="2100" dirty="0"/>
              <a:t>Simplest possible example – 2 grid-points, 1 observation.   Standard notation:</a:t>
            </a:r>
            <a:endParaRPr lang="en-US" altLang="en-US" sz="2100" dirty="0"/>
          </a:p>
        </p:txBody>
      </p:sp>
      <p:sp>
        <p:nvSpPr>
          <p:cNvPr id="7173" name="Footer Placeholder 2"/>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solidFill>
                  <a:srgbClr val="000000"/>
                </a:solidFill>
              </a:rPr>
              <a:t>© Crown copyright   Met Office  Andrew Lorenc  </a:t>
            </a:r>
            <a:fld id="{85F1C842-1727-4D99-A445-72288669E656}" type="slidenum">
              <a:rPr lang="en-GB" altLang="en-US" sz="750">
                <a:solidFill>
                  <a:srgbClr val="000000"/>
                </a:solidFill>
              </a:rPr>
              <a:pPr/>
              <a:t>32</a:t>
            </a:fld>
            <a:endParaRPr lang="en-GB" altLang="en-US" sz="1050">
              <a:solidFill>
                <a:srgbClr val="000000"/>
              </a:solidFill>
              <a:latin typeface="Times" panose="02020603050405020304" pitchFamily="18" charset="0"/>
            </a:endParaRPr>
          </a:p>
        </p:txBody>
      </p:sp>
      <p:graphicFrame>
        <p:nvGraphicFramePr>
          <p:cNvPr id="7170" name="Object 8"/>
          <p:cNvGraphicFramePr>
            <a:graphicFrameLocks noChangeAspect="1"/>
          </p:cNvGraphicFramePr>
          <p:nvPr/>
        </p:nvGraphicFramePr>
        <p:xfrm>
          <a:off x="7002067" y="1437085"/>
          <a:ext cx="840581" cy="800100"/>
        </p:xfrm>
        <a:graphic>
          <a:graphicData uri="http://schemas.openxmlformats.org/presentationml/2006/ole">
            <mc:AlternateContent xmlns:mc="http://schemas.openxmlformats.org/markup-compatibility/2006">
              <mc:Choice xmlns:v="urn:schemas-microsoft-com:vml" Requires="v">
                <p:oleObj spid="_x0000_s7342" name="Equation" r:id="rId3" imgW="558558" imgH="533169" progId="Equation.3">
                  <p:embed/>
                </p:oleObj>
              </mc:Choice>
              <mc:Fallback>
                <p:oleObj name="Equation" r:id="rId3" imgW="558558" imgH="533169" progId="Equation.3">
                  <p:embed/>
                  <p:pic>
                    <p:nvPicPr>
                      <p:cNvPr id="0" name="Picture 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2067" y="1437085"/>
                        <a:ext cx="840581"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7"/>
          <p:cNvGraphicFramePr>
            <a:graphicFrameLocks noChangeAspect="1"/>
          </p:cNvGraphicFramePr>
          <p:nvPr/>
        </p:nvGraphicFramePr>
        <p:xfrm>
          <a:off x="7002066" y="2301479"/>
          <a:ext cx="879872" cy="342900"/>
        </p:xfrm>
        <a:graphic>
          <a:graphicData uri="http://schemas.openxmlformats.org/presentationml/2006/ole">
            <mc:AlternateContent xmlns:mc="http://schemas.openxmlformats.org/markup-compatibility/2006">
              <mc:Choice xmlns:v="urn:schemas-microsoft-com:vml" Requires="v">
                <p:oleObj spid="_x0000_s7343" name="Equation" r:id="rId5" imgW="583947" imgH="228501" progId="Equation.3">
                  <p:embed/>
                </p:oleObj>
              </mc:Choice>
              <mc:Fallback>
                <p:oleObj name="Equation" r:id="rId5" imgW="583947" imgH="228501" progId="Equation.3">
                  <p:embed/>
                  <p:pic>
                    <p:nvPicPr>
                      <p:cNvPr id="0" name="Picture 1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2066" y="2301479"/>
                        <a:ext cx="879872"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6"/>
          <p:cNvGraphicFramePr>
            <a:graphicFrameLocks noChangeAspect="1"/>
          </p:cNvGraphicFramePr>
          <p:nvPr/>
        </p:nvGraphicFramePr>
        <p:xfrm>
          <a:off x="3869531" y="3489722"/>
          <a:ext cx="3771900" cy="728663"/>
        </p:xfrm>
        <a:graphic>
          <a:graphicData uri="http://schemas.openxmlformats.org/presentationml/2006/ole">
            <mc:AlternateContent xmlns:mc="http://schemas.openxmlformats.org/markup-compatibility/2006">
              <mc:Choice xmlns:v="urn:schemas-microsoft-com:vml" Requires="v">
                <p:oleObj spid="_x0000_s7344" name="Equation" r:id="rId7" imgW="2514600" imgH="482600" progId="Equation.3">
                  <p:embed/>
                </p:oleObj>
              </mc:Choice>
              <mc:Fallback>
                <p:oleObj name="Equation" r:id="rId7" imgW="2514600" imgH="482600" progId="Equation.3">
                  <p:embed/>
                  <p:pic>
                    <p:nvPicPr>
                      <p:cNvPr id="0" name="Picture 1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9531" y="3489722"/>
                        <a:ext cx="3771900" cy="728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9"/>
          <p:cNvSpPr>
            <a:spLocks noChangeArrowheads="1"/>
          </p:cNvSpPr>
          <p:nvPr/>
        </p:nvSpPr>
        <p:spPr bwMode="auto">
          <a:xfrm>
            <a:off x="4031456" y="1531330"/>
            <a:ext cx="265970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Model is two grid points:</a:t>
            </a:r>
            <a:endParaRPr lang="en-US" altLang="ja-JP" sz="675">
              <a:solidFill>
                <a:srgbClr val="000000"/>
              </a:solidFill>
              <a:ea typeface="MS Mincho" pitchFamily="49" charset="-128"/>
              <a:cs typeface="Univers" charset="0"/>
            </a:endParaRPr>
          </a:p>
          <a:p>
            <a:pPr>
              <a:lnSpc>
                <a:spcPct val="100000"/>
              </a:lnSpc>
            </a:pPr>
            <a:endParaRPr lang="en-US" altLang="ja-JP" sz="1350">
              <a:solidFill>
                <a:srgbClr val="000000"/>
              </a:solidFill>
              <a:ea typeface="MS Mincho" pitchFamily="49" charset="-128"/>
              <a:cs typeface="Univers" charset="0"/>
            </a:endParaRPr>
          </a:p>
        </p:txBody>
      </p:sp>
      <p:sp>
        <p:nvSpPr>
          <p:cNvPr id="7176" name="Rectangle 10"/>
          <p:cNvSpPr>
            <a:spLocks noChangeArrowheads="1"/>
          </p:cNvSpPr>
          <p:nvPr/>
        </p:nvSpPr>
        <p:spPr bwMode="auto">
          <a:xfrm>
            <a:off x="1143000" y="2288263"/>
            <a:ext cx="56797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1 observed value </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y</a:t>
            </a:r>
            <a:r>
              <a:rPr lang="en-GB" altLang="ja-JP" sz="1800" i="1" baseline="30000">
                <a:solidFill>
                  <a:srgbClr val="000000"/>
                </a:solidFill>
                <a:latin typeface="Times New Roman" panose="02020603050405020304" pitchFamily="18" charset="0"/>
                <a:ea typeface="MS Mincho" pitchFamily="49" charset="-128"/>
                <a:cs typeface="Times New Roman" panose="02020603050405020304" pitchFamily="18" charset="0"/>
              </a:rPr>
              <a:t>o</a:t>
            </a:r>
            <a:r>
              <a:rPr lang="en-GB" altLang="ja-JP" sz="1800">
                <a:solidFill>
                  <a:srgbClr val="000000"/>
                </a:solidFill>
                <a:ea typeface="MS Mincho" pitchFamily="49" charset="-128"/>
                <a:cs typeface="Univers" charset="0"/>
              </a:rPr>
              <a:t> midway (but use notation for &gt;1): </a:t>
            </a:r>
            <a:endParaRPr lang="en-GB" altLang="ja-JP" sz="1350">
              <a:solidFill>
                <a:srgbClr val="000000"/>
              </a:solidFill>
              <a:ea typeface="ＭＳ Ｐゴシック" panose="020B0600070205080204" pitchFamily="34" charset="-128"/>
            </a:endParaRPr>
          </a:p>
        </p:txBody>
      </p:sp>
      <p:sp>
        <p:nvSpPr>
          <p:cNvPr id="7177" name="Rectangle 11"/>
          <p:cNvSpPr>
            <a:spLocks noChangeArrowheads="1"/>
          </p:cNvSpPr>
          <p:nvPr/>
        </p:nvSpPr>
        <p:spPr bwMode="auto">
          <a:xfrm>
            <a:off x="1277541" y="3043424"/>
            <a:ext cx="551946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Can interpolate an estimate </a:t>
            </a:r>
            <a:r>
              <a:rPr lang="en-GB" altLang="ja-JP" sz="1800" b="1">
                <a:solidFill>
                  <a:srgbClr val="000000"/>
                </a:solidFill>
                <a:latin typeface="Times New Roman" panose="02020603050405020304" pitchFamily="18" charset="0"/>
                <a:ea typeface="MS Mincho" pitchFamily="49" charset="-128"/>
                <a:cs typeface="Times New Roman" panose="02020603050405020304" pitchFamily="18" charset="0"/>
              </a:rPr>
              <a:t>y</a:t>
            </a:r>
            <a:r>
              <a:rPr lang="en-GB" altLang="ja-JP" sz="1800">
                <a:solidFill>
                  <a:srgbClr val="000000"/>
                </a:solidFill>
                <a:ea typeface="MS Mincho" pitchFamily="49" charset="-128"/>
                <a:cs typeface="Univers" charset="0"/>
              </a:rPr>
              <a:t> of the observed value:</a:t>
            </a:r>
            <a:endParaRPr lang="en-US" altLang="ja-JP" sz="675">
              <a:solidFill>
                <a:srgbClr val="000000"/>
              </a:solidFill>
              <a:ea typeface="ＭＳ Ｐゴシック" panose="020B0600070205080204" pitchFamily="34" charset="-128"/>
            </a:endParaRPr>
          </a:p>
          <a:p>
            <a:pPr>
              <a:lnSpc>
                <a:spcPct val="100000"/>
              </a:lnSpc>
            </a:pPr>
            <a:endParaRPr lang="en-US" altLang="ja-JP" sz="1350">
              <a:solidFill>
                <a:srgbClr val="000000"/>
              </a:solidFill>
              <a:ea typeface="ＭＳ Ｐゴシック" panose="020B0600070205080204" pitchFamily="34" charset="-128"/>
            </a:endParaRPr>
          </a:p>
        </p:txBody>
      </p:sp>
      <p:sp>
        <p:nvSpPr>
          <p:cNvPr id="7178" name="Text Box 12"/>
          <p:cNvSpPr txBox="1">
            <a:spLocks noChangeArrowheads="1"/>
          </p:cNvSpPr>
          <p:nvPr/>
        </p:nvSpPr>
        <p:spPr bwMode="auto">
          <a:xfrm>
            <a:off x="4788694" y="4085809"/>
            <a:ext cx="22133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GB" altLang="en-US" sz="1200" dirty="0">
                <a:solidFill>
                  <a:srgbClr val="000000"/>
                </a:solidFill>
              </a:rPr>
              <a:t>This example </a:t>
            </a:r>
            <a:r>
              <a:rPr lang="en-GB" altLang="en-US" sz="1200" i="1" dirty="0">
                <a:solidFill>
                  <a:srgbClr val="000000"/>
                </a:solidFill>
                <a:latin typeface="Times New Roman" panose="02020603050405020304" pitchFamily="18" charset="0"/>
              </a:rPr>
              <a:t>H</a:t>
            </a:r>
            <a:r>
              <a:rPr lang="en-GB" altLang="en-US" sz="1200" dirty="0">
                <a:solidFill>
                  <a:srgbClr val="000000"/>
                </a:solidFill>
              </a:rPr>
              <a:t> is linear, so we can use matrix notation for fields as well as increments.</a:t>
            </a:r>
            <a:endParaRPr lang="en-US" altLang="en-US" sz="1200" dirty="0">
              <a:solidFill>
                <a:srgbClr val="000000"/>
              </a:solidFill>
            </a:endParaRPr>
          </a:p>
        </p:txBody>
      </p:sp>
      <p:sp>
        <p:nvSpPr>
          <p:cNvPr id="7179" name="Text Box 13"/>
          <p:cNvSpPr txBox="1">
            <a:spLocks noChangeArrowheads="1"/>
          </p:cNvSpPr>
          <p:nvPr/>
        </p:nvSpPr>
        <p:spPr bwMode="auto">
          <a:xfrm>
            <a:off x="4170468" y="557448"/>
            <a:ext cx="480655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50" dirty="0">
                <a:solidFill>
                  <a:srgbClr val="000000"/>
                </a:solidFill>
              </a:rPr>
              <a:t>Ide, K., Courtier, P., </a:t>
            </a:r>
            <a:r>
              <a:rPr lang="en-US" altLang="en-US" sz="1050" dirty="0" err="1">
                <a:solidFill>
                  <a:srgbClr val="000000"/>
                </a:solidFill>
              </a:rPr>
              <a:t>Ghil</a:t>
            </a:r>
            <a:r>
              <a:rPr lang="en-US" altLang="en-US" sz="1050" dirty="0">
                <a:solidFill>
                  <a:srgbClr val="000000"/>
                </a:solidFill>
              </a:rPr>
              <a:t>, M., and Lorenc, A.C. 1997: "Unified notation for data assimilation: Operational, Sequential and Variational" </a:t>
            </a:r>
            <a:r>
              <a:rPr lang="en-US" altLang="en-US" sz="1050" i="1" dirty="0">
                <a:solidFill>
                  <a:srgbClr val="000000"/>
                </a:solidFill>
              </a:rPr>
              <a:t>J. Met. Soc. Japan</a:t>
            </a:r>
            <a:r>
              <a:rPr lang="en-US" altLang="en-US" sz="1050" dirty="0">
                <a:solidFill>
                  <a:srgbClr val="000000"/>
                </a:solidFill>
              </a:rPr>
              <a:t>, Special issue "Data Assimilation in Meteorology and Oceanography: Theory and Practice." </a:t>
            </a:r>
            <a:r>
              <a:rPr lang="en-US" altLang="en-US" sz="1050" b="1" dirty="0">
                <a:solidFill>
                  <a:srgbClr val="000000"/>
                </a:solidFill>
              </a:rPr>
              <a:t>75</a:t>
            </a:r>
            <a:r>
              <a:rPr lang="en-US" altLang="en-US" sz="1050" dirty="0">
                <a:solidFill>
                  <a:srgbClr val="000000"/>
                </a:solidFill>
              </a:rPr>
              <a:t>, No. 1B, 181—189 </a:t>
            </a:r>
          </a:p>
        </p:txBody>
      </p:sp>
    </p:spTree>
    <p:extLst>
      <p:ext uri="{BB962C8B-B14F-4D97-AF65-F5344CB8AC3E}">
        <p14:creationId xmlns:p14="http://schemas.microsoft.com/office/powerpoint/2010/main" val="1848129733"/>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2"/>
          <p:cNvSpPr txBox="1">
            <a:spLocks noGrp="1"/>
          </p:cNvSpPr>
          <p:nvPr/>
        </p:nvSpPr>
        <p:spPr bwMode="auto">
          <a:xfrm>
            <a:off x="0" y="4697413"/>
            <a:ext cx="9144000" cy="446087"/>
          </a:xfrm>
          <a:prstGeom prst="rect">
            <a:avLst/>
          </a:prstGeom>
          <a:solidFill>
            <a:schemeClr val="bg1"/>
          </a:solidFill>
          <a:ln>
            <a:noFill/>
          </a:ln>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endParaRPr lang="en-GB" altLang="en-US" sz="750" dirty="0" smtClean="0">
              <a:solidFill>
                <a:srgbClr val="000000"/>
              </a:solidFill>
            </a:endParaRPr>
          </a:p>
          <a:p>
            <a:pPr>
              <a:lnSpc>
                <a:spcPct val="100000"/>
              </a:lnSpc>
            </a:pPr>
            <a:r>
              <a:rPr lang="en-GB" altLang="en-US" sz="750" dirty="0" smtClean="0">
                <a:solidFill>
                  <a:srgbClr val="000000"/>
                </a:solidFill>
              </a:rPr>
              <a:t>© </a:t>
            </a:r>
            <a:r>
              <a:rPr lang="en-GB" altLang="en-US" sz="750" dirty="0">
                <a:solidFill>
                  <a:srgbClr val="000000"/>
                </a:solidFill>
              </a:rPr>
              <a:t>Crown copyright   Met Office  Andrew Lorenc  </a:t>
            </a:r>
            <a:fld id="{689660AE-4460-4CE1-94F0-07C9EF87F653}" type="slidenum">
              <a:rPr lang="en-GB" altLang="en-US" sz="750">
                <a:solidFill>
                  <a:srgbClr val="000000"/>
                </a:solidFill>
              </a:rPr>
              <a:pPr>
                <a:lnSpc>
                  <a:spcPct val="100000"/>
                </a:lnSpc>
              </a:pPr>
              <a:t>33</a:t>
            </a:fld>
            <a:endParaRPr lang="en-GB" altLang="en-US" sz="1050" dirty="0">
              <a:solidFill>
                <a:srgbClr val="000000"/>
              </a:solidFill>
              <a:latin typeface="Times" panose="02020603050405020304" pitchFamily="18" charset="0"/>
            </a:endParaRPr>
          </a:p>
        </p:txBody>
      </p:sp>
      <p:sp>
        <p:nvSpPr>
          <p:cNvPr id="104451" name="Rectangle 4"/>
          <p:cNvSpPr>
            <a:spLocks noGrp="1" noChangeArrowheads="1"/>
          </p:cNvSpPr>
          <p:nvPr>
            <p:ph type="title" idx="4294967295"/>
          </p:nvPr>
        </p:nvSpPr>
        <p:spPr>
          <a:xfrm>
            <a:off x="2041431" y="194469"/>
            <a:ext cx="5561901" cy="992187"/>
          </a:xfrm>
        </p:spPr>
        <p:txBody>
          <a:bodyPr/>
          <a:lstStyle/>
          <a:p>
            <a:r>
              <a:rPr lang="en-GB" altLang="ja-JP" sz="2700">
                <a:ea typeface="ＭＳ Ｐゴシック" panose="020B0600070205080204" pitchFamily="34" charset="-128"/>
              </a:rPr>
              <a:t>Bayes theorem in continuous form, </a:t>
            </a:r>
            <a:r>
              <a:rPr lang="en-GB" altLang="ja-JP" sz="2100">
                <a:ea typeface="ＭＳ Ｐゴシック" panose="020B0600070205080204" pitchFamily="34" charset="-128"/>
              </a:rPr>
              <a:t>to estimate a value </a:t>
            </a:r>
            <a:r>
              <a:rPr lang="en-GB" altLang="ja-JP" sz="2100" i="1">
                <a:latin typeface="Times New Roman" panose="02020603050405020304" pitchFamily="18" charset="0"/>
                <a:ea typeface="ＭＳ Ｐゴシック" panose="020B0600070205080204" pitchFamily="34" charset="-128"/>
              </a:rPr>
              <a:t>x</a:t>
            </a:r>
            <a:r>
              <a:rPr lang="en-GB" altLang="ja-JP" sz="2100">
                <a:ea typeface="ＭＳ Ｐゴシック" panose="020B0600070205080204" pitchFamily="34" charset="-128"/>
              </a:rPr>
              <a:t> given an observation </a:t>
            </a:r>
            <a:r>
              <a:rPr lang="en-GB" altLang="ja-JP" sz="2100" i="1" dirty="0" err="1">
                <a:latin typeface="Times New Roman" panose="02020603050405020304" pitchFamily="18" charset="0"/>
                <a:ea typeface="ＭＳ Ｐゴシック" panose="020B0600070205080204" pitchFamily="34" charset="-128"/>
              </a:rPr>
              <a:t>y</a:t>
            </a:r>
            <a:r>
              <a:rPr lang="en-GB" altLang="ja-JP" sz="2100" i="1" baseline="30000" dirty="0" err="1">
                <a:latin typeface="Times New Roman" panose="02020603050405020304" pitchFamily="18" charset="0"/>
                <a:ea typeface="ＭＳ Ｐゴシック" panose="020B0600070205080204" pitchFamily="34" charset="-128"/>
              </a:rPr>
              <a:t>o</a:t>
            </a:r>
            <a:r>
              <a:rPr lang="en-GB" altLang="ja-JP" sz="3300" dirty="0">
                <a:ea typeface="ＭＳ Ｐゴシック" panose="020B0600070205080204" pitchFamily="34" charset="-128"/>
              </a:rPr>
              <a:t> </a:t>
            </a:r>
            <a:endParaRPr lang="en-GB" altLang="en-US" sz="3300" dirty="0"/>
          </a:p>
        </p:txBody>
      </p:sp>
      <p:graphicFrame>
        <p:nvGraphicFramePr>
          <p:cNvPr id="104452" name="Object 13"/>
          <p:cNvGraphicFramePr>
            <a:graphicFrameLocks noChangeAspect="1"/>
          </p:cNvGraphicFramePr>
          <p:nvPr/>
        </p:nvGraphicFramePr>
        <p:xfrm>
          <a:off x="2432448" y="1600200"/>
          <a:ext cx="2207419" cy="685800"/>
        </p:xfrm>
        <a:graphic>
          <a:graphicData uri="http://schemas.openxmlformats.org/presentationml/2006/ole">
            <mc:AlternateContent xmlns:mc="http://schemas.openxmlformats.org/markup-compatibility/2006">
              <mc:Choice xmlns:v="urn:schemas-microsoft-com:vml" Requires="v">
                <p:oleObj spid="_x0000_s8308" name="Equation" r:id="rId3" imgW="1473200" imgH="457200" progId="Equation.3">
                  <p:embed/>
                </p:oleObj>
              </mc:Choice>
              <mc:Fallback>
                <p:oleObj name="Equation" r:id="rId3" imgW="1473200" imgH="457200" progId="Equation.3">
                  <p:embed/>
                  <p:pic>
                    <p:nvPicPr>
                      <p:cNvPr id="0" name="Picture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448" y="1600200"/>
                        <a:ext cx="2207419"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3" name="Rectangle 15"/>
          <p:cNvSpPr>
            <a:spLocks noChangeArrowheads="1"/>
          </p:cNvSpPr>
          <p:nvPr/>
        </p:nvSpPr>
        <p:spPr bwMode="auto">
          <a:xfrm>
            <a:off x="2432447" y="2485936"/>
            <a:ext cx="45320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rPr>
              <a:t>p(x</a:t>
            </a:r>
            <a:r>
              <a:rPr lang="en-GB" altLang="en-US" sz="1800">
                <a:solidFill>
                  <a:srgbClr val="000000"/>
                </a:solidFill>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a:t>
            </a: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rPr>
              <a:t>y</a:t>
            </a:r>
            <a:r>
              <a:rPr lang="en-GB" altLang="en-US" sz="1800" i="1" baseline="30000">
                <a:solidFill>
                  <a:srgbClr val="000000"/>
                </a:solidFill>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o</a:t>
            </a:r>
            <a:r>
              <a:rPr lang="en-GB" altLang="en-US" sz="1800" i="1">
                <a:solidFill>
                  <a:srgbClr val="000000"/>
                </a:solidFill>
                <a:latin typeface="Times New Roman" panose="02020603050405020304" pitchFamily="18" charset="0"/>
                <a:ea typeface="MS Mincho" pitchFamily="49" charset="-128"/>
                <a:cs typeface="Times New Roman" panose="02020603050405020304" pitchFamily="18" charset="0"/>
                <a:sym typeface="Symbol" panose="05050102010706020507" pitchFamily="18" charset="2"/>
              </a:rPr>
              <a:t>)</a:t>
            </a:r>
            <a:r>
              <a:rPr lang="en-GB" altLang="en-US" sz="1800">
                <a:solidFill>
                  <a:srgbClr val="000000"/>
                </a:solidFill>
                <a:ea typeface="MS Mincho" pitchFamily="49" charset="-128"/>
                <a:cs typeface="Univers" charset="0"/>
                <a:sym typeface="Symbol" panose="05050102010706020507" pitchFamily="18" charset="2"/>
              </a:rPr>
              <a:t> </a:t>
            </a:r>
            <a:r>
              <a:rPr lang="en-GB" altLang="en-US" sz="1800">
                <a:solidFill>
                  <a:srgbClr val="000000"/>
                </a:solidFill>
                <a:latin typeface="Times New Roman" panose="02020603050405020304" pitchFamily="18" charset="0"/>
                <a:ea typeface="MS Mincho" pitchFamily="49" charset="-128"/>
                <a:cs typeface="Univers" charset="0"/>
                <a:sym typeface="Symbol" panose="05050102010706020507" pitchFamily="18" charset="2"/>
              </a:rPr>
              <a:t>	</a:t>
            </a:r>
            <a:r>
              <a:rPr lang="en-GB" altLang="en-US" sz="1800">
                <a:solidFill>
                  <a:srgbClr val="000000"/>
                </a:solidFill>
                <a:ea typeface="MS Mincho" pitchFamily="49" charset="-128"/>
                <a:cs typeface="Univers" charset="0"/>
                <a:sym typeface="Symbol" panose="05050102010706020507" pitchFamily="18" charset="2"/>
              </a:rPr>
              <a:t>is the </a:t>
            </a:r>
            <a:r>
              <a:rPr lang="en-GB" altLang="en-US" sz="1800">
                <a:solidFill>
                  <a:srgbClr val="FF0000"/>
                </a:solidFill>
                <a:ea typeface="MS Mincho" pitchFamily="49" charset="-128"/>
                <a:cs typeface="Univers" charset="0"/>
                <a:sym typeface="Symbol" panose="05050102010706020507" pitchFamily="18" charset="2"/>
              </a:rPr>
              <a:t>posterior</a:t>
            </a:r>
            <a:r>
              <a:rPr lang="en-GB" altLang="en-US" sz="1800">
                <a:solidFill>
                  <a:srgbClr val="000000"/>
                </a:solidFill>
                <a:ea typeface="MS Mincho" pitchFamily="49" charset="-128"/>
                <a:cs typeface="Univers" charset="0"/>
                <a:sym typeface="Symbol" panose="05050102010706020507" pitchFamily="18" charset="2"/>
              </a:rPr>
              <a:t> distribution,</a:t>
            </a:r>
            <a:endParaRPr lang="en-GB" altLang="en-US" sz="675">
              <a:solidFill>
                <a:srgbClr val="000000"/>
              </a:solidFill>
              <a:sym typeface="Symbol" panose="05050102010706020507" pitchFamily="18" charset="2"/>
            </a:endParaRPr>
          </a:p>
          <a:p>
            <a:pPr>
              <a:lnSpc>
                <a:spcPct val="100000"/>
              </a:lnSpc>
            </a:pPr>
            <a:r>
              <a:rPr lang="en-GB" altLang="en-US" sz="1800" i="1">
                <a:solidFill>
                  <a:srgbClr val="000000"/>
                </a:solidFill>
                <a:latin typeface="Times New Roman" panose="02020603050405020304" pitchFamily="18" charset="0"/>
                <a:ea typeface="MS Mincho" pitchFamily="49" charset="-128"/>
                <a:sym typeface="Symbol" panose="05050102010706020507" pitchFamily="18" charset="2"/>
              </a:rPr>
              <a:t>p(x)</a:t>
            </a:r>
            <a:r>
              <a:rPr lang="en-GB" altLang="en-US" sz="1800">
                <a:solidFill>
                  <a:srgbClr val="000000"/>
                </a:solidFill>
                <a:ea typeface="MS Mincho" pitchFamily="49" charset="-128"/>
                <a:sym typeface="Symbol" panose="05050102010706020507" pitchFamily="18" charset="2"/>
              </a:rPr>
              <a:t>   </a:t>
            </a:r>
            <a:r>
              <a:rPr lang="en-GB" altLang="en-US" sz="1800">
                <a:solidFill>
                  <a:srgbClr val="000000"/>
                </a:solidFill>
                <a:latin typeface="Times New Roman" panose="02020603050405020304" pitchFamily="18" charset="0"/>
                <a:ea typeface="MS Mincho" pitchFamily="49" charset="-128"/>
                <a:sym typeface="Symbol" panose="05050102010706020507" pitchFamily="18" charset="2"/>
              </a:rPr>
              <a:t>		</a:t>
            </a:r>
            <a:r>
              <a:rPr lang="en-GB" altLang="en-US" sz="1800">
                <a:solidFill>
                  <a:srgbClr val="000000"/>
                </a:solidFill>
                <a:ea typeface="MS Mincho" pitchFamily="49" charset="-128"/>
                <a:sym typeface="Symbol" panose="05050102010706020507" pitchFamily="18" charset="2"/>
              </a:rPr>
              <a:t>is the </a:t>
            </a:r>
            <a:r>
              <a:rPr lang="en-GB" altLang="en-US" sz="1800">
                <a:solidFill>
                  <a:srgbClr val="0066FF"/>
                </a:solidFill>
                <a:ea typeface="MS Mincho" pitchFamily="49" charset="-128"/>
                <a:sym typeface="Symbol" panose="05050102010706020507" pitchFamily="18" charset="2"/>
              </a:rPr>
              <a:t>prior</a:t>
            </a:r>
            <a:r>
              <a:rPr lang="en-GB" altLang="en-US" sz="1800">
                <a:solidFill>
                  <a:srgbClr val="000000"/>
                </a:solidFill>
                <a:ea typeface="MS Mincho" pitchFamily="49" charset="-128"/>
                <a:sym typeface="Symbol" panose="05050102010706020507" pitchFamily="18" charset="2"/>
              </a:rPr>
              <a:t> distribution,</a:t>
            </a:r>
            <a:endParaRPr lang="en-GB" altLang="en-US" sz="675">
              <a:solidFill>
                <a:srgbClr val="000000"/>
              </a:solidFill>
              <a:sym typeface="Symbol" panose="05050102010706020507" pitchFamily="18" charset="2"/>
            </a:endParaRPr>
          </a:p>
          <a:p>
            <a:pPr>
              <a:lnSpc>
                <a:spcPct val="100000"/>
              </a:lnSpc>
            </a:pPr>
            <a:r>
              <a:rPr lang="en-GB" altLang="en-US" sz="1800" i="1">
                <a:solidFill>
                  <a:srgbClr val="000000"/>
                </a:solidFill>
                <a:latin typeface="Times New Roman" panose="02020603050405020304" pitchFamily="18" charset="0"/>
                <a:ea typeface="MS Mincho" pitchFamily="49" charset="-128"/>
                <a:sym typeface="Symbol" panose="05050102010706020507" pitchFamily="18" charset="2"/>
              </a:rPr>
              <a:t>p(y</a:t>
            </a:r>
            <a:r>
              <a:rPr lang="en-GB" altLang="en-US" sz="1800" i="1" baseline="30000">
                <a:solidFill>
                  <a:srgbClr val="000000"/>
                </a:solidFill>
                <a:latin typeface="Times New Roman" panose="02020603050405020304" pitchFamily="18" charset="0"/>
                <a:ea typeface="MS Mincho" pitchFamily="49" charset="-128"/>
                <a:sym typeface="Symbol" panose="05050102010706020507" pitchFamily="18" charset="2"/>
              </a:rPr>
              <a:t>o</a:t>
            </a:r>
            <a:r>
              <a:rPr lang="en-GB" altLang="en-US" sz="1800">
                <a:solidFill>
                  <a:srgbClr val="000000"/>
                </a:solidFill>
                <a:latin typeface="Times New Roman" panose="02020603050405020304" pitchFamily="18" charset="0"/>
                <a:ea typeface="MS Mincho" pitchFamily="49" charset="-128"/>
                <a:sym typeface="Symbol" panose="05050102010706020507" pitchFamily="18" charset="2"/>
              </a:rPr>
              <a:t></a:t>
            </a:r>
            <a:r>
              <a:rPr lang="en-GB" altLang="en-US" sz="1800" i="1">
                <a:solidFill>
                  <a:srgbClr val="000000"/>
                </a:solidFill>
                <a:latin typeface="Times New Roman" panose="02020603050405020304" pitchFamily="18" charset="0"/>
                <a:ea typeface="MS Mincho" pitchFamily="49" charset="-128"/>
              </a:rPr>
              <a:t>x)</a:t>
            </a:r>
            <a:r>
              <a:rPr lang="en-GB" altLang="en-US" sz="1800">
                <a:solidFill>
                  <a:srgbClr val="000000"/>
                </a:solidFill>
                <a:ea typeface="MS Mincho" pitchFamily="49" charset="-128"/>
                <a:sym typeface="Symbol" panose="05050102010706020507" pitchFamily="18" charset="2"/>
              </a:rPr>
              <a:t> </a:t>
            </a:r>
            <a:r>
              <a:rPr lang="en-GB" altLang="en-US" sz="1800">
                <a:solidFill>
                  <a:srgbClr val="000000"/>
                </a:solidFill>
                <a:latin typeface="Times New Roman" panose="02020603050405020304" pitchFamily="18" charset="0"/>
                <a:ea typeface="MS Mincho" pitchFamily="49" charset="-128"/>
                <a:sym typeface="Symbol" panose="05050102010706020507" pitchFamily="18" charset="2"/>
              </a:rPr>
              <a:t>	</a:t>
            </a:r>
            <a:r>
              <a:rPr lang="en-GB" altLang="en-US" sz="1800">
                <a:solidFill>
                  <a:srgbClr val="000000"/>
                </a:solidFill>
                <a:ea typeface="MS Mincho" pitchFamily="49" charset="-128"/>
                <a:sym typeface="Symbol" panose="05050102010706020507" pitchFamily="18" charset="2"/>
              </a:rPr>
              <a:t>is the </a:t>
            </a:r>
            <a:r>
              <a:rPr lang="en-GB" altLang="en-US" sz="1800">
                <a:solidFill>
                  <a:srgbClr val="339933"/>
                </a:solidFill>
                <a:ea typeface="MS Mincho" pitchFamily="49" charset="-128"/>
                <a:sym typeface="Symbol" panose="05050102010706020507" pitchFamily="18" charset="2"/>
              </a:rPr>
              <a:t>likelihood</a:t>
            </a:r>
            <a:r>
              <a:rPr lang="en-GB" altLang="en-US" sz="1800">
                <a:solidFill>
                  <a:srgbClr val="000000"/>
                </a:solidFill>
                <a:ea typeface="MS Mincho" pitchFamily="49" charset="-128"/>
                <a:sym typeface="Symbol" panose="05050102010706020507" pitchFamily="18" charset="2"/>
              </a:rPr>
              <a:t> function for </a:t>
            </a:r>
            <a:r>
              <a:rPr lang="en-GB" altLang="en-US" sz="1800" i="1">
                <a:solidFill>
                  <a:srgbClr val="000000"/>
                </a:solidFill>
                <a:ea typeface="MS Mincho" pitchFamily="49" charset="-128"/>
                <a:sym typeface="Symbol" panose="05050102010706020507" pitchFamily="18" charset="2"/>
              </a:rPr>
              <a:t>x</a:t>
            </a:r>
            <a:endParaRPr lang="en-GB" altLang="en-US" sz="675">
              <a:solidFill>
                <a:srgbClr val="000000"/>
              </a:solidFill>
              <a:sym typeface="Symbol" panose="05050102010706020507" pitchFamily="18" charset="2"/>
            </a:endParaRPr>
          </a:p>
          <a:p>
            <a:pPr>
              <a:lnSpc>
                <a:spcPct val="100000"/>
              </a:lnSpc>
            </a:pPr>
            <a:endParaRPr lang="en-GB" altLang="en-US" sz="1800">
              <a:solidFill>
                <a:srgbClr val="000000"/>
              </a:solidFill>
              <a:ea typeface="MS Mincho" pitchFamily="49" charset="-128"/>
              <a:sym typeface="Symbol" panose="05050102010706020507" pitchFamily="18" charset="2"/>
            </a:endParaRPr>
          </a:p>
        </p:txBody>
      </p:sp>
      <p:sp>
        <p:nvSpPr>
          <p:cNvPr id="104454" name="Rectangle 17"/>
          <p:cNvSpPr>
            <a:spLocks noChangeArrowheads="1"/>
          </p:cNvSpPr>
          <p:nvPr/>
        </p:nvSpPr>
        <p:spPr bwMode="auto">
          <a:xfrm>
            <a:off x="1277541" y="3961396"/>
            <a:ext cx="399340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Can get </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p</a:t>
            </a:r>
            <a:r>
              <a:rPr lang="en-GB" altLang="ja-JP" sz="1800">
                <a:solidFill>
                  <a:srgbClr val="000000"/>
                </a:solidFill>
                <a:latin typeface="Times New Roman" panose="02020603050405020304" pitchFamily="18" charset="0"/>
                <a:ea typeface="MS Mincho" pitchFamily="49" charset="-128"/>
                <a:cs typeface="Times New Roman" panose="02020603050405020304" pitchFamily="18" charset="0"/>
              </a:rPr>
              <a:t>(</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y</a:t>
            </a:r>
            <a:r>
              <a:rPr lang="en-GB" altLang="ja-JP" sz="1800" i="1" baseline="30000">
                <a:solidFill>
                  <a:srgbClr val="000000"/>
                </a:solidFill>
                <a:latin typeface="Times New Roman" panose="02020603050405020304" pitchFamily="18" charset="0"/>
                <a:ea typeface="MS Mincho" pitchFamily="49" charset="-128"/>
                <a:cs typeface="Times New Roman" panose="02020603050405020304" pitchFamily="18" charset="0"/>
              </a:rPr>
              <a:t>o</a:t>
            </a:r>
            <a:r>
              <a:rPr lang="en-GB" altLang="ja-JP" sz="1800">
                <a:solidFill>
                  <a:srgbClr val="000000"/>
                </a:solidFill>
                <a:latin typeface="Times New Roman" panose="02020603050405020304" pitchFamily="18" charset="0"/>
                <a:ea typeface="MS Mincho" pitchFamily="49" charset="-128"/>
                <a:cs typeface="Times New Roman" panose="02020603050405020304" pitchFamily="18" charset="0"/>
              </a:rPr>
              <a:t>)</a:t>
            </a:r>
            <a:r>
              <a:rPr lang="en-GB" altLang="ja-JP" sz="1800">
                <a:solidFill>
                  <a:srgbClr val="000000"/>
                </a:solidFill>
                <a:ea typeface="MS Mincho" pitchFamily="49" charset="-128"/>
                <a:cs typeface="Univers" charset="0"/>
              </a:rPr>
              <a:t> by integrating over all </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x</a:t>
            </a:r>
            <a:r>
              <a:rPr lang="en-GB" altLang="ja-JP" sz="1800">
                <a:solidFill>
                  <a:srgbClr val="000000"/>
                </a:solidFill>
                <a:ea typeface="MS Mincho" pitchFamily="49" charset="-128"/>
                <a:cs typeface="Univers" charset="0"/>
              </a:rPr>
              <a:t>:</a:t>
            </a:r>
            <a:endParaRPr lang="en-US" altLang="ja-JP" sz="675">
              <a:solidFill>
                <a:srgbClr val="000000"/>
              </a:solidFill>
              <a:ea typeface="ＭＳ Ｐゴシック" panose="020B0600070205080204" pitchFamily="34" charset="-128"/>
            </a:endParaRPr>
          </a:p>
          <a:p>
            <a:pPr>
              <a:lnSpc>
                <a:spcPct val="100000"/>
              </a:lnSpc>
            </a:pPr>
            <a:endParaRPr lang="en-US" altLang="ja-JP" sz="1350">
              <a:solidFill>
                <a:srgbClr val="000000"/>
              </a:solidFill>
              <a:ea typeface="ＭＳ Ｐゴシック" panose="020B0600070205080204" pitchFamily="34" charset="-128"/>
            </a:endParaRPr>
          </a:p>
        </p:txBody>
      </p:sp>
      <p:graphicFrame>
        <p:nvGraphicFramePr>
          <p:cNvPr id="104455" name="Object 16"/>
          <p:cNvGraphicFramePr>
            <a:graphicFrameLocks noChangeAspect="1"/>
          </p:cNvGraphicFramePr>
          <p:nvPr/>
        </p:nvGraphicFramePr>
        <p:xfrm>
          <a:off x="5274469" y="3921919"/>
          <a:ext cx="2328863" cy="361950"/>
        </p:xfrm>
        <a:graphic>
          <a:graphicData uri="http://schemas.openxmlformats.org/presentationml/2006/ole">
            <mc:AlternateContent xmlns:mc="http://schemas.openxmlformats.org/markup-compatibility/2006">
              <mc:Choice xmlns:v="urn:schemas-microsoft-com:vml" Requires="v">
                <p:oleObj spid="_x0000_s8309" name="Equation" r:id="rId5" imgW="1562100" imgH="241300" progId="Equation.3">
                  <p:embed/>
                </p:oleObj>
              </mc:Choice>
              <mc:Fallback>
                <p:oleObj name="Equation" r:id="rId5" imgW="1562100" imgH="241300" progId="Equation.3">
                  <p:embed/>
                  <p:pic>
                    <p:nvPicPr>
                      <p:cNvPr id="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4469" y="3921919"/>
                        <a:ext cx="2328863"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795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4"/>
          <p:cNvSpPr>
            <a:spLocks noGrp="1" noChangeArrowheads="1"/>
          </p:cNvSpPr>
          <p:nvPr>
            <p:ph type="title"/>
          </p:nvPr>
        </p:nvSpPr>
        <p:spPr>
          <a:xfrm>
            <a:off x="1960536" y="138709"/>
            <a:ext cx="6674608" cy="800696"/>
          </a:xfrm>
        </p:spPr>
        <p:txBody>
          <a:bodyPr/>
          <a:lstStyle/>
          <a:p>
            <a:pPr eaLnBrk="1" hangingPunct="1"/>
            <a:r>
              <a:rPr lang="en-GB" altLang="ja-JP" b="1" dirty="0" smtClean="0">
                <a:ea typeface="ＭＳ Ｐゴシック" panose="020B0600070205080204" pitchFamily="34" charset="-128"/>
              </a:rPr>
              <a:t>background pdf</a:t>
            </a:r>
            <a:r>
              <a:rPr lang="en-US" altLang="ja-JP" dirty="0" smtClean="0">
                <a:ea typeface="ＭＳ Ｐゴシック" panose="020B0600070205080204" pitchFamily="34" charset="-128"/>
              </a:rPr>
              <a:t> </a:t>
            </a:r>
            <a:endParaRPr lang="en-US" altLang="en-US" dirty="0" smtClean="0"/>
          </a:p>
        </p:txBody>
      </p:sp>
      <p:sp>
        <p:nvSpPr>
          <p:cNvPr id="8198" name="Footer Placeholder 2"/>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7BF24233-6DB6-4836-9BB7-C3AAC1B4C220}" type="slidenum">
              <a:rPr lang="en-GB" altLang="en-US" sz="750">
                <a:solidFill>
                  <a:srgbClr val="000000"/>
                </a:solidFill>
              </a:rPr>
              <a:pPr/>
              <a:t>34</a:t>
            </a:fld>
            <a:endParaRPr lang="en-GB" altLang="en-US" sz="1050" dirty="0">
              <a:solidFill>
                <a:srgbClr val="000000"/>
              </a:solidFill>
              <a:latin typeface="Times" panose="02020603050405020304" pitchFamily="18" charset="0"/>
            </a:endParaRPr>
          </a:p>
        </p:txBody>
      </p:sp>
      <p:graphicFrame>
        <p:nvGraphicFramePr>
          <p:cNvPr id="8194" name="Object 8"/>
          <p:cNvGraphicFramePr>
            <a:graphicFrameLocks noChangeAspect="1"/>
          </p:cNvGraphicFramePr>
          <p:nvPr/>
        </p:nvGraphicFramePr>
        <p:xfrm>
          <a:off x="4356498" y="1059657"/>
          <a:ext cx="3469481" cy="840581"/>
        </p:xfrm>
        <a:graphic>
          <a:graphicData uri="http://schemas.openxmlformats.org/presentationml/2006/ole">
            <mc:AlternateContent xmlns:mc="http://schemas.openxmlformats.org/markup-compatibility/2006">
              <mc:Choice xmlns:v="urn:schemas-microsoft-com:vml" Requires="v">
                <p:oleObj spid="_x0000_s9446" name="Equation" r:id="rId3" imgW="2286000" imgH="558800" progId="Equation.3">
                  <p:embed/>
                </p:oleObj>
              </mc:Choice>
              <mc:Fallback>
                <p:oleObj name="Equation" r:id="rId3" imgW="2286000" imgH="558800" progId="Equation.3">
                  <p:embed/>
                  <p:pic>
                    <p:nvPicPr>
                      <p:cNvPr id="0" name="Picture 1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498" y="1059657"/>
                        <a:ext cx="3469481" cy="8405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5" name="Object 7"/>
          <p:cNvGraphicFramePr>
            <a:graphicFrameLocks noChangeAspect="1"/>
          </p:cNvGraphicFramePr>
          <p:nvPr/>
        </p:nvGraphicFramePr>
        <p:xfrm>
          <a:off x="6246019" y="2301479"/>
          <a:ext cx="1485900" cy="342900"/>
        </p:xfrm>
        <a:graphic>
          <a:graphicData uri="http://schemas.openxmlformats.org/presentationml/2006/ole">
            <mc:AlternateContent xmlns:mc="http://schemas.openxmlformats.org/markup-compatibility/2006">
              <mc:Choice xmlns:v="urn:schemas-microsoft-com:vml" Requires="v">
                <p:oleObj spid="_x0000_s9447" name="Equation" r:id="rId5" imgW="990600" imgH="228600" progId="Equation.3">
                  <p:embed/>
                </p:oleObj>
              </mc:Choice>
              <mc:Fallback>
                <p:oleObj name="Equation" r:id="rId5" imgW="990600" imgH="228600" progId="Equation.3">
                  <p:embed/>
                  <p:pic>
                    <p:nvPicPr>
                      <p:cNvPr id="0" name="Picture 19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6019" y="2301479"/>
                        <a:ext cx="1485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6"/>
          <p:cNvGraphicFramePr>
            <a:graphicFrameLocks noChangeAspect="1"/>
          </p:cNvGraphicFramePr>
          <p:nvPr/>
        </p:nvGraphicFramePr>
        <p:xfrm>
          <a:off x="1871662" y="3165873"/>
          <a:ext cx="5549504" cy="645319"/>
        </p:xfrm>
        <a:graphic>
          <a:graphicData uri="http://schemas.openxmlformats.org/presentationml/2006/ole">
            <mc:AlternateContent xmlns:mc="http://schemas.openxmlformats.org/markup-compatibility/2006">
              <mc:Choice xmlns:v="urn:schemas-microsoft-com:vml" Requires="v">
                <p:oleObj spid="_x0000_s9448" name="Equation" r:id="rId7" imgW="3695700" imgH="431800" progId="Equation.3">
                  <p:embed/>
                </p:oleObj>
              </mc:Choice>
              <mc:Fallback>
                <p:oleObj name="Equation" r:id="rId7" imgW="3695700" imgH="431800" progId="Equation.3">
                  <p:embed/>
                  <p:pic>
                    <p:nvPicPr>
                      <p:cNvPr id="0" name="Picture 19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1662" y="3165873"/>
                        <a:ext cx="5549504" cy="6453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7" name="Object 5"/>
          <p:cNvGraphicFramePr>
            <a:graphicFrameLocks noChangeAspect="1"/>
          </p:cNvGraphicFramePr>
          <p:nvPr/>
        </p:nvGraphicFramePr>
        <p:xfrm>
          <a:off x="6137672" y="3931444"/>
          <a:ext cx="1428750" cy="800100"/>
        </p:xfrm>
        <a:graphic>
          <a:graphicData uri="http://schemas.openxmlformats.org/presentationml/2006/ole">
            <mc:AlternateContent xmlns:mc="http://schemas.openxmlformats.org/markup-compatibility/2006">
              <mc:Choice xmlns:v="urn:schemas-microsoft-com:vml" Requires="v">
                <p:oleObj spid="_x0000_s9449" name="Equation" r:id="rId9" imgW="952087" imgH="533169" progId="Equation.3">
                  <p:embed/>
                </p:oleObj>
              </mc:Choice>
              <mc:Fallback>
                <p:oleObj name="Equation" r:id="rId9" imgW="952087" imgH="533169" progId="Equation.3">
                  <p:embed/>
                  <p:pic>
                    <p:nvPicPr>
                      <p:cNvPr id="0" name="Picture 19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7672" y="3931444"/>
                        <a:ext cx="14287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0" name="Rectangle 9"/>
          <p:cNvSpPr>
            <a:spLocks noChangeArrowheads="1"/>
          </p:cNvSpPr>
          <p:nvPr/>
        </p:nvSpPr>
        <p:spPr bwMode="auto">
          <a:xfrm>
            <a:off x="1385888" y="1152324"/>
            <a:ext cx="2807494"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We have prior estimate </a:t>
            </a:r>
            <a:r>
              <a:rPr lang="en-GB" altLang="ja-JP" sz="1800" i="1">
                <a:solidFill>
                  <a:srgbClr val="000000"/>
                </a:solidFill>
                <a:ea typeface="MS Mincho" pitchFamily="49" charset="-128"/>
                <a:cs typeface="Univers" charset="0"/>
              </a:rPr>
              <a:t>x</a:t>
            </a:r>
            <a:r>
              <a:rPr lang="en-GB" altLang="ja-JP" sz="1800" i="1" baseline="30000">
                <a:solidFill>
                  <a:srgbClr val="000000"/>
                </a:solidFill>
                <a:ea typeface="MS Mincho" pitchFamily="49" charset="-128"/>
                <a:cs typeface="Univers" charset="0"/>
              </a:rPr>
              <a:t>b</a:t>
            </a:r>
            <a:r>
              <a:rPr lang="en-GB" altLang="ja-JP" sz="1800" baseline="-30000">
                <a:solidFill>
                  <a:srgbClr val="000000"/>
                </a:solidFill>
                <a:ea typeface="MS Mincho" pitchFamily="49" charset="-128"/>
                <a:cs typeface="Univers" charset="0"/>
              </a:rPr>
              <a:t>1</a:t>
            </a:r>
            <a:r>
              <a:rPr lang="en-GB" altLang="ja-JP" sz="1800">
                <a:solidFill>
                  <a:srgbClr val="000000"/>
                </a:solidFill>
                <a:ea typeface="MS Mincho" pitchFamily="49" charset="-128"/>
                <a:cs typeface="Univers" charset="0"/>
              </a:rPr>
              <a:t> with error variance </a:t>
            </a:r>
            <a:r>
              <a:rPr lang="en-GB" altLang="ja-JP" sz="1800" i="1">
                <a:solidFill>
                  <a:srgbClr val="000000"/>
                </a:solidFill>
                <a:ea typeface="MS Mincho" pitchFamily="49" charset="-128"/>
                <a:cs typeface="Univers" charset="0"/>
              </a:rPr>
              <a:t>V</a:t>
            </a:r>
            <a:r>
              <a:rPr lang="en-GB" altLang="ja-JP" sz="1800" i="1" baseline="-30000">
                <a:solidFill>
                  <a:srgbClr val="000000"/>
                </a:solidFill>
                <a:ea typeface="MS Mincho" pitchFamily="49" charset="-128"/>
                <a:cs typeface="Univers" charset="0"/>
              </a:rPr>
              <a:t>b</a:t>
            </a:r>
            <a:r>
              <a:rPr lang="en-GB" altLang="ja-JP" sz="1800">
                <a:solidFill>
                  <a:srgbClr val="000000"/>
                </a:solidFill>
                <a:ea typeface="MS Mincho" pitchFamily="49" charset="-128"/>
                <a:cs typeface="Univers" charset="0"/>
              </a:rPr>
              <a:t>:</a:t>
            </a:r>
            <a:endParaRPr lang="en-US" altLang="ja-JP" sz="675">
              <a:solidFill>
                <a:srgbClr val="000000"/>
              </a:solidFill>
              <a:ea typeface="MS Mincho" pitchFamily="49" charset="-128"/>
              <a:cs typeface="Univers" charset="0"/>
            </a:endParaRPr>
          </a:p>
          <a:p>
            <a:pPr>
              <a:lnSpc>
                <a:spcPct val="100000"/>
              </a:lnSpc>
            </a:pPr>
            <a:endParaRPr lang="en-US" altLang="ja-JP" sz="1350">
              <a:solidFill>
                <a:srgbClr val="000000"/>
              </a:solidFill>
              <a:ea typeface="MS Mincho" pitchFamily="49" charset="-128"/>
              <a:cs typeface="Univers" charset="0"/>
            </a:endParaRPr>
          </a:p>
        </p:txBody>
      </p:sp>
      <p:sp>
        <p:nvSpPr>
          <p:cNvPr id="8201" name="Rectangle 10"/>
          <p:cNvSpPr>
            <a:spLocks noChangeArrowheads="1"/>
          </p:cNvSpPr>
          <p:nvPr/>
        </p:nvSpPr>
        <p:spPr bwMode="auto">
          <a:xfrm>
            <a:off x="1412081" y="2155717"/>
            <a:ext cx="47596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But errors in </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x</a:t>
            </a:r>
            <a:r>
              <a:rPr lang="en-GB" altLang="ja-JP" sz="1800" baseline="-30000">
                <a:solidFill>
                  <a:srgbClr val="000000"/>
                </a:solidFill>
                <a:latin typeface="Times New Roman" panose="02020603050405020304" pitchFamily="18" charset="0"/>
                <a:ea typeface="MS Mincho" pitchFamily="49" charset="-128"/>
                <a:cs typeface="Times New Roman" panose="02020603050405020304" pitchFamily="18" charset="0"/>
              </a:rPr>
              <a:t>1</a:t>
            </a:r>
            <a:r>
              <a:rPr lang="en-GB" altLang="ja-JP" sz="1800">
                <a:solidFill>
                  <a:srgbClr val="000000"/>
                </a:solidFill>
                <a:ea typeface="MS Mincho" pitchFamily="49" charset="-128"/>
                <a:cs typeface="Univers" charset="0"/>
              </a:rPr>
              <a:t> and </a:t>
            </a:r>
            <a:r>
              <a:rPr lang="en-GB" altLang="ja-JP" sz="1800" i="1">
                <a:solidFill>
                  <a:srgbClr val="000000"/>
                </a:solidFill>
                <a:latin typeface="Times New Roman" panose="02020603050405020304" pitchFamily="18" charset="0"/>
                <a:ea typeface="MS Mincho" pitchFamily="49" charset="-128"/>
                <a:cs typeface="Times New Roman" panose="02020603050405020304" pitchFamily="18" charset="0"/>
              </a:rPr>
              <a:t>x</a:t>
            </a:r>
            <a:r>
              <a:rPr lang="en-GB" altLang="ja-JP" sz="1800" baseline="-30000">
                <a:solidFill>
                  <a:srgbClr val="000000"/>
                </a:solidFill>
                <a:latin typeface="Times New Roman" panose="02020603050405020304" pitchFamily="18" charset="0"/>
                <a:ea typeface="MS Mincho" pitchFamily="49" charset="-128"/>
                <a:cs typeface="Times New Roman" panose="02020603050405020304" pitchFamily="18" charset="0"/>
              </a:rPr>
              <a:t>2</a:t>
            </a:r>
            <a:r>
              <a:rPr lang="en-GB" altLang="ja-JP" sz="1800">
                <a:solidFill>
                  <a:srgbClr val="000000"/>
                </a:solidFill>
                <a:ea typeface="MS Mincho" pitchFamily="49" charset="-128"/>
                <a:cs typeface="Univers" charset="0"/>
              </a:rPr>
              <a:t> are usually correlated</a:t>
            </a:r>
            <a:endParaRPr lang="en-US" altLang="ja-JP" sz="675">
              <a:solidFill>
                <a:srgbClr val="000000"/>
              </a:solidFill>
              <a:ea typeface="ＭＳ Ｐゴシック" panose="020B0600070205080204" pitchFamily="34" charset="-128"/>
            </a:endParaRPr>
          </a:p>
          <a:p>
            <a:pPr>
              <a:lnSpc>
                <a:spcPct val="100000"/>
              </a:lnSpc>
            </a:pPr>
            <a:r>
              <a:rPr lang="en-GB" altLang="ja-JP" sz="1800">
                <a:solidFill>
                  <a:srgbClr val="000000"/>
                </a:solidFill>
                <a:ea typeface="MS Mincho" pitchFamily="49" charset="-128"/>
              </a:rPr>
              <a:t>  </a:t>
            </a:r>
            <a:r>
              <a:rPr lang="en-GB" altLang="ja-JP" sz="1800">
                <a:solidFill>
                  <a:srgbClr val="000000"/>
                </a:solidFill>
                <a:latin typeface="Univers" charset="0"/>
                <a:ea typeface="MS Mincho" pitchFamily="49" charset="-128"/>
                <a:sym typeface="Symbol" panose="05050102010706020507" pitchFamily="18" charset="2"/>
              </a:rPr>
              <a:t></a:t>
            </a:r>
            <a:r>
              <a:rPr lang="en-GB" altLang="ja-JP" sz="1800">
                <a:solidFill>
                  <a:srgbClr val="000000"/>
                </a:solidFill>
                <a:ea typeface="MS Mincho" pitchFamily="49" charset="-128"/>
              </a:rPr>
              <a:t> must use a multi-dimensional Gaussian:</a:t>
            </a:r>
            <a:r>
              <a:rPr lang="en-GB" altLang="ja-JP" sz="1800">
                <a:solidFill>
                  <a:srgbClr val="000000"/>
                </a:solidFill>
                <a:latin typeface="Univers" charset="0"/>
                <a:ea typeface="MS Mincho" pitchFamily="49" charset="-128"/>
                <a:sym typeface="Symbol" panose="05050102010706020507" pitchFamily="18" charset="2"/>
              </a:rPr>
              <a:t> </a:t>
            </a:r>
          </a:p>
        </p:txBody>
      </p:sp>
      <p:sp>
        <p:nvSpPr>
          <p:cNvPr id="8202" name="Rectangle 11"/>
          <p:cNvSpPr>
            <a:spLocks noChangeArrowheads="1"/>
          </p:cNvSpPr>
          <p:nvPr/>
        </p:nvSpPr>
        <p:spPr bwMode="auto">
          <a:xfrm>
            <a:off x="1143001" y="2587572"/>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endParaRPr lang="en-US" altLang="en-US" sz="1500">
              <a:solidFill>
                <a:srgbClr val="000000"/>
              </a:solidFill>
            </a:endParaRPr>
          </a:p>
        </p:txBody>
      </p:sp>
      <p:sp>
        <p:nvSpPr>
          <p:cNvPr id="8203" name="Rectangle 12"/>
          <p:cNvSpPr>
            <a:spLocks noChangeArrowheads="1"/>
          </p:cNvSpPr>
          <p:nvPr/>
        </p:nvSpPr>
        <p:spPr bwMode="auto">
          <a:xfrm>
            <a:off x="2362200" y="4114986"/>
            <a:ext cx="358303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a:solidFill>
                  <a:srgbClr val="000000"/>
                </a:solidFill>
                <a:ea typeface="MS Mincho" pitchFamily="49" charset="-128"/>
                <a:cs typeface="Univers" charset="0"/>
              </a:rPr>
              <a:t>where </a:t>
            </a:r>
            <a:r>
              <a:rPr lang="en-GB" altLang="ja-JP" sz="1800" b="1">
                <a:solidFill>
                  <a:srgbClr val="000000"/>
                </a:solidFill>
                <a:latin typeface="Times New Roman" panose="02020603050405020304" pitchFamily="18" charset="0"/>
                <a:ea typeface="MS Mincho" pitchFamily="49" charset="-128"/>
                <a:cs typeface="Times New Roman" panose="02020603050405020304" pitchFamily="18" charset="0"/>
              </a:rPr>
              <a:t>B</a:t>
            </a:r>
            <a:r>
              <a:rPr lang="en-GB" altLang="ja-JP" sz="1800">
                <a:solidFill>
                  <a:srgbClr val="000000"/>
                </a:solidFill>
                <a:ea typeface="MS Mincho" pitchFamily="49" charset="-128"/>
                <a:cs typeface="Univers" charset="0"/>
              </a:rPr>
              <a:t> is the covariance matrix:</a:t>
            </a:r>
            <a:endParaRPr lang="en-US" altLang="ja-JP" sz="675">
              <a:solidFill>
                <a:srgbClr val="000000"/>
              </a:solidFill>
              <a:ea typeface="ＭＳ Ｐゴシック" panose="020B0600070205080204" pitchFamily="34" charset="-128"/>
            </a:endParaRPr>
          </a:p>
          <a:p>
            <a:pPr>
              <a:lnSpc>
                <a:spcPct val="100000"/>
              </a:lnSpc>
            </a:pPr>
            <a:endParaRPr lang="en-US" altLang="ja-JP" sz="135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2690255724"/>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3492104" y="260747"/>
            <a:ext cx="4374356" cy="623248"/>
          </a:xfrm>
        </p:spPr>
        <p:txBody>
          <a:bodyPr/>
          <a:lstStyle/>
          <a:p>
            <a:pPr eaLnBrk="1" hangingPunct="1"/>
            <a:r>
              <a:rPr lang="en-GB" altLang="ja-JP" b="1" smtClean="0">
                <a:solidFill>
                  <a:srgbClr val="0066FF"/>
                </a:solidFill>
                <a:ea typeface="ＭＳ Ｐゴシック" panose="020B0600070205080204" pitchFamily="34" charset="-128"/>
              </a:rPr>
              <a:t>background pdf</a:t>
            </a:r>
            <a:endParaRPr lang="en-US" altLang="en-US" b="1" smtClean="0">
              <a:solidFill>
                <a:srgbClr val="0066FF"/>
              </a:solidFill>
            </a:endParaRPr>
          </a:p>
        </p:txBody>
      </p:sp>
      <p:sp>
        <p:nvSpPr>
          <p:cNvPr id="27650" name="Footer Placeholder 2"/>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758BA125-C007-4C1E-8F87-49749B70E936}" type="slidenum">
              <a:rPr lang="en-GB" altLang="en-US" sz="750">
                <a:solidFill>
                  <a:srgbClr val="000000"/>
                </a:solidFill>
              </a:rPr>
              <a:pPr/>
              <a:t>35</a:t>
            </a:fld>
            <a:endParaRPr lang="en-GB" altLang="en-US" sz="1050" dirty="0">
              <a:solidFill>
                <a:srgbClr val="000000"/>
              </a:solidFill>
              <a:latin typeface="Times" panose="02020603050405020304" pitchFamily="18" charset="0"/>
            </a:endParaRPr>
          </a:p>
        </p:txBody>
      </p:sp>
      <p:pic>
        <p:nvPicPr>
          <p:cNvPr id="27651" name="Picture 5" descr="X1x2pdf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9344" y="0"/>
            <a:ext cx="5064919" cy="512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434301"/>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2"/>
          <p:cNvSpPr txBox="1">
            <a:spLocks noGrp="1"/>
          </p:cNvSpPr>
          <p:nvPr/>
        </p:nvSpPr>
        <p:spPr bwMode="auto">
          <a:xfrm>
            <a:off x="0" y="4742645"/>
            <a:ext cx="9144000" cy="400855"/>
          </a:xfrm>
          <a:prstGeom prst="rect">
            <a:avLst/>
          </a:prstGeom>
          <a:solidFill>
            <a:schemeClr val="bg1"/>
          </a:solidFill>
          <a:ln>
            <a:noFill/>
          </a:ln>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endParaRPr lang="en-GB" altLang="en-US" sz="750" dirty="0" smtClean="0">
              <a:solidFill>
                <a:srgbClr val="000000"/>
              </a:solidFill>
            </a:endParaRPr>
          </a:p>
          <a:p>
            <a:pPr>
              <a:lnSpc>
                <a:spcPct val="100000"/>
              </a:lnSpc>
            </a:pPr>
            <a:r>
              <a:rPr lang="en-GB" altLang="en-US" sz="750" dirty="0" smtClean="0">
                <a:solidFill>
                  <a:srgbClr val="000000"/>
                </a:solidFill>
              </a:rPr>
              <a:t>© </a:t>
            </a:r>
            <a:r>
              <a:rPr lang="en-GB" altLang="en-US" sz="750" dirty="0">
                <a:solidFill>
                  <a:srgbClr val="000000"/>
                </a:solidFill>
              </a:rPr>
              <a:t>Crown copyright   Met Office  Andrew Lorenc  </a:t>
            </a:r>
            <a:fld id="{069AAFB1-9E95-473A-81AB-186E0950C8F1}" type="slidenum">
              <a:rPr lang="en-GB" altLang="en-US" sz="750">
                <a:solidFill>
                  <a:srgbClr val="000000"/>
                </a:solidFill>
              </a:rPr>
              <a:pPr>
                <a:lnSpc>
                  <a:spcPct val="100000"/>
                </a:lnSpc>
              </a:pPr>
              <a:t>36</a:t>
            </a:fld>
            <a:endParaRPr lang="en-GB" altLang="en-US" sz="1050" dirty="0">
              <a:solidFill>
                <a:srgbClr val="000000"/>
              </a:solidFill>
              <a:latin typeface="Times" panose="02020603050405020304" pitchFamily="18" charset="0"/>
            </a:endParaRPr>
          </a:p>
        </p:txBody>
      </p:sp>
      <p:sp>
        <p:nvSpPr>
          <p:cNvPr id="105475" name="Rectangle 4"/>
          <p:cNvSpPr>
            <a:spLocks noGrp="1" noChangeArrowheads="1"/>
          </p:cNvSpPr>
          <p:nvPr>
            <p:ph type="title" idx="4294967295"/>
          </p:nvPr>
        </p:nvSpPr>
        <p:spPr>
          <a:xfrm>
            <a:off x="1952788" y="132569"/>
            <a:ext cx="6791586" cy="623887"/>
          </a:xfrm>
        </p:spPr>
        <p:txBody>
          <a:bodyPr/>
          <a:lstStyle/>
          <a:p>
            <a:pPr eaLnBrk="1" hangingPunct="1"/>
            <a:r>
              <a:rPr lang="en-GB" altLang="en-US" dirty="0" smtClean="0"/>
              <a:t>Observational errors</a:t>
            </a:r>
            <a:endParaRPr lang="en-US" altLang="en-US" dirty="0" smtClean="0"/>
          </a:p>
        </p:txBody>
      </p:sp>
      <p:graphicFrame>
        <p:nvGraphicFramePr>
          <p:cNvPr id="105476" name="Object 7"/>
          <p:cNvGraphicFramePr>
            <a:graphicFrameLocks noChangeAspect="1"/>
          </p:cNvGraphicFramePr>
          <p:nvPr>
            <p:extLst>
              <p:ext uri="{D42A27DB-BD31-4B8C-83A1-F6EECF244321}">
                <p14:modId xmlns:p14="http://schemas.microsoft.com/office/powerpoint/2010/main" val="1695222610"/>
              </p:ext>
            </p:extLst>
          </p:nvPr>
        </p:nvGraphicFramePr>
        <p:xfrm>
          <a:off x="3284935" y="1033662"/>
          <a:ext cx="4369594" cy="800100"/>
        </p:xfrm>
        <a:graphic>
          <a:graphicData uri="http://schemas.openxmlformats.org/presentationml/2006/ole">
            <mc:AlternateContent xmlns:mc="http://schemas.openxmlformats.org/markup-compatibility/2006">
              <mc:Choice xmlns:v="urn:schemas-microsoft-com:vml" Requires="v">
                <p:oleObj spid="_x0000_s10360" name="Equation" r:id="rId3" imgW="2921000" imgH="533400" progId="Equation.3">
                  <p:embed/>
                </p:oleObj>
              </mc:Choice>
              <mc:Fallback>
                <p:oleObj name="Equation" r:id="rId3" imgW="2921000" imgH="533400" progId="Equation.3">
                  <p:embed/>
                  <p:pic>
                    <p:nvPicPr>
                      <p:cNvPr id="0" name="Picture 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4935" y="1033662"/>
                        <a:ext cx="4369594"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5477" name="Object 6"/>
          <p:cNvGraphicFramePr>
            <a:graphicFrameLocks noChangeAspect="1"/>
          </p:cNvGraphicFramePr>
          <p:nvPr>
            <p:extLst>
              <p:ext uri="{D42A27DB-BD31-4B8C-83A1-F6EECF244321}">
                <p14:modId xmlns:p14="http://schemas.microsoft.com/office/powerpoint/2010/main" val="1674160498"/>
              </p:ext>
            </p:extLst>
          </p:nvPr>
        </p:nvGraphicFramePr>
        <p:xfrm>
          <a:off x="2968228" y="2707681"/>
          <a:ext cx="4994672" cy="1028700"/>
        </p:xfrm>
        <a:graphic>
          <a:graphicData uri="http://schemas.openxmlformats.org/presentationml/2006/ole">
            <mc:AlternateContent xmlns:mc="http://schemas.openxmlformats.org/markup-compatibility/2006">
              <mc:Choice xmlns:v="urn:schemas-microsoft-com:vml" Requires="v">
                <p:oleObj spid="_x0000_s10361" name="Equation" r:id="rId5" imgW="3340100" imgH="685800" progId="Equation.3">
                  <p:embed/>
                </p:oleObj>
              </mc:Choice>
              <mc:Fallback>
                <p:oleObj name="Equation" r:id="rId5" imgW="3340100" imgH="685800" progId="Equation.3">
                  <p:embed/>
                  <p:pic>
                    <p:nvPicPr>
                      <p:cNvPr id="0" name="Picture 1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8228" y="2707681"/>
                        <a:ext cx="4994672"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79" name="Rectangle 8"/>
          <p:cNvSpPr>
            <a:spLocks noChangeArrowheads="1"/>
          </p:cNvSpPr>
          <p:nvPr/>
        </p:nvSpPr>
        <p:spPr bwMode="auto">
          <a:xfrm>
            <a:off x="679110" y="1210061"/>
            <a:ext cx="215979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b="1" dirty="0">
                <a:solidFill>
                  <a:srgbClr val="000000"/>
                </a:solidFill>
                <a:ea typeface="MS Mincho" pitchFamily="49" charset="-128"/>
                <a:cs typeface="Univers" charset="0"/>
              </a:rPr>
              <a:t>instrumental error</a:t>
            </a:r>
            <a:endParaRPr lang="en-US" altLang="ja-JP" sz="675" dirty="0">
              <a:solidFill>
                <a:srgbClr val="000000"/>
              </a:solidFill>
              <a:ea typeface="MS Mincho" pitchFamily="49" charset="-128"/>
              <a:cs typeface="Univers" charset="0"/>
            </a:endParaRPr>
          </a:p>
          <a:p>
            <a:pPr>
              <a:lnSpc>
                <a:spcPct val="100000"/>
              </a:lnSpc>
            </a:pPr>
            <a:endParaRPr lang="en-US" altLang="ja-JP" sz="1350" dirty="0">
              <a:solidFill>
                <a:srgbClr val="000000"/>
              </a:solidFill>
              <a:ea typeface="MS Mincho" pitchFamily="49" charset="-128"/>
              <a:cs typeface="Univers" charset="0"/>
            </a:endParaRPr>
          </a:p>
        </p:txBody>
      </p:sp>
      <p:sp>
        <p:nvSpPr>
          <p:cNvPr id="105480" name="Rectangle 9"/>
          <p:cNvSpPr>
            <a:spLocks noChangeArrowheads="1"/>
          </p:cNvSpPr>
          <p:nvPr/>
        </p:nvSpPr>
        <p:spPr bwMode="auto">
          <a:xfrm>
            <a:off x="673243" y="2693580"/>
            <a:ext cx="318611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b="1" dirty="0">
                <a:solidFill>
                  <a:srgbClr val="000000"/>
                </a:solidFill>
                <a:ea typeface="MS Mincho" pitchFamily="49" charset="-128"/>
                <a:cs typeface="Univers" charset="0"/>
              </a:rPr>
              <a:t>error of representativeness</a:t>
            </a:r>
            <a:endParaRPr lang="en-US" altLang="ja-JP" sz="675" dirty="0">
              <a:solidFill>
                <a:srgbClr val="000000"/>
              </a:solidFill>
              <a:ea typeface="MS Mincho" pitchFamily="49" charset="-128"/>
              <a:cs typeface="Univers" charset="0"/>
            </a:endParaRPr>
          </a:p>
          <a:p>
            <a:pPr>
              <a:lnSpc>
                <a:spcPct val="100000"/>
              </a:lnSpc>
            </a:pPr>
            <a:endParaRPr lang="en-US" altLang="ja-JP" sz="1350" dirty="0">
              <a:solidFill>
                <a:srgbClr val="000000"/>
              </a:solidFill>
              <a:ea typeface="MS Mincho" pitchFamily="49" charset="-128"/>
              <a:cs typeface="Univers" charset="0"/>
            </a:endParaRPr>
          </a:p>
        </p:txBody>
      </p:sp>
      <p:sp>
        <p:nvSpPr>
          <p:cNvPr id="105482" name="Text Box 11"/>
          <p:cNvSpPr txBox="1">
            <a:spLocks noChangeArrowheads="1"/>
          </p:cNvSpPr>
          <p:nvPr/>
        </p:nvSpPr>
        <p:spPr bwMode="auto">
          <a:xfrm>
            <a:off x="6399600" y="225483"/>
            <a:ext cx="27444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50" dirty="0">
                <a:solidFill>
                  <a:srgbClr val="000000"/>
                </a:solidFill>
              </a:rPr>
              <a:t>Lorenc, A.C. 1986: "Analysis methods for numerical weather prediction." </a:t>
            </a:r>
            <a:r>
              <a:rPr lang="en-US" altLang="en-US" sz="1050" i="1" dirty="0">
                <a:solidFill>
                  <a:srgbClr val="000000"/>
                </a:solidFill>
              </a:rPr>
              <a:t>Quart. J. Roy. Met. Soc.,</a:t>
            </a:r>
            <a:r>
              <a:rPr lang="en-US" altLang="en-US" sz="1050" dirty="0">
                <a:solidFill>
                  <a:srgbClr val="000000"/>
                </a:solidFill>
              </a:rPr>
              <a:t> </a:t>
            </a:r>
            <a:r>
              <a:rPr lang="en-US" altLang="en-US" sz="1050" b="1" dirty="0">
                <a:solidFill>
                  <a:srgbClr val="000000"/>
                </a:solidFill>
              </a:rPr>
              <a:t>112</a:t>
            </a:r>
            <a:r>
              <a:rPr lang="en-US" altLang="en-US" sz="1050" dirty="0">
                <a:solidFill>
                  <a:srgbClr val="000000"/>
                </a:solidFill>
              </a:rPr>
              <a:t>, 1177-1194.</a:t>
            </a:r>
          </a:p>
        </p:txBody>
      </p:sp>
      <p:sp>
        <p:nvSpPr>
          <p:cNvPr id="105483" name="Text Box 11"/>
          <p:cNvSpPr txBox="1">
            <a:spLocks noChangeArrowheads="1"/>
          </p:cNvSpPr>
          <p:nvPr/>
        </p:nvSpPr>
        <p:spPr bwMode="auto">
          <a:xfrm>
            <a:off x="1371601" y="1898057"/>
            <a:ext cx="6603206" cy="75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622300"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spcBef>
                <a:spcPct val="0"/>
              </a:spcBef>
              <a:spcAft>
                <a:spcPct val="0"/>
              </a:spcAft>
              <a:defRPr sz="2000">
                <a:solidFill>
                  <a:schemeClr val="tx1"/>
                </a:solidFill>
                <a:latin typeface="Arial" panose="020B0604020202020204" pitchFamily="34" charset="0"/>
              </a:defRPr>
            </a:lvl6pPr>
            <a:lvl7pPr eaLnBrk="0" fontAlgn="base" hangingPunct="0">
              <a:spcBef>
                <a:spcPct val="0"/>
              </a:spcBef>
              <a:spcAft>
                <a:spcPct val="0"/>
              </a:spcAft>
              <a:defRPr sz="2000">
                <a:solidFill>
                  <a:schemeClr val="tx1"/>
                </a:solidFill>
                <a:latin typeface="Arial" panose="020B0604020202020204" pitchFamily="34" charset="0"/>
              </a:defRPr>
            </a:lvl7pPr>
            <a:lvl8pPr eaLnBrk="0" fontAlgn="base" hangingPunct="0">
              <a:spcBef>
                <a:spcPct val="0"/>
              </a:spcBef>
              <a:spcAft>
                <a:spcPct val="0"/>
              </a:spcAft>
              <a:defRPr sz="2000">
                <a:solidFill>
                  <a:schemeClr val="tx1"/>
                </a:solidFill>
                <a:latin typeface="Arial" panose="020B0604020202020204" pitchFamily="34" charset="0"/>
              </a:defRPr>
            </a:lvl8pPr>
            <a:lvl9pP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350" i="1" dirty="0">
                <a:solidFill>
                  <a:srgbClr val="000000"/>
                </a:solidFill>
              </a:rPr>
              <a:t>Difference between the actual instrument and a hypothetical perfect instrument.</a:t>
            </a:r>
          </a:p>
          <a:p>
            <a:pPr eaLnBrk="1" hangingPunct="1">
              <a:lnSpc>
                <a:spcPct val="100000"/>
              </a:lnSpc>
            </a:pPr>
            <a:r>
              <a:rPr lang="en-GB" altLang="en-US" sz="1350" i="1" dirty="0">
                <a:solidFill>
                  <a:srgbClr val="000000"/>
                </a:solidFill>
              </a:rPr>
              <a:t>For instance, for a wind observation from a radiosonde, the errors in tracking the balloon might lead to an instrumental error of about 1ms</a:t>
            </a:r>
            <a:r>
              <a:rPr lang="en-GB" altLang="en-US" sz="1350" i="1" baseline="30000" dirty="0">
                <a:solidFill>
                  <a:srgbClr val="000000"/>
                </a:solidFill>
              </a:rPr>
              <a:t>-1</a:t>
            </a:r>
            <a:r>
              <a:rPr lang="en-GB" altLang="en-US" sz="1350" i="1" dirty="0">
                <a:solidFill>
                  <a:srgbClr val="000000"/>
                </a:solidFill>
              </a:rPr>
              <a:t>. </a:t>
            </a:r>
          </a:p>
          <a:p>
            <a:pPr eaLnBrk="1" hangingPunct="1">
              <a:lnSpc>
                <a:spcPct val="100000"/>
              </a:lnSpc>
            </a:pPr>
            <a:endParaRPr lang="en-GB" altLang="en-US" sz="1350" i="1" dirty="0">
              <a:solidFill>
                <a:srgbClr val="000000"/>
              </a:solidFill>
            </a:endParaRPr>
          </a:p>
        </p:txBody>
      </p:sp>
      <p:sp>
        <p:nvSpPr>
          <p:cNvPr id="105484" name="Text Box 12"/>
          <p:cNvSpPr txBox="1">
            <a:spLocks noChangeArrowheads="1"/>
          </p:cNvSpPr>
          <p:nvPr/>
        </p:nvSpPr>
        <p:spPr bwMode="auto">
          <a:xfrm>
            <a:off x="1331119" y="3629225"/>
            <a:ext cx="6603206" cy="75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622300"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spcBef>
                <a:spcPct val="0"/>
              </a:spcBef>
              <a:spcAft>
                <a:spcPct val="0"/>
              </a:spcAft>
              <a:defRPr sz="2000">
                <a:solidFill>
                  <a:schemeClr val="tx1"/>
                </a:solidFill>
                <a:latin typeface="Arial" panose="020B0604020202020204" pitchFamily="34" charset="0"/>
              </a:defRPr>
            </a:lvl6pPr>
            <a:lvl7pPr eaLnBrk="0" fontAlgn="base" hangingPunct="0">
              <a:spcBef>
                <a:spcPct val="0"/>
              </a:spcBef>
              <a:spcAft>
                <a:spcPct val="0"/>
              </a:spcAft>
              <a:defRPr sz="2000">
                <a:solidFill>
                  <a:schemeClr val="tx1"/>
                </a:solidFill>
                <a:latin typeface="Arial" panose="020B0604020202020204" pitchFamily="34" charset="0"/>
              </a:defRPr>
            </a:lvl7pPr>
            <a:lvl8pPr eaLnBrk="0" fontAlgn="base" hangingPunct="0">
              <a:spcBef>
                <a:spcPct val="0"/>
              </a:spcBef>
              <a:spcAft>
                <a:spcPct val="0"/>
              </a:spcAft>
              <a:defRPr sz="2000">
                <a:solidFill>
                  <a:schemeClr val="tx1"/>
                </a:solidFill>
                <a:latin typeface="Arial" panose="020B0604020202020204" pitchFamily="34" charset="0"/>
              </a:defRPr>
            </a:lvl8pPr>
            <a:lvl9pP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350" i="1" dirty="0">
                <a:solidFill>
                  <a:srgbClr val="000000"/>
                </a:solidFill>
              </a:rPr>
              <a:t>Errors from H and model resolution in predicting the value from a perfect instrument.</a:t>
            </a:r>
          </a:p>
          <a:p>
            <a:pPr eaLnBrk="1" hangingPunct="1">
              <a:lnSpc>
                <a:spcPct val="100000"/>
              </a:lnSpc>
            </a:pPr>
            <a:r>
              <a:rPr lang="en-GB" altLang="en-US" sz="1350" i="1" dirty="0">
                <a:solidFill>
                  <a:srgbClr val="000000"/>
                </a:solidFill>
              </a:rPr>
              <a:t>For instance, the error predicting a radiosonde wind from a model with grid-length 200km would be about 3ms</a:t>
            </a:r>
            <a:r>
              <a:rPr lang="en-GB" altLang="en-US" sz="1350" i="1" baseline="30000" dirty="0">
                <a:solidFill>
                  <a:srgbClr val="000000"/>
                </a:solidFill>
              </a:rPr>
              <a:t>-1</a:t>
            </a:r>
            <a:r>
              <a:rPr lang="en-GB" altLang="en-US" sz="1350" i="1" dirty="0">
                <a:solidFill>
                  <a:srgbClr val="000000"/>
                </a:solidFill>
              </a:rPr>
              <a:t>, and a grid-length of 20km would reduce the error of representativeness to about 1ms</a:t>
            </a:r>
            <a:r>
              <a:rPr lang="en-GB" altLang="en-US" sz="1350" i="1" baseline="30000" dirty="0">
                <a:solidFill>
                  <a:srgbClr val="000000"/>
                </a:solidFill>
              </a:rPr>
              <a:t>-1</a:t>
            </a:r>
            <a:r>
              <a:rPr lang="en-GB" altLang="en-US" sz="1350" i="1" dirty="0">
                <a:solidFill>
                  <a:srgbClr val="000000"/>
                </a:solidFill>
              </a:rPr>
              <a:t>.</a:t>
            </a:r>
          </a:p>
        </p:txBody>
      </p:sp>
    </p:spTree>
    <p:extLst>
      <p:ext uri="{BB962C8B-B14F-4D97-AF65-F5344CB8AC3E}">
        <p14:creationId xmlns:p14="http://schemas.microsoft.com/office/powerpoint/2010/main" val="388168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2"/>
          <p:cNvSpPr txBox="1">
            <a:spLocks noGrp="1"/>
          </p:cNvSpPr>
          <p:nvPr/>
        </p:nvSpPr>
        <p:spPr bwMode="auto">
          <a:xfrm>
            <a:off x="0" y="4745245"/>
            <a:ext cx="9144000" cy="398255"/>
          </a:xfrm>
          <a:prstGeom prst="rect">
            <a:avLst/>
          </a:prstGeom>
          <a:solidFill>
            <a:schemeClr val="bg1"/>
          </a:solidFill>
          <a:ln>
            <a:noFill/>
          </a:ln>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endParaRPr lang="en-GB" altLang="en-US" sz="750" dirty="0" smtClean="0">
              <a:solidFill>
                <a:srgbClr val="000000"/>
              </a:solidFill>
            </a:endParaRPr>
          </a:p>
          <a:p>
            <a:pPr>
              <a:lnSpc>
                <a:spcPct val="100000"/>
              </a:lnSpc>
            </a:pPr>
            <a:r>
              <a:rPr lang="en-GB" altLang="en-US" sz="750" dirty="0" smtClean="0">
                <a:solidFill>
                  <a:srgbClr val="000000"/>
                </a:solidFill>
              </a:rPr>
              <a:t>© </a:t>
            </a:r>
            <a:r>
              <a:rPr lang="en-GB" altLang="en-US" sz="750" dirty="0">
                <a:solidFill>
                  <a:srgbClr val="000000"/>
                </a:solidFill>
              </a:rPr>
              <a:t>Crown copyright   Met Office  Andrew Lorenc  </a:t>
            </a:r>
            <a:fld id="{385348BE-A19F-4AE9-AE00-6142902EF579}" type="slidenum">
              <a:rPr lang="en-GB" altLang="en-US" sz="750">
                <a:solidFill>
                  <a:srgbClr val="000000"/>
                </a:solidFill>
              </a:rPr>
              <a:pPr>
                <a:lnSpc>
                  <a:spcPct val="100000"/>
                </a:lnSpc>
              </a:pPr>
              <a:t>37</a:t>
            </a:fld>
            <a:endParaRPr lang="en-GB" altLang="en-US" sz="1050" dirty="0">
              <a:solidFill>
                <a:srgbClr val="000000"/>
              </a:solidFill>
              <a:latin typeface="Times" panose="02020603050405020304" pitchFamily="18" charset="0"/>
            </a:endParaRPr>
          </a:p>
        </p:txBody>
      </p:sp>
      <p:sp>
        <p:nvSpPr>
          <p:cNvPr id="107523" name="Rectangle 4"/>
          <p:cNvSpPr>
            <a:spLocks noGrp="1" noChangeArrowheads="1"/>
          </p:cNvSpPr>
          <p:nvPr>
            <p:ph type="title" idx="4294967295"/>
          </p:nvPr>
        </p:nvSpPr>
        <p:spPr>
          <a:xfrm>
            <a:off x="2035243" y="148829"/>
            <a:ext cx="5102087" cy="623887"/>
          </a:xfrm>
        </p:spPr>
        <p:txBody>
          <a:bodyPr/>
          <a:lstStyle/>
          <a:p>
            <a:r>
              <a:rPr lang="en-GB" altLang="en-US" dirty="0"/>
              <a:t>Observational errors</a:t>
            </a:r>
            <a:endParaRPr lang="en-US" altLang="en-US" dirty="0"/>
          </a:p>
        </p:txBody>
      </p:sp>
      <p:graphicFrame>
        <p:nvGraphicFramePr>
          <p:cNvPr id="107526" name="Object 5"/>
          <p:cNvGraphicFramePr>
            <a:graphicFrameLocks noChangeAspect="1"/>
          </p:cNvGraphicFramePr>
          <p:nvPr>
            <p:extLst>
              <p:ext uri="{D42A27DB-BD31-4B8C-83A1-F6EECF244321}">
                <p14:modId xmlns:p14="http://schemas.microsoft.com/office/powerpoint/2010/main" val="3361946158"/>
              </p:ext>
            </p:extLst>
          </p:nvPr>
        </p:nvGraphicFramePr>
        <p:xfrm>
          <a:off x="3092054" y="1218615"/>
          <a:ext cx="4702969" cy="1273969"/>
        </p:xfrm>
        <a:graphic>
          <a:graphicData uri="http://schemas.openxmlformats.org/presentationml/2006/ole">
            <mc:AlternateContent xmlns:mc="http://schemas.openxmlformats.org/markup-compatibility/2006">
              <mc:Choice xmlns:v="urn:schemas-microsoft-com:vml" Requires="v">
                <p:oleObj spid="_x0000_s11326" name="Equation" r:id="rId3" imgW="3136900" imgH="850900" progId="Equation.3">
                  <p:embed/>
                </p:oleObj>
              </mc:Choice>
              <mc:Fallback>
                <p:oleObj name="Equation" r:id="rId3" imgW="3136900" imgH="850900" progId="Equation.3">
                  <p:embed/>
                  <p:pic>
                    <p:nvPicPr>
                      <p:cNvPr id="0" name="Picture 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2054" y="1218615"/>
                        <a:ext cx="4702969" cy="12739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29" name="Rectangle 10"/>
          <p:cNvSpPr>
            <a:spLocks noChangeArrowheads="1"/>
          </p:cNvSpPr>
          <p:nvPr/>
        </p:nvSpPr>
        <p:spPr bwMode="auto">
          <a:xfrm>
            <a:off x="677659" y="1223176"/>
            <a:ext cx="2943225"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b="1" dirty="0">
                <a:solidFill>
                  <a:srgbClr val="000000"/>
                </a:solidFill>
                <a:ea typeface="MS Mincho" pitchFamily="49" charset="-128"/>
                <a:cs typeface="Univers" charset="0"/>
              </a:rPr>
              <a:t>Observational error</a:t>
            </a:r>
            <a:r>
              <a:rPr lang="en-GB" altLang="ja-JP" sz="1800" dirty="0">
                <a:solidFill>
                  <a:srgbClr val="000000"/>
                </a:solidFill>
                <a:ea typeface="MS Mincho" pitchFamily="49" charset="-128"/>
                <a:cs typeface="Univers" charset="0"/>
              </a:rPr>
              <a:t> combines these 2 :</a:t>
            </a:r>
            <a:endParaRPr lang="en-US" altLang="ja-JP" sz="675" dirty="0">
              <a:solidFill>
                <a:srgbClr val="000000"/>
              </a:solidFill>
              <a:ea typeface="MS Mincho" pitchFamily="49" charset="-128"/>
              <a:cs typeface="Univers" charset="0"/>
            </a:endParaRPr>
          </a:p>
          <a:p>
            <a:pPr>
              <a:lnSpc>
                <a:spcPct val="100000"/>
              </a:lnSpc>
            </a:pPr>
            <a:endParaRPr lang="en-US" altLang="ja-JP" sz="1350" dirty="0">
              <a:solidFill>
                <a:srgbClr val="000000"/>
              </a:solidFill>
              <a:ea typeface="MS Mincho" pitchFamily="49" charset="-128"/>
              <a:cs typeface="Univers" charset="0"/>
            </a:endParaRPr>
          </a:p>
        </p:txBody>
      </p:sp>
      <p:sp>
        <p:nvSpPr>
          <p:cNvPr id="107531" name="Text Box 11"/>
          <p:cNvSpPr txBox="1">
            <a:spLocks noChangeArrowheads="1"/>
          </p:cNvSpPr>
          <p:nvPr/>
        </p:nvSpPr>
        <p:spPr bwMode="auto">
          <a:xfrm>
            <a:off x="1316831" y="2617599"/>
            <a:ext cx="6538913" cy="200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Arial" panose="020B0604020202020204" pitchFamily="34" charset="0"/>
              </a:defRPr>
            </a:lvl1pPr>
            <a:lvl2pPr marL="622300" eaLnBrk="0" hangingPunct="0">
              <a:defRPr sz="2000">
                <a:solidFill>
                  <a:schemeClr val="tx1"/>
                </a:solidFill>
                <a:latin typeface="Arial" panose="020B0604020202020204" pitchFamily="34" charset="0"/>
              </a:defRPr>
            </a:lvl2pPr>
            <a:lvl3pPr eaLnBrk="0" hangingPunct="0">
              <a:defRPr sz="2000">
                <a:solidFill>
                  <a:schemeClr val="tx1"/>
                </a:solidFill>
                <a:latin typeface="Arial" panose="020B0604020202020204" pitchFamily="34" charset="0"/>
              </a:defRPr>
            </a:lvl3pPr>
            <a:lvl4pPr eaLnBrk="0" hangingPunct="0">
              <a:defRPr sz="2000">
                <a:solidFill>
                  <a:schemeClr val="tx1"/>
                </a:solidFill>
                <a:latin typeface="Arial" panose="020B0604020202020204" pitchFamily="34" charset="0"/>
              </a:defRPr>
            </a:lvl4pPr>
            <a:lvl5pPr eaLnBrk="0" hangingPunct="0">
              <a:defRPr sz="2000">
                <a:solidFill>
                  <a:schemeClr val="tx1"/>
                </a:solidFill>
                <a:latin typeface="Arial" panose="020B0604020202020204" pitchFamily="34" charset="0"/>
              </a:defRPr>
            </a:lvl5pPr>
            <a:lvl6pPr eaLnBrk="0" fontAlgn="base" hangingPunct="0">
              <a:spcBef>
                <a:spcPct val="0"/>
              </a:spcBef>
              <a:spcAft>
                <a:spcPct val="0"/>
              </a:spcAft>
              <a:defRPr sz="2000">
                <a:solidFill>
                  <a:schemeClr val="tx1"/>
                </a:solidFill>
                <a:latin typeface="Arial" panose="020B0604020202020204" pitchFamily="34" charset="0"/>
              </a:defRPr>
            </a:lvl6pPr>
            <a:lvl7pPr eaLnBrk="0" fontAlgn="base" hangingPunct="0">
              <a:spcBef>
                <a:spcPct val="0"/>
              </a:spcBef>
              <a:spcAft>
                <a:spcPct val="0"/>
              </a:spcAft>
              <a:defRPr sz="2000">
                <a:solidFill>
                  <a:schemeClr val="tx1"/>
                </a:solidFill>
                <a:latin typeface="Arial" panose="020B0604020202020204" pitchFamily="34" charset="0"/>
              </a:defRPr>
            </a:lvl7pPr>
            <a:lvl8pPr eaLnBrk="0" fontAlgn="base" hangingPunct="0">
              <a:spcBef>
                <a:spcPct val="0"/>
              </a:spcBef>
              <a:spcAft>
                <a:spcPct val="0"/>
              </a:spcAft>
              <a:defRPr sz="2000">
                <a:solidFill>
                  <a:schemeClr val="tx1"/>
                </a:solidFill>
                <a:latin typeface="Arial" panose="020B0604020202020204" pitchFamily="34" charset="0"/>
              </a:defRPr>
            </a:lvl8pPr>
            <a:lvl9pPr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en-US" sz="1500" i="1" dirty="0">
                <a:solidFill>
                  <a:srgbClr val="000000"/>
                </a:solidFill>
              </a:rPr>
              <a:t>Instrumental and representativeness errors are convolved to give a combined observational error: </a:t>
            </a:r>
            <a:r>
              <a:rPr lang="en-GB" altLang="en-US" sz="1800" b="1" dirty="0">
                <a:solidFill>
                  <a:srgbClr val="000000"/>
                </a:solidFill>
                <a:latin typeface="Times New Roman" panose="02020603050405020304" pitchFamily="18" charset="0"/>
              </a:rPr>
              <a:t>R</a:t>
            </a:r>
            <a:r>
              <a:rPr lang="en-GB" altLang="en-US" sz="1800" i="1" dirty="0">
                <a:solidFill>
                  <a:srgbClr val="000000"/>
                </a:solidFill>
              </a:rPr>
              <a:t>=</a:t>
            </a:r>
            <a:r>
              <a:rPr lang="en-GB" altLang="en-US" sz="1800" b="1" dirty="0">
                <a:solidFill>
                  <a:srgbClr val="000000"/>
                </a:solidFill>
                <a:latin typeface="Times New Roman" panose="02020603050405020304" pitchFamily="18" charset="0"/>
              </a:rPr>
              <a:t>E</a:t>
            </a:r>
            <a:r>
              <a:rPr lang="en-GB" altLang="en-US" sz="1800" i="1" dirty="0">
                <a:solidFill>
                  <a:srgbClr val="000000"/>
                </a:solidFill>
              </a:rPr>
              <a:t>+</a:t>
            </a:r>
            <a:r>
              <a:rPr lang="en-GB" altLang="en-US" sz="1800" b="1" dirty="0">
                <a:solidFill>
                  <a:srgbClr val="000000"/>
                </a:solidFill>
                <a:latin typeface="Times New Roman" panose="02020603050405020304" pitchFamily="18" charset="0"/>
              </a:rPr>
              <a:t>F</a:t>
            </a:r>
            <a:r>
              <a:rPr lang="en-GB" altLang="en-US" sz="1500" i="1" dirty="0">
                <a:solidFill>
                  <a:srgbClr val="000000"/>
                </a:solidFill>
              </a:rPr>
              <a:t>.</a:t>
            </a:r>
          </a:p>
          <a:p>
            <a:pPr eaLnBrk="1" hangingPunct="1">
              <a:lnSpc>
                <a:spcPct val="100000"/>
              </a:lnSpc>
            </a:pPr>
            <a:endParaRPr lang="en-GB" altLang="en-US" sz="1500" i="1" dirty="0">
              <a:solidFill>
                <a:srgbClr val="000000"/>
              </a:solidFill>
            </a:endParaRPr>
          </a:p>
          <a:p>
            <a:pPr eaLnBrk="1" hangingPunct="1">
              <a:lnSpc>
                <a:spcPct val="100000"/>
              </a:lnSpc>
            </a:pPr>
            <a:r>
              <a:rPr lang="en-GB" altLang="en-US" sz="1500" i="1" dirty="0">
                <a:solidFill>
                  <a:srgbClr val="000000"/>
                </a:solidFill>
              </a:rPr>
              <a:t>Note that we have assumed observations and background are unbiased.  Treatment of biases is discussed in another lecture.</a:t>
            </a:r>
          </a:p>
          <a:p>
            <a:pPr eaLnBrk="1" hangingPunct="1">
              <a:lnSpc>
                <a:spcPct val="100000"/>
              </a:lnSpc>
            </a:pPr>
            <a:endParaRPr lang="en-GB" altLang="en-US" sz="1500" i="1" dirty="0">
              <a:solidFill>
                <a:srgbClr val="000000"/>
              </a:solidFill>
            </a:endParaRPr>
          </a:p>
          <a:p>
            <a:pPr eaLnBrk="1" hangingPunct="1">
              <a:lnSpc>
                <a:spcPct val="100000"/>
              </a:lnSpc>
            </a:pPr>
            <a:r>
              <a:rPr lang="en-GB" altLang="en-US" sz="1500" i="1" dirty="0">
                <a:solidFill>
                  <a:srgbClr val="000000"/>
                </a:solidFill>
              </a:rPr>
              <a:t>We have also assumed that observational errors are uncorrelated with background errors.</a:t>
            </a:r>
          </a:p>
        </p:txBody>
      </p:sp>
      <p:sp>
        <p:nvSpPr>
          <p:cNvPr id="8" name="Text Box 11"/>
          <p:cNvSpPr txBox="1">
            <a:spLocks noChangeArrowheads="1"/>
          </p:cNvSpPr>
          <p:nvPr/>
        </p:nvSpPr>
        <p:spPr bwMode="auto">
          <a:xfrm>
            <a:off x="6399600" y="225483"/>
            <a:ext cx="27444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Bef>
                <a:spcPct val="50000"/>
              </a:spcBef>
            </a:pPr>
            <a:r>
              <a:rPr lang="en-US" altLang="en-US" sz="1050" dirty="0">
                <a:solidFill>
                  <a:srgbClr val="000000"/>
                </a:solidFill>
              </a:rPr>
              <a:t>Lorenc, A.C. 1986: "Analysis methods for numerical weather prediction." </a:t>
            </a:r>
            <a:r>
              <a:rPr lang="en-US" altLang="en-US" sz="1050" i="1" dirty="0">
                <a:solidFill>
                  <a:srgbClr val="000000"/>
                </a:solidFill>
              </a:rPr>
              <a:t>Quart. J. Roy. Met. Soc.,</a:t>
            </a:r>
            <a:r>
              <a:rPr lang="en-US" altLang="en-US" sz="1050" dirty="0">
                <a:solidFill>
                  <a:srgbClr val="000000"/>
                </a:solidFill>
              </a:rPr>
              <a:t> </a:t>
            </a:r>
            <a:r>
              <a:rPr lang="en-US" altLang="en-US" sz="1050" b="1" dirty="0">
                <a:solidFill>
                  <a:srgbClr val="000000"/>
                </a:solidFill>
              </a:rPr>
              <a:t>112</a:t>
            </a:r>
            <a:r>
              <a:rPr lang="en-US" altLang="en-US" sz="1050" dirty="0">
                <a:solidFill>
                  <a:srgbClr val="000000"/>
                </a:solidFill>
              </a:rPr>
              <a:t>, 1177-1194.</a:t>
            </a:r>
          </a:p>
        </p:txBody>
      </p:sp>
    </p:spTree>
    <p:extLst>
      <p:ext uri="{BB962C8B-B14F-4D97-AF65-F5344CB8AC3E}">
        <p14:creationId xmlns:p14="http://schemas.microsoft.com/office/powerpoint/2010/main" val="25844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type="title"/>
          </p:nvPr>
        </p:nvSpPr>
        <p:spPr>
          <a:xfrm>
            <a:off x="3492104" y="260747"/>
            <a:ext cx="4374356" cy="1731243"/>
          </a:xfrm>
        </p:spPr>
        <p:txBody>
          <a:bodyPr/>
          <a:lstStyle/>
          <a:p>
            <a:pPr eaLnBrk="1" hangingPunct="1"/>
            <a:r>
              <a:rPr lang="en-GB" altLang="ja-JP" b="1" smtClean="0">
                <a:solidFill>
                  <a:srgbClr val="0066FF"/>
                </a:solidFill>
                <a:ea typeface="ＭＳ Ｐゴシック" panose="020B0600070205080204" pitchFamily="34" charset="-128"/>
              </a:rPr>
              <a:t>background pdf</a:t>
            </a:r>
            <a:r>
              <a:rPr lang="en-GB" altLang="ja-JP" b="1" smtClean="0">
                <a:ea typeface="ＭＳ Ｐゴシック" panose="020B0600070205080204" pitchFamily="34" charset="-128"/>
              </a:rPr>
              <a:t/>
            </a:r>
            <a:br>
              <a:rPr lang="en-GB" altLang="ja-JP" b="1" smtClean="0">
                <a:ea typeface="ＭＳ Ｐゴシック" panose="020B0600070205080204" pitchFamily="34" charset="-128"/>
              </a:rPr>
            </a:br>
            <a:r>
              <a:rPr lang="en-GB" altLang="ja-JP" b="1" smtClean="0">
                <a:solidFill>
                  <a:srgbClr val="FF00FF"/>
                </a:solidFill>
                <a:ea typeface="ＭＳ Ｐゴシック" panose="020B0600070205080204" pitchFamily="34" charset="-128"/>
              </a:rPr>
              <a:t>obs likelihood function</a:t>
            </a:r>
            <a:endParaRPr lang="en-US" altLang="en-US" b="1" smtClean="0">
              <a:solidFill>
                <a:srgbClr val="FF00FF"/>
              </a:solidFill>
            </a:endParaRPr>
          </a:p>
        </p:txBody>
      </p:sp>
      <p:sp>
        <p:nvSpPr>
          <p:cNvPr id="28674" name="Footer Placeholder 2"/>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F91EC675-E71D-4395-B602-C55B3AE261BA}" type="slidenum">
              <a:rPr lang="en-GB" altLang="en-US" sz="750">
                <a:solidFill>
                  <a:srgbClr val="000000"/>
                </a:solidFill>
              </a:rPr>
              <a:pPr/>
              <a:t>38</a:t>
            </a:fld>
            <a:endParaRPr lang="en-GB" altLang="en-US" sz="1050" dirty="0">
              <a:solidFill>
                <a:srgbClr val="000000"/>
              </a:solidFill>
              <a:latin typeface="Times" panose="02020603050405020304" pitchFamily="18" charset="0"/>
            </a:endParaRPr>
          </a:p>
        </p:txBody>
      </p:sp>
      <p:pic>
        <p:nvPicPr>
          <p:cNvPr id="28675" name="Picture 4" descr="X1x2pdf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2206" y="21431"/>
            <a:ext cx="5043488"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372211"/>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4"/>
          <p:cNvSpPr>
            <a:spLocks noGrp="1" noChangeArrowheads="1"/>
          </p:cNvSpPr>
          <p:nvPr>
            <p:ph type="title"/>
          </p:nvPr>
        </p:nvSpPr>
        <p:spPr>
          <a:xfrm>
            <a:off x="1880670" y="153823"/>
            <a:ext cx="6318647" cy="623248"/>
          </a:xfrm>
        </p:spPr>
        <p:txBody>
          <a:bodyPr/>
          <a:lstStyle/>
          <a:p>
            <a:pPr eaLnBrk="1" hangingPunct="1"/>
            <a:r>
              <a:rPr lang="en-GB" altLang="ja-JP" b="1" dirty="0" smtClean="0">
                <a:ea typeface="ＭＳ Ｐゴシック" panose="020B0600070205080204" pitchFamily="34" charset="-128"/>
              </a:rPr>
              <a:t>Bayesian analysis equation</a:t>
            </a:r>
            <a:r>
              <a:rPr lang="en-US" altLang="ja-JP" dirty="0" smtClean="0">
                <a:ea typeface="ＭＳ Ｐゴシック" panose="020B0600070205080204" pitchFamily="34" charset="-128"/>
              </a:rPr>
              <a:t> </a:t>
            </a:r>
            <a:endParaRPr lang="en-US" altLang="en-US" dirty="0" smtClean="0"/>
          </a:p>
        </p:txBody>
      </p:sp>
      <p:sp>
        <p:nvSpPr>
          <p:cNvPr id="6149" name="Footer Placeholder 2"/>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B08BC339-63EA-492C-87BA-B02DBA28E6A7}" type="slidenum">
              <a:rPr lang="en-GB" altLang="en-US" sz="750">
                <a:solidFill>
                  <a:srgbClr val="000000"/>
                </a:solidFill>
              </a:rPr>
              <a:pPr/>
              <a:t>39</a:t>
            </a:fld>
            <a:endParaRPr lang="en-GB" altLang="en-US" sz="1050" dirty="0">
              <a:solidFill>
                <a:srgbClr val="000000"/>
              </a:solidFill>
              <a:latin typeface="Times" panose="02020603050405020304" pitchFamily="18" charset="0"/>
            </a:endParaRPr>
          </a:p>
        </p:txBody>
      </p:sp>
      <p:graphicFrame>
        <p:nvGraphicFramePr>
          <p:cNvPr id="6146" name="Object 7"/>
          <p:cNvGraphicFramePr>
            <a:graphicFrameLocks noChangeAspect="1"/>
          </p:cNvGraphicFramePr>
          <p:nvPr/>
        </p:nvGraphicFramePr>
        <p:xfrm>
          <a:off x="3383757" y="1006079"/>
          <a:ext cx="2131219" cy="685800"/>
        </p:xfrm>
        <a:graphic>
          <a:graphicData uri="http://schemas.openxmlformats.org/presentationml/2006/ole">
            <mc:AlternateContent xmlns:mc="http://schemas.openxmlformats.org/markup-compatibility/2006">
              <mc:Choice xmlns:v="urn:schemas-microsoft-com:vml" Requires="v">
                <p:oleObj spid="_x0000_s12462" name="Equation" r:id="rId3" imgW="1422400" imgH="457200" progId="Equation.3">
                  <p:embed/>
                </p:oleObj>
              </mc:Choice>
              <mc:Fallback>
                <p:oleObj name="Equation" r:id="rId3" imgW="1422400" imgH="457200" progId="Equation.3">
                  <p:embed/>
                  <p:pic>
                    <p:nvPicPr>
                      <p:cNvPr id="0" name="Picture 1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757" y="1006079"/>
                        <a:ext cx="2131219"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6"/>
          <p:cNvGraphicFramePr>
            <a:graphicFrameLocks noChangeAspect="1"/>
          </p:cNvGraphicFramePr>
          <p:nvPr/>
        </p:nvGraphicFramePr>
        <p:xfrm>
          <a:off x="6516291" y="2139554"/>
          <a:ext cx="1245394" cy="348853"/>
        </p:xfrm>
        <a:graphic>
          <a:graphicData uri="http://schemas.openxmlformats.org/presentationml/2006/ole">
            <mc:AlternateContent xmlns:mc="http://schemas.openxmlformats.org/markup-compatibility/2006">
              <mc:Choice xmlns:v="urn:schemas-microsoft-com:vml" Requires="v">
                <p:oleObj spid="_x0000_s12463" name="Equation" r:id="rId5" imgW="825500" imgH="228600" progId="Equation.3">
                  <p:embed/>
                </p:oleObj>
              </mc:Choice>
              <mc:Fallback>
                <p:oleObj name="Equation" r:id="rId5" imgW="825500" imgH="228600" progId="Equation.3">
                  <p:embed/>
                  <p:pic>
                    <p:nvPicPr>
                      <p:cNvPr id="0" name="Picture 1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91" y="2139554"/>
                        <a:ext cx="1245394" cy="34885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5"/>
          <p:cNvGraphicFramePr>
            <a:graphicFrameLocks noChangeAspect="1"/>
          </p:cNvGraphicFramePr>
          <p:nvPr/>
        </p:nvGraphicFramePr>
        <p:xfrm>
          <a:off x="4523185" y="2806303"/>
          <a:ext cx="2912269" cy="727472"/>
        </p:xfrm>
        <a:graphic>
          <a:graphicData uri="http://schemas.openxmlformats.org/presentationml/2006/ole">
            <mc:AlternateContent xmlns:mc="http://schemas.openxmlformats.org/markup-compatibility/2006">
              <mc:Choice xmlns:v="urn:schemas-microsoft-com:vml" Requires="v">
                <p:oleObj spid="_x0000_s12464" name="Equation" r:id="rId7" imgW="1943100" imgH="482600" progId="Equation.3">
                  <p:embed/>
                </p:oleObj>
              </mc:Choice>
              <mc:Fallback>
                <p:oleObj name="Equation" r:id="rId7" imgW="1943100" imgH="482600" progId="Equation.3">
                  <p:embed/>
                  <p:pic>
                    <p:nvPicPr>
                      <p:cNvPr id="0" name="Picture 1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185" y="2806303"/>
                        <a:ext cx="2912269" cy="727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8"/>
          <p:cNvSpPr>
            <a:spLocks noChangeArrowheads="1"/>
          </p:cNvSpPr>
          <p:nvPr/>
        </p:nvSpPr>
        <p:spPr bwMode="auto">
          <a:xfrm>
            <a:off x="1143001" y="1064763"/>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endParaRPr lang="en-US" altLang="en-US" sz="1500">
              <a:solidFill>
                <a:srgbClr val="000000"/>
              </a:solidFill>
            </a:endParaRPr>
          </a:p>
        </p:txBody>
      </p:sp>
      <p:sp>
        <p:nvSpPr>
          <p:cNvPr id="6152" name="Rectangle 9"/>
          <p:cNvSpPr>
            <a:spLocks noChangeArrowheads="1"/>
          </p:cNvSpPr>
          <p:nvPr/>
        </p:nvSpPr>
        <p:spPr bwMode="auto">
          <a:xfrm>
            <a:off x="1331119" y="2126338"/>
            <a:ext cx="50449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pPr>
            <a:r>
              <a:rPr lang="en-GB" altLang="ja-JP" sz="1800" dirty="0">
                <a:solidFill>
                  <a:srgbClr val="000000"/>
                </a:solidFill>
                <a:ea typeface="MS Mincho" pitchFamily="49" charset="-128"/>
                <a:cs typeface="Univers" charset="0"/>
              </a:rPr>
              <a:t>Property of Gaussians that, if </a:t>
            </a:r>
            <a:r>
              <a:rPr lang="en-GB" altLang="ja-JP" sz="1800" i="1" dirty="0">
                <a:solidFill>
                  <a:srgbClr val="000000"/>
                </a:solidFill>
                <a:latin typeface="Times New Roman" panose="02020603050405020304" pitchFamily="18" charset="0"/>
                <a:ea typeface="MS Mincho" pitchFamily="49" charset="-128"/>
                <a:cs typeface="Times New Roman" panose="02020603050405020304" pitchFamily="18" charset="0"/>
              </a:rPr>
              <a:t>H</a:t>
            </a:r>
            <a:r>
              <a:rPr lang="en-GB" altLang="ja-JP" sz="1800" dirty="0">
                <a:solidFill>
                  <a:srgbClr val="000000"/>
                </a:solidFill>
                <a:ea typeface="MS Mincho" pitchFamily="49" charset="-128"/>
                <a:cs typeface="Univers" charset="0"/>
              </a:rPr>
              <a:t> is </a:t>
            </a:r>
            <a:r>
              <a:rPr lang="en-GB" altLang="ja-JP" sz="1800" dirty="0" err="1">
                <a:solidFill>
                  <a:srgbClr val="000000"/>
                </a:solidFill>
                <a:ea typeface="MS Mincho" pitchFamily="49" charset="-128"/>
                <a:cs typeface="Univers" charset="0"/>
              </a:rPr>
              <a:t>linearisable</a:t>
            </a:r>
            <a:r>
              <a:rPr lang="en-GB" altLang="ja-JP" sz="1800" dirty="0">
                <a:solidFill>
                  <a:srgbClr val="000000"/>
                </a:solidFill>
                <a:ea typeface="MS Mincho" pitchFamily="49" charset="-128"/>
                <a:cs typeface="Univers" charset="0"/>
              </a:rPr>
              <a:t> : </a:t>
            </a:r>
            <a:endParaRPr lang="en-GB" altLang="ja-JP" sz="1350" dirty="0">
              <a:solidFill>
                <a:srgbClr val="000000"/>
              </a:solidFill>
              <a:ea typeface="ＭＳ Ｐゴシック" panose="020B0600070205080204" pitchFamily="34" charset="-128"/>
            </a:endParaRPr>
          </a:p>
        </p:txBody>
      </p:sp>
      <p:sp>
        <p:nvSpPr>
          <p:cNvPr id="6153" name="Rectangle 10"/>
          <p:cNvSpPr>
            <a:spLocks noChangeArrowheads="1"/>
          </p:cNvSpPr>
          <p:nvPr/>
        </p:nvSpPr>
        <p:spPr bwMode="auto">
          <a:xfrm>
            <a:off x="1277541" y="2827921"/>
            <a:ext cx="3339376"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tabLst>
                <a:tab pos="-457200" algn="l"/>
              </a:tabLst>
              <a:defRPr sz="2000">
                <a:solidFill>
                  <a:schemeClr val="tx1"/>
                </a:solidFill>
                <a:latin typeface="Arial" panose="020B0604020202020204" pitchFamily="34" charset="0"/>
              </a:defRPr>
            </a:lvl1pPr>
            <a:lvl2pPr marL="742950" indent="-285750" eaLnBrk="0" hangingPunct="0">
              <a:tabLst>
                <a:tab pos="-457200" algn="l"/>
              </a:tabLst>
              <a:defRPr sz="2000">
                <a:solidFill>
                  <a:schemeClr val="tx1"/>
                </a:solidFill>
                <a:latin typeface="Arial" panose="020B0604020202020204" pitchFamily="34" charset="0"/>
              </a:defRPr>
            </a:lvl2pPr>
            <a:lvl3pPr marL="1143000" indent="-228600" eaLnBrk="0" hangingPunct="0">
              <a:tabLst>
                <a:tab pos="-457200" algn="l"/>
              </a:tabLst>
              <a:defRPr sz="2000">
                <a:solidFill>
                  <a:schemeClr val="tx1"/>
                </a:solidFill>
                <a:latin typeface="Arial" panose="020B0604020202020204" pitchFamily="34" charset="0"/>
              </a:defRPr>
            </a:lvl3pPr>
            <a:lvl4pPr marL="1600200" indent="-228600" eaLnBrk="0" hangingPunct="0">
              <a:tabLst>
                <a:tab pos="-457200" algn="l"/>
              </a:tabLst>
              <a:defRPr sz="2000">
                <a:solidFill>
                  <a:schemeClr val="tx1"/>
                </a:solidFill>
                <a:latin typeface="Arial" panose="020B0604020202020204" pitchFamily="34" charset="0"/>
              </a:defRPr>
            </a:lvl4pPr>
            <a:lvl5pPr marL="2057400" indent="-228600" eaLnBrk="0" hangingPunct="0">
              <a:tabLst>
                <a:tab pos="-4572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sz="2000">
                <a:solidFill>
                  <a:schemeClr val="tx1"/>
                </a:solidFill>
                <a:latin typeface="Arial" panose="020B0604020202020204" pitchFamily="34" charset="0"/>
              </a:defRPr>
            </a:lvl9pPr>
          </a:lstStyle>
          <a:p>
            <a:pPr eaLnBrk="1" hangingPunct="1">
              <a:lnSpc>
                <a:spcPct val="100000"/>
              </a:lnSpc>
            </a:pPr>
            <a:r>
              <a:rPr lang="en-GB" altLang="ja-JP" sz="1800" dirty="0">
                <a:solidFill>
                  <a:srgbClr val="000000"/>
                </a:solidFill>
                <a:ea typeface="MS Mincho" pitchFamily="49" charset="-128"/>
                <a:cs typeface="Univers" charset="0"/>
              </a:rPr>
              <a:t>where </a:t>
            </a:r>
            <a:r>
              <a:rPr lang="en-GB" altLang="ja-JP" sz="1800" b="1" i="1" dirty="0" err="1">
                <a:solidFill>
                  <a:srgbClr val="000000"/>
                </a:solidFill>
                <a:latin typeface="Times New Roman" panose="02020603050405020304" pitchFamily="18" charset="0"/>
                <a:ea typeface="MS Mincho" pitchFamily="49" charset="-128"/>
                <a:cs typeface="Times New Roman" panose="02020603050405020304" pitchFamily="18" charset="0"/>
              </a:rPr>
              <a:t>x</a:t>
            </a:r>
            <a:r>
              <a:rPr lang="en-GB" altLang="ja-JP" sz="1800" i="1" baseline="30000" dirty="0" err="1">
                <a:solidFill>
                  <a:srgbClr val="000000"/>
                </a:solidFill>
                <a:latin typeface="Times New Roman" panose="02020603050405020304" pitchFamily="18" charset="0"/>
                <a:ea typeface="MS Mincho" pitchFamily="49" charset="-128"/>
                <a:cs typeface="Times New Roman" panose="02020603050405020304" pitchFamily="18" charset="0"/>
              </a:rPr>
              <a:t>a</a:t>
            </a:r>
            <a:r>
              <a:rPr lang="en-GB" altLang="ja-JP" sz="1800" dirty="0">
                <a:solidFill>
                  <a:srgbClr val="000000"/>
                </a:solidFill>
                <a:ea typeface="MS Mincho" pitchFamily="49" charset="-128"/>
                <a:cs typeface="Univers" charset="0"/>
              </a:rPr>
              <a:t> and </a:t>
            </a:r>
            <a:r>
              <a:rPr lang="en-GB" altLang="ja-JP" sz="1800" b="1" dirty="0">
                <a:solidFill>
                  <a:srgbClr val="000000"/>
                </a:solidFill>
                <a:latin typeface="Times New Roman" panose="02020603050405020304" pitchFamily="18" charset="0"/>
                <a:ea typeface="MS Mincho" pitchFamily="49" charset="-128"/>
                <a:cs typeface="Times New Roman" panose="02020603050405020304" pitchFamily="18" charset="0"/>
              </a:rPr>
              <a:t>A</a:t>
            </a:r>
            <a:r>
              <a:rPr lang="en-GB" altLang="ja-JP" sz="1800" dirty="0">
                <a:solidFill>
                  <a:srgbClr val="000000"/>
                </a:solidFill>
                <a:ea typeface="MS Mincho" pitchFamily="49" charset="-128"/>
                <a:cs typeface="Univers" charset="0"/>
              </a:rPr>
              <a:t> are defined by:</a:t>
            </a:r>
            <a:endParaRPr lang="en-US" altLang="ja-JP" sz="675" dirty="0">
              <a:solidFill>
                <a:srgbClr val="000000"/>
              </a:solidFill>
              <a:ea typeface="ＭＳ Ｐゴシック" panose="020B0600070205080204" pitchFamily="34" charset="-128"/>
            </a:endParaRPr>
          </a:p>
          <a:p>
            <a:pPr>
              <a:lnSpc>
                <a:spcPct val="100000"/>
              </a:lnSpc>
            </a:pPr>
            <a:endParaRPr lang="en-US" altLang="ja-JP" sz="1350" dirty="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3521711902"/>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465785" y="465535"/>
            <a:ext cx="5535215" cy="438582"/>
          </a:xfrm>
        </p:spPr>
        <p:txBody>
          <a:bodyPr/>
          <a:lstStyle/>
          <a:p>
            <a:pPr eaLnBrk="1" hangingPunct="1"/>
            <a:r>
              <a:rPr lang="en-GB" altLang="en-US" sz="2400" dirty="0"/>
              <a:t>Choices in Data Assimilation</a:t>
            </a:r>
            <a:endParaRPr lang="en-US" altLang="en-US" sz="2400" dirty="0"/>
          </a:p>
        </p:txBody>
      </p:sp>
      <p:sp>
        <p:nvSpPr>
          <p:cNvPr id="24580" name="Rectangle 3"/>
          <p:cNvSpPr>
            <a:spLocks noGrp="1" noChangeArrowheads="1"/>
          </p:cNvSpPr>
          <p:nvPr>
            <p:ph idx="1"/>
          </p:nvPr>
        </p:nvSpPr>
        <p:spPr>
          <a:xfrm>
            <a:off x="945503" y="1123627"/>
            <a:ext cx="6877697" cy="3214007"/>
          </a:xfrm>
        </p:spPr>
        <p:txBody>
          <a:bodyPr>
            <a:noAutofit/>
          </a:bodyPr>
          <a:lstStyle/>
          <a:p>
            <a:pPr marL="342900" indent="-342900">
              <a:buFontTx/>
              <a:buAutoNum type="arabicPeriod"/>
            </a:pPr>
            <a:r>
              <a:rPr lang="en-US" altLang="en-US" sz="2000" b="1" i="1" dirty="0" smtClean="0">
                <a:solidFill>
                  <a:srgbClr val="FF3300"/>
                </a:solidFill>
              </a:rPr>
              <a:t>Historical Background of DA for NWP</a:t>
            </a:r>
            <a:br>
              <a:rPr lang="en-US" altLang="en-US" sz="2000" b="1" i="1" dirty="0" smtClean="0">
                <a:solidFill>
                  <a:srgbClr val="FF3300"/>
                </a:solidFill>
              </a:rPr>
            </a:br>
            <a:r>
              <a:rPr lang="en-US" altLang="en-US" sz="2000" dirty="0" smtClean="0">
                <a:solidFill>
                  <a:srgbClr val="FF3300"/>
                </a:solidFill>
              </a:rPr>
              <a:t>FGGE &amp; how to use satellite data</a:t>
            </a:r>
            <a:endParaRPr lang="en-US" altLang="en-US" sz="2000" dirty="0" smtClean="0"/>
          </a:p>
          <a:p>
            <a:pPr marL="342900" indent="-342900">
              <a:buFontTx/>
              <a:buAutoNum type="arabicPeriod"/>
            </a:pPr>
            <a:r>
              <a:rPr lang="en-US" altLang="en-US" sz="2000" b="1" i="1" dirty="0" smtClean="0">
                <a:solidFill>
                  <a:srgbClr val="FF3300"/>
                </a:solidFill>
              </a:rPr>
              <a:t>How to combine imperfect information</a:t>
            </a:r>
            <a:br>
              <a:rPr lang="en-US" altLang="en-US" sz="2000" b="1" i="1" dirty="0" smtClean="0">
                <a:solidFill>
                  <a:srgbClr val="FF3300"/>
                </a:solidFill>
              </a:rPr>
            </a:br>
            <a:r>
              <a:rPr lang="en-US" altLang="en-US" sz="2000" dirty="0">
                <a:solidFill>
                  <a:srgbClr val="FF3300"/>
                </a:solidFill>
              </a:rPr>
              <a:t>Bayes Theorem</a:t>
            </a:r>
          </a:p>
          <a:p>
            <a:pPr marL="342900" indent="-342900">
              <a:buFontTx/>
              <a:buAutoNum type="arabicPeriod"/>
            </a:pPr>
            <a:r>
              <a:rPr lang="en-US" altLang="en-US" sz="2000" b="1" i="1" dirty="0" smtClean="0">
                <a:solidFill>
                  <a:srgbClr val="FF3300"/>
                </a:solidFill>
              </a:rPr>
              <a:t>How to represent the errors in our prior (forecast)</a:t>
            </a:r>
            <a:br>
              <a:rPr lang="en-US" altLang="en-US" sz="2000" b="1" i="1" dirty="0" smtClean="0">
                <a:solidFill>
                  <a:srgbClr val="FF3300"/>
                </a:solidFill>
              </a:rPr>
            </a:br>
            <a:r>
              <a:rPr lang="en-US" altLang="en-US" sz="2000" dirty="0" smtClean="0">
                <a:solidFill>
                  <a:srgbClr val="FF3300"/>
                </a:solidFill>
              </a:rPr>
              <a:t>Background Error Covariance </a:t>
            </a:r>
            <a:r>
              <a:rPr lang="en-US" altLang="en-US" sz="2000" dirty="0">
                <a:solidFill>
                  <a:srgbClr val="FF3300"/>
                </a:solidFill>
              </a:rPr>
              <a:t>modelling</a:t>
            </a:r>
          </a:p>
          <a:p>
            <a:pPr marL="342900" indent="-342900">
              <a:buFontTx/>
              <a:buAutoNum type="arabicPeriod"/>
            </a:pPr>
            <a:r>
              <a:rPr lang="en-US" altLang="en-US" sz="2000" b="1" i="1" dirty="0" smtClean="0">
                <a:solidFill>
                  <a:srgbClr val="FF3300"/>
                </a:solidFill>
              </a:rPr>
              <a:t>How to calculate the evolution of errors,</a:t>
            </a:r>
            <a:r>
              <a:rPr lang="en-US" altLang="en-US" sz="2000" b="1" i="1" dirty="0">
                <a:solidFill>
                  <a:srgbClr val="FF3300"/>
                </a:solidFill>
              </a:rPr>
              <a:t/>
            </a:r>
            <a:br>
              <a:rPr lang="en-US" altLang="en-US" sz="2000" b="1" i="1" dirty="0">
                <a:solidFill>
                  <a:srgbClr val="FF3300"/>
                </a:solidFill>
              </a:rPr>
            </a:br>
            <a:r>
              <a:rPr lang="en-US" altLang="en-US" sz="2000" b="1" i="1" dirty="0">
                <a:solidFill>
                  <a:srgbClr val="FF3300"/>
                </a:solidFill>
              </a:rPr>
              <a:t>to best use observations </a:t>
            </a:r>
            <a:r>
              <a:rPr lang="en-US" altLang="en-US" sz="2000" b="1" i="1" dirty="0" smtClean="0">
                <a:solidFill>
                  <a:srgbClr val="FF3300"/>
                </a:solidFill>
              </a:rPr>
              <a:t>distributed in </a:t>
            </a:r>
            <a:r>
              <a:rPr lang="en-US" altLang="en-US" sz="2000" b="1" i="1" dirty="0">
                <a:solidFill>
                  <a:srgbClr val="FF3300"/>
                </a:solidFill>
              </a:rPr>
              <a:t>time</a:t>
            </a:r>
            <a:r>
              <a:rPr lang="en-US" altLang="en-US" sz="2000" b="1" i="1" dirty="0" smtClean="0">
                <a:solidFill>
                  <a:srgbClr val="FF3300"/>
                </a:solidFill>
              </a:rPr>
              <a:t/>
            </a:r>
            <a:br>
              <a:rPr lang="en-US" altLang="en-US" sz="2000" b="1" i="1" dirty="0" smtClean="0">
                <a:solidFill>
                  <a:srgbClr val="FF3300"/>
                </a:solidFill>
              </a:rPr>
            </a:br>
            <a:r>
              <a:rPr lang="en-US" altLang="en-US" sz="2000" dirty="0">
                <a:solidFill>
                  <a:srgbClr val="FF3300"/>
                </a:solidFill>
              </a:rPr>
              <a:t>Kalman filter, ensembles, “Errors Of The Day</a:t>
            </a:r>
            <a:r>
              <a:rPr lang="en-US" altLang="en-US" sz="2000" dirty="0" smtClean="0">
                <a:solidFill>
                  <a:srgbClr val="FF3300"/>
                </a:solidFill>
              </a:rPr>
              <a:t>”, 4DVar</a:t>
            </a:r>
            <a:endParaRPr lang="en-US" altLang="en-US" sz="2000" dirty="0">
              <a:solidFill>
                <a:srgbClr val="FF3300"/>
              </a:solidFill>
            </a:endParaRPr>
          </a:p>
        </p:txBody>
      </p:sp>
      <p:sp>
        <p:nvSpPr>
          <p:cNvPr id="24578" name="Footer Placeholder 3"/>
          <p:cNvSpPr>
            <a:spLocks noGrp="1"/>
          </p:cNvSpPr>
          <p:nvPr>
            <p:ph type="ftr" sz="quarter" idx="10"/>
          </p:nvPr>
        </p:nvSpPr>
        <p:spPr>
          <a:solidFill>
            <a:schemeClr val="bg1"/>
          </a:solidFill>
          <a:ln/>
          <a:extLst/>
        </p:spPr>
        <p:txBody>
          <a:bodyPr vert="horz" lIns="252000" tIns="36000" rIns="68580" bIns="27000" rtlCol="0" anchor="ctr"/>
          <a:lstStyle/>
          <a:p>
            <a:pPr eaLnBrk="0"/>
            <a:r>
              <a:rPr lang="en-GB" altLang="en-US" sz="750" dirty="0">
                <a:latin typeface="Arial" panose="020B0604020202020204" pitchFamily="34" charset="0"/>
              </a:rPr>
              <a:t>© Crown copyright   Met Office  Andrew Lorenc  </a:t>
            </a:r>
            <a:fld id="{A60251F4-CB2A-403A-9547-C7C47994FBAF}" type="slidenum">
              <a:rPr lang="en-GB" altLang="en-US" sz="750">
                <a:latin typeface="Arial" panose="020B0604020202020204" pitchFamily="34" charset="0"/>
              </a:rPr>
              <a:pPr eaLnBrk="0"/>
              <a:t>4</a:t>
            </a:fld>
            <a:endParaRPr lang="en-GB" altLang="en-US" sz="750" dirty="0">
              <a:latin typeface="Arial" panose="020B0604020202020204" pitchFamily="34" charset="0"/>
            </a:endParaRPr>
          </a:p>
        </p:txBody>
      </p:sp>
    </p:spTree>
    <p:extLst>
      <p:ext uri="{BB962C8B-B14F-4D97-AF65-F5344CB8AC3E}">
        <p14:creationId xmlns:p14="http://schemas.microsoft.com/office/powerpoint/2010/main" val="3901334757"/>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type="title"/>
          </p:nvPr>
        </p:nvSpPr>
        <p:spPr>
          <a:xfrm>
            <a:off x="3492104" y="260748"/>
            <a:ext cx="4374356" cy="1315745"/>
          </a:xfrm>
        </p:spPr>
        <p:txBody>
          <a:bodyPr/>
          <a:lstStyle/>
          <a:p>
            <a:pPr eaLnBrk="1" hangingPunct="1"/>
            <a:r>
              <a:rPr lang="en-GB" altLang="ja-JP" sz="2700" b="1">
                <a:solidFill>
                  <a:srgbClr val="0066FF"/>
                </a:solidFill>
                <a:ea typeface="ＭＳ Ｐゴシック" panose="020B0600070205080204" pitchFamily="34" charset="-128"/>
              </a:rPr>
              <a:t>background pdf</a:t>
            </a:r>
            <a:r>
              <a:rPr lang="en-GB" altLang="ja-JP" sz="2700" b="1">
                <a:ea typeface="ＭＳ Ｐゴシック" panose="020B0600070205080204" pitchFamily="34" charset="-128"/>
              </a:rPr>
              <a:t/>
            </a:r>
            <a:br>
              <a:rPr lang="en-GB" altLang="ja-JP" sz="2700" b="1">
                <a:ea typeface="ＭＳ Ｐゴシック" panose="020B0600070205080204" pitchFamily="34" charset="-128"/>
              </a:rPr>
            </a:br>
            <a:r>
              <a:rPr lang="en-GB" altLang="ja-JP" sz="2700" b="1">
                <a:solidFill>
                  <a:srgbClr val="FF00FF"/>
                </a:solidFill>
                <a:ea typeface="ＭＳ Ｐゴシック" panose="020B0600070205080204" pitchFamily="34" charset="-128"/>
              </a:rPr>
              <a:t>obs likelihood function</a:t>
            </a:r>
            <a:br>
              <a:rPr lang="en-GB" altLang="ja-JP" sz="2700" b="1">
                <a:solidFill>
                  <a:srgbClr val="FF00FF"/>
                </a:solidFill>
                <a:ea typeface="ＭＳ Ｐゴシック" panose="020B0600070205080204" pitchFamily="34" charset="-128"/>
              </a:rPr>
            </a:br>
            <a:r>
              <a:rPr lang="en-GB" altLang="ja-JP" sz="2700" b="1">
                <a:ea typeface="ＭＳ Ｐゴシック" panose="020B0600070205080204" pitchFamily="34" charset="-128"/>
              </a:rPr>
              <a:t>posterior analysis PDF</a:t>
            </a:r>
            <a:endParaRPr lang="en-US" altLang="en-US" sz="2700" b="1"/>
          </a:p>
        </p:txBody>
      </p:sp>
      <p:sp>
        <p:nvSpPr>
          <p:cNvPr id="21506" name="Footer Placeholder 2"/>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3C4AF5FE-13EF-452E-801F-AA5AA4C88AAA}" type="slidenum">
              <a:rPr lang="en-GB" altLang="en-US" sz="750">
                <a:solidFill>
                  <a:srgbClr val="000000"/>
                </a:solidFill>
              </a:rPr>
              <a:pPr/>
              <a:t>40</a:t>
            </a:fld>
            <a:endParaRPr lang="en-GB" altLang="en-US" sz="1050" dirty="0">
              <a:solidFill>
                <a:srgbClr val="000000"/>
              </a:solidFill>
              <a:latin typeface="Times" panose="02020603050405020304" pitchFamily="18" charset="0"/>
            </a:endParaRPr>
          </a:p>
        </p:txBody>
      </p:sp>
      <p:pic>
        <p:nvPicPr>
          <p:cNvPr id="21507" name="Picture 4" descr="X1x2pdf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362" y="21431"/>
            <a:ext cx="5043488"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053112"/>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41</a:t>
            </a:fld>
            <a:endParaRPr lang="en-GB" altLang="en-US" smtClean="0">
              <a:solidFill>
                <a:srgbClr val="000000"/>
              </a:solidFill>
            </a:endParaRPr>
          </a:p>
          <a:p>
            <a:endParaRPr lang="en-GB" altLang="en-US"/>
          </a:p>
        </p:txBody>
      </p:sp>
      <p:sp>
        <p:nvSpPr>
          <p:cNvPr id="6" name="Title 5"/>
          <p:cNvSpPr>
            <a:spLocks noGrp="1"/>
          </p:cNvSpPr>
          <p:nvPr>
            <p:ph type="title"/>
          </p:nvPr>
        </p:nvSpPr>
        <p:spPr>
          <a:xfrm>
            <a:off x="244027" y="582583"/>
            <a:ext cx="8437500" cy="623248"/>
          </a:xfrm>
        </p:spPr>
        <p:txBody>
          <a:bodyPr/>
          <a:lstStyle/>
          <a:p>
            <a:r>
              <a:rPr lang="en-GB" altLang="en-US" dirty="0"/>
              <a:t>Practical implementation of the Bayesian Analysis Equation</a:t>
            </a:r>
            <a:endParaRPr lang="en-GB" dirty="0"/>
          </a:p>
        </p:txBody>
      </p:sp>
      <p:sp>
        <p:nvSpPr>
          <p:cNvPr id="2" name="TextBox 1"/>
          <p:cNvSpPr txBox="1"/>
          <p:nvPr/>
        </p:nvSpPr>
        <p:spPr>
          <a:xfrm>
            <a:off x="525780" y="2339179"/>
            <a:ext cx="7962900" cy="18062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600" b="0" i="1" u="none" strike="noStrike" cap="none" spc="0" normalizeH="0" baseline="0" dirty="0" smtClean="0">
                <a:ln>
                  <a:noFill/>
                </a:ln>
                <a:solidFill>
                  <a:srgbClr val="FF0000"/>
                </a:solidFill>
                <a:effectLst/>
                <a:uFillTx/>
                <a:latin typeface="+mn-lt"/>
                <a:ea typeface="+mn-ea"/>
                <a:cs typeface="+mn-cs"/>
                <a:sym typeface="Helvetica Light"/>
              </a:rPr>
              <a:t>How do we apply it to assimilate millions</a:t>
            </a:r>
            <a:r>
              <a:rPr kumimoji="0" lang="en-GB" sz="3600" b="0" i="1" u="none" strike="noStrike" cap="none" spc="0" normalizeH="0" dirty="0" smtClean="0">
                <a:ln>
                  <a:noFill/>
                </a:ln>
                <a:solidFill>
                  <a:srgbClr val="FF0000"/>
                </a:solidFill>
                <a:effectLst/>
                <a:uFillTx/>
                <a:latin typeface="+mn-lt"/>
                <a:ea typeface="+mn-ea"/>
                <a:cs typeface="+mn-cs"/>
                <a:sym typeface="Helvetica Light"/>
              </a:rPr>
              <a:t> of observations into </a:t>
            </a:r>
            <a:r>
              <a:rPr kumimoji="0" lang="en-GB" sz="3600" b="0" i="1" u="none" strike="noStrike" cap="none" spc="0" normalizeH="0" baseline="0" dirty="0" smtClean="0">
                <a:ln>
                  <a:noFill/>
                </a:ln>
                <a:solidFill>
                  <a:srgbClr val="FF0000"/>
                </a:solidFill>
                <a:effectLst/>
                <a:uFillTx/>
                <a:latin typeface="+mn-lt"/>
                <a:ea typeface="+mn-ea"/>
                <a:cs typeface="+mn-cs"/>
                <a:sym typeface="Helvetica Light"/>
              </a:rPr>
              <a:t>an </a:t>
            </a:r>
            <a:br>
              <a:rPr kumimoji="0" lang="en-GB" sz="3600" b="0" i="1" u="none" strike="noStrike" cap="none" spc="0" normalizeH="0" baseline="0" dirty="0" smtClean="0">
                <a:ln>
                  <a:noFill/>
                </a:ln>
                <a:solidFill>
                  <a:srgbClr val="FF0000"/>
                </a:solidFill>
                <a:effectLst/>
                <a:uFillTx/>
                <a:latin typeface="+mn-lt"/>
                <a:ea typeface="+mn-ea"/>
                <a:cs typeface="+mn-cs"/>
                <a:sym typeface="Helvetica Light"/>
              </a:rPr>
            </a:br>
            <a:r>
              <a:rPr kumimoji="0" lang="en-GB" sz="3600" b="0" i="1" u="none" strike="noStrike" cap="none" spc="0" normalizeH="0" baseline="0" dirty="0" smtClean="0">
                <a:ln>
                  <a:noFill/>
                </a:ln>
                <a:solidFill>
                  <a:srgbClr val="FF0000"/>
                </a:solidFill>
                <a:effectLst/>
                <a:uFillTx/>
                <a:latin typeface="+mn-lt"/>
                <a:ea typeface="+mn-ea"/>
                <a:cs typeface="+mn-cs"/>
                <a:sym typeface="Helvetica Light"/>
              </a:rPr>
              <a:t>NWP model with billions</a:t>
            </a:r>
            <a:r>
              <a:rPr kumimoji="0" lang="en-GB" sz="3600" b="0" i="1" u="none" strike="noStrike" cap="none" spc="0" normalizeH="0" dirty="0" smtClean="0">
                <a:ln>
                  <a:noFill/>
                </a:ln>
                <a:solidFill>
                  <a:srgbClr val="FF0000"/>
                </a:solidFill>
                <a:effectLst/>
                <a:uFillTx/>
                <a:latin typeface="+mn-lt"/>
                <a:ea typeface="+mn-ea"/>
                <a:cs typeface="+mn-cs"/>
                <a:sym typeface="Helvetica Light"/>
              </a:rPr>
              <a:t> of</a:t>
            </a:r>
            <a:r>
              <a:rPr kumimoji="0" lang="en-GB" sz="3600" b="0" i="1" u="none" strike="noStrike" cap="none" spc="0" normalizeH="0" baseline="0" dirty="0" smtClean="0">
                <a:ln>
                  <a:noFill/>
                </a:ln>
                <a:solidFill>
                  <a:srgbClr val="FF0000"/>
                </a:solidFill>
                <a:effectLst/>
                <a:uFillTx/>
                <a:latin typeface="+mn-lt"/>
                <a:ea typeface="+mn-ea"/>
                <a:cs typeface="+mn-cs"/>
                <a:sym typeface="Helvetica Light"/>
              </a:rPr>
              <a:t> variables?</a:t>
            </a:r>
          </a:p>
        </p:txBody>
      </p:sp>
    </p:spTree>
    <p:extLst>
      <p:ext uri="{BB962C8B-B14F-4D97-AF65-F5344CB8AC3E}">
        <p14:creationId xmlns:p14="http://schemas.microsoft.com/office/powerpoint/2010/main" val="129301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457450" y="260747"/>
            <a:ext cx="5409010" cy="900246"/>
          </a:xfrm>
        </p:spPr>
        <p:txBody>
          <a:bodyPr/>
          <a:lstStyle/>
          <a:p>
            <a:pPr eaLnBrk="1" hangingPunct="1"/>
            <a:r>
              <a:rPr lang="en-GB" altLang="en-US" sz="2700"/>
              <a:t>Issues in practical implementation</a:t>
            </a:r>
            <a:br>
              <a:rPr lang="en-GB" altLang="en-US" sz="2700"/>
            </a:br>
            <a:r>
              <a:rPr lang="en-GB" altLang="en-US" sz="2700"/>
              <a:t>“</a:t>
            </a:r>
            <a:r>
              <a:rPr lang="en-GB" altLang="en-US" sz="2700" i="1">
                <a:solidFill>
                  <a:srgbClr val="002060"/>
                </a:solidFill>
              </a:rPr>
              <a:t>The devil is in the details”</a:t>
            </a:r>
            <a:endParaRPr lang="en-US" altLang="en-US" sz="2700" i="1">
              <a:solidFill>
                <a:srgbClr val="002060"/>
              </a:solidFill>
            </a:endParaRPr>
          </a:p>
        </p:txBody>
      </p:sp>
      <p:sp>
        <p:nvSpPr>
          <p:cNvPr id="23556" name="Rectangle 3"/>
          <p:cNvSpPr>
            <a:spLocks noGrp="1" noChangeArrowheads="1"/>
          </p:cNvSpPr>
          <p:nvPr>
            <p:ph idx="1"/>
          </p:nvPr>
        </p:nvSpPr>
        <p:spPr>
          <a:xfrm>
            <a:off x="1385888" y="1221582"/>
            <a:ext cx="7270877" cy="3618310"/>
          </a:xfrm>
        </p:spPr>
        <p:txBody>
          <a:bodyPr/>
          <a:lstStyle/>
          <a:p>
            <a:r>
              <a:rPr lang="en-GB" altLang="en-US" i="1" dirty="0" smtClean="0">
                <a:solidFill>
                  <a:schemeClr val="accent2"/>
                </a:solidFill>
              </a:rPr>
              <a:t>There are significantly different choices possible for each of the following options.  The combinations of these choices give a large number of very different analysis schemes, all implementing the same Bayesian equation!</a:t>
            </a:r>
          </a:p>
          <a:p>
            <a:endParaRPr lang="en-GB" altLang="en-US" i="1" dirty="0" smtClean="0">
              <a:solidFill>
                <a:schemeClr val="accent2"/>
              </a:solidFill>
            </a:endParaRPr>
          </a:p>
          <a:p>
            <a:pPr marL="407194" lvl="1" indent="-272654">
              <a:spcBef>
                <a:spcPct val="0"/>
              </a:spcBef>
            </a:pPr>
            <a:r>
              <a:rPr lang="en-GB" altLang="en-US" sz="2100" dirty="0"/>
              <a:t>Modelling, representing &amp; estimating prior background error covariances </a:t>
            </a:r>
            <a:r>
              <a:rPr lang="en-GB" altLang="en-US" sz="2100" b="1" dirty="0">
                <a:latin typeface="Times New Roman" panose="02020603050405020304" pitchFamily="18" charset="0"/>
                <a:cs typeface="Times New Roman" panose="02020603050405020304" pitchFamily="18" charset="0"/>
              </a:rPr>
              <a:t>B</a:t>
            </a:r>
            <a:r>
              <a:rPr lang="en-GB" altLang="en-US" sz="2100" b="1" dirty="0"/>
              <a:t>.</a:t>
            </a:r>
          </a:p>
          <a:p>
            <a:pPr marL="407194" lvl="1" indent="-272654">
              <a:spcBef>
                <a:spcPct val="0"/>
              </a:spcBef>
            </a:pPr>
            <a:r>
              <a:rPr lang="en-GB" altLang="en-US" sz="2100" dirty="0"/>
              <a:t>Expressing the equations in a form amenable to solution.</a:t>
            </a:r>
          </a:p>
          <a:p>
            <a:pPr marL="407194" lvl="1" indent="-272654">
              <a:spcBef>
                <a:spcPct val="0"/>
              </a:spcBef>
            </a:pPr>
            <a:r>
              <a:rPr lang="en-GB" altLang="en-US" sz="2100" dirty="0"/>
              <a:t>Computing the solution.</a:t>
            </a:r>
          </a:p>
          <a:p>
            <a:pPr marL="407194" lvl="1" indent="-272654">
              <a:spcBef>
                <a:spcPct val="0"/>
              </a:spcBef>
              <a:buNone/>
            </a:pPr>
            <a:endParaRPr lang="en-GB" altLang="en-US" sz="2100" dirty="0"/>
          </a:p>
        </p:txBody>
      </p:sp>
      <p:sp>
        <p:nvSpPr>
          <p:cNvPr id="23554" name="Footer Placeholder 3"/>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AAAEEFA5-8971-4FBE-992F-A15C1BED337E}" type="slidenum">
              <a:rPr lang="en-GB" altLang="en-US" sz="750">
                <a:solidFill>
                  <a:srgbClr val="000000"/>
                </a:solidFill>
              </a:rPr>
              <a:pPr/>
              <a:t>42</a:t>
            </a:fld>
            <a:endParaRPr lang="en-GB" altLang="en-US" sz="1050" dirty="0">
              <a:solidFill>
                <a:srgbClr val="000000"/>
              </a:solidFill>
              <a:latin typeface="Times" panose="02020603050405020304" pitchFamily="18" charset="0"/>
            </a:endParaRPr>
          </a:p>
        </p:txBody>
      </p:sp>
    </p:spTree>
    <p:extLst>
      <p:ext uri="{BB962C8B-B14F-4D97-AF65-F5344CB8AC3E}">
        <p14:creationId xmlns:p14="http://schemas.microsoft.com/office/powerpoint/2010/main" val="2578187216"/>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txBox="1">
            <a:spLocks noGrp="1" noChangeArrowheads="1"/>
          </p:cNvSpPr>
          <p:nvPr/>
        </p:nvSpPr>
        <p:spPr bwMode="auto">
          <a:xfrm>
            <a:off x="1385888" y="4914900"/>
            <a:ext cx="2171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r>
              <a:rPr lang="en-GB" altLang="en-US" sz="750">
                <a:solidFill>
                  <a:srgbClr val="FFFFFF"/>
                </a:solidFill>
              </a:rPr>
              <a:t>© Crown copyright   Met Office</a:t>
            </a:r>
          </a:p>
        </p:txBody>
      </p:sp>
      <p:sp>
        <p:nvSpPr>
          <p:cNvPr id="24579" name="Rectangle 2"/>
          <p:cNvSpPr>
            <a:spLocks noGrp="1" noChangeArrowheads="1"/>
          </p:cNvSpPr>
          <p:nvPr>
            <p:ph type="title"/>
          </p:nvPr>
        </p:nvSpPr>
        <p:spPr>
          <a:xfrm>
            <a:off x="197644" y="485786"/>
            <a:ext cx="8437500" cy="1177245"/>
          </a:xfrm>
        </p:spPr>
        <p:txBody>
          <a:bodyPr anchor="b"/>
          <a:lstStyle/>
          <a:p>
            <a:pPr eaLnBrk="1" hangingPunct="1"/>
            <a:r>
              <a:rPr lang="en-GB" altLang="en-US" dirty="0" smtClean="0">
                <a:solidFill>
                  <a:schemeClr val="bg2"/>
                </a:solidFill>
              </a:rPr>
              <a:t>How to estimate the prior PDF?</a:t>
            </a:r>
            <a:br>
              <a:rPr lang="en-GB" altLang="en-US" dirty="0" smtClean="0">
                <a:solidFill>
                  <a:schemeClr val="bg2"/>
                </a:solidFill>
              </a:rPr>
            </a:br>
            <a:r>
              <a:rPr lang="en-GB" altLang="en-US" dirty="0">
                <a:solidFill>
                  <a:srgbClr val="FF0000"/>
                </a:solidFill>
              </a:rPr>
              <a:t>Background error covariance model</a:t>
            </a:r>
            <a:r>
              <a:rPr lang="en-GB" altLang="en-US" dirty="0" smtClean="0"/>
              <a:t>:  </a:t>
            </a:r>
            <a:r>
              <a:rPr lang="en-GB" altLang="en-US" b="1" dirty="0" smtClean="0">
                <a:solidFill>
                  <a:srgbClr val="0070C0"/>
                </a:solidFill>
                <a:latin typeface="Times New Roman" panose="02020603050405020304" pitchFamily="18" charset="0"/>
                <a:cs typeface="Times New Roman" panose="02020603050405020304" pitchFamily="18" charset="0"/>
              </a:rPr>
              <a:t>B</a:t>
            </a:r>
            <a:endParaRPr lang="en-US" altLang="en-US" b="1" dirty="0" smtClean="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71513" y="2379866"/>
            <a:ext cx="8154435" cy="19909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1" u="none" strike="noStrike" cap="none" spc="0" normalizeH="0" baseline="0" dirty="0" smtClean="0">
                <a:ln>
                  <a:noFill/>
                </a:ln>
                <a:effectLst/>
                <a:uFillTx/>
                <a:sym typeface="Helvetica Light"/>
              </a:rPr>
              <a:t>Notation</a:t>
            </a:r>
            <a:r>
              <a:rPr kumimoji="0" lang="en-GB" sz="2400" b="0" i="0" u="none" strike="noStrike" cap="none" spc="0" normalizeH="0" baseline="0" dirty="0" smtClean="0">
                <a:ln>
                  <a:noFill/>
                </a:ln>
                <a:effectLst/>
                <a:uFillTx/>
                <a:sym typeface="Helvetica Light"/>
              </a:rPr>
              <a:t>:</a:t>
            </a:r>
          </a:p>
          <a:p>
            <a:pPr defTabSz="584200" hangingPunct="0"/>
            <a:r>
              <a:rPr lang="en-GB" sz="2400" dirty="0" smtClean="0">
                <a:sym typeface="Helvetica Light"/>
              </a:rPr>
              <a:t>Traditionally we use </a:t>
            </a:r>
            <a:br>
              <a:rPr lang="en-GB" sz="2400" dirty="0" smtClean="0">
                <a:sym typeface="Helvetica Light"/>
              </a:rPr>
            </a:br>
            <a:r>
              <a:rPr lang="en-GB" altLang="en-US" sz="2400" b="1" dirty="0" smtClean="0">
                <a:latin typeface="Times New Roman" panose="02020603050405020304" pitchFamily="18" charset="0"/>
                <a:cs typeface="Times New Roman" panose="02020603050405020304" pitchFamily="18" charset="0"/>
              </a:rPr>
              <a:t>B</a:t>
            </a:r>
            <a:r>
              <a:rPr lang="en-GB" sz="2400" dirty="0" smtClean="0">
                <a:sym typeface="Helvetica Light"/>
              </a:rPr>
              <a:t>  to denote a modelled estimate of the covariance.  </a:t>
            </a:r>
            <a:br>
              <a:rPr lang="en-GB" sz="2400" dirty="0" smtClean="0">
                <a:sym typeface="Helvetica Light"/>
              </a:rPr>
            </a:br>
            <a:r>
              <a:rPr lang="en-GB" sz="2400" dirty="0" smtClean="0">
                <a:sym typeface="Helvetica Light"/>
              </a:rPr>
              <a:t>The Kalman filter traditionally uses </a:t>
            </a:r>
            <a:br>
              <a:rPr lang="en-GB" sz="2400" dirty="0" smtClean="0">
                <a:sym typeface="Helvetica Light"/>
              </a:rPr>
            </a:br>
            <a:r>
              <a:rPr lang="en-GB" altLang="en-US" sz="2400" b="1" dirty="0" smtClean="0">
                <a:latin typeface="Times New Roman" panose="02020603050405020304" pitchFamily="18" charset="0"/>
                <a:cs typeface="Times New Roman" panose="02020603050405020304" pitchFamily="18" charset="0"/>
              </a:rPr>
              <a:t>P</a:t>
            </a:r>
            <a:r>
              <a:rPr lang="en-GB" altLang="en-US" sz="2400" i="1" baseline="30000" dirty="0" smtClean="0">
                <a:latin typeface="Times New Roman" panose="02020603050405020304" pitchFamily="18" charset="0"/>
                <a:cs typeface="Times New Roman" panose="02020603050405020304" pitchFamily="18" charset="0"/>
              </a:rPr>
              <a:t>f</a:t>
            </a:r>
            <a:r>
              <a:rPr lang="en-GB" sz="2400" dirty="0" smtClean="0">
                <a:sym typeface="Helvetica Light"/>
              </a:rPr>
              <a:t>  to denote a forecast covariance.</a:t>
            </a:r>
            <a:endParaRPr kumimoji="0" lang="en-GB" sz="2400" b="0" i="0" u="none" strike="noStrike" cap="none" spc="0" normalizeH="0" baseline="0" dirty="0" smtClean="0">
              <a:ln>
                <a:noFill/>
              </a:ln>
              <a:effectLst/>
              <a:uFillTx/>
              <a:sym typeface="Helvetica Light"/>
            </a:endParaRPr>
          </a:p>
        </p:txBody>
      </p:sp>
    </p:spTree>
    <p:extLst>
      <p:ext uri="{BB962C8B-B14F-4D97-AF65-F5344CB8AC3E}">
        <p14:creationId xmlns:p14="http://schemas.microsoft.com/office/powerpoint/2010/main" val="216165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21" name="Rectangle 5"/>
          <p:cNvSpPr>
            <a:spLocks noGrp="1" noChangeArrowheads="1"/>
          </p:cNvSpPr>
          <p:nvPr>
            <p:ph idx="1"/>
          </p:nvPr>
        </p:nvSpPr>
        <p:spPr>
          <a:xfrm>
            <a:off x="197644" y="1146311"/>
            <a:ext cx="4050507" cy="3452100"/>
          </a:xfrm>
        </p:spPr>
        <p:txBody>
          <a:bodyPr/>
          <a:lstStyle/>
          <a:p>
            <a:pPr eaLnBrk="1" hangingPunct="1"/>
            <a:r>
              <a:rPr lang="en-GB" altLang="en-US" dirty="0" smtClean="0"/>
              <a:t>Explicit point-point [multivariate] covariance functions.</a:t>
            </a:r>
          </a:p>
          <a:p>
            <a:pPr eaLnBrk="1" hangingPunct="1"/>
            <a:r>
              <a:rPr lang="en-GB" altLang="en-US" dirty="0" smtClean="0"/>
              <a:t>Transformed control variables to deal with inter-variable covariances.</a:t>
            </a:r>
          </a:p>
          <a:p>
            <a:pPr eaLnBrk="1" hangingPunct="1"/>
            <a:r>
              <a:rPr lang="en-GB" altLang="en-US" dirty="0" smtClean="0"/>
              <a:t>Vertical – horizontal split</a:t>
            </a:r>
          </a:p>
          <a:p>
            <a:pPr lvl="1" eaLnBrk="1" hangingPunct="1"/>
            <a:r>
              <a:rPr lang="en-GB" altLang="en-US" dirty="0" smtClean="0"/>
              <a:t>EOF decomposition into modes.</a:t>
            </a:r>
          </a:p>
          <a:p>
            <a:pPr lvl="1" eaLnBrk="1" hangingPunct="1"/>
            <a:r>
              <a:rPr lang="en-GB" altLang="en-US" dirty="0" smtClean="0"/>
              <a:t>Spectral decomposition into waves.</a:t>
            </a:r>
          </a:p>
          <a:p>
            <a:pPr lvl="1" eaLnBrk="1" hangingPunct="1"/>
            <a:r>
              <a:rPr lang="en-GB" altLang="en-US" dirty="0" smtClean="0"/>
              <a:t>Wavelets.</a:t>
            </a:r>
          </a:p>
          <a:p>
            <a:pPr eaLnBrk="1" hangingPunct="1"/>
            <a:r>
              <a:rPr lang="en-GB" altLang="en-US" dirty="0" smtClean="0"/>
              <a:t>Recursive filters or diffusion operators to give local variations.</a:t>
            </a:r>
          </a:p>
          <a:p>
            <a:pPr eaLnBrk="1" hangingPunct="1"/>
            <a:r>
              <a:rPr lang="en-GB" altLang="en-US" dirty="0" smtClean="0"/>
              <a:t>Ensemble perturbations (from mean).</a:t>
            </a:r>
          </a:p>
        </p:txBody>
      </p:sp>
      <p:sp>
        <p:nvSpPr>
          <p:cNvPr id="25602" name="Footer Placeholder 3"/>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320D4488-5BA6-4D2F-B946-4521FCE22969}" type="slidenum">
              <a:rPr lang="en-GB" altLang="en-US" sz="750">
                <a:solidFill>
                  <a:srgbClr val="000000"/>
                </a:solidFill>
              </a:rPr>
              <a:pPr/>
              <a:t>44</a:t>
            </a:fld>
            <a:endParaRPr lang="en-GB" altLang="en-US" sz="1050" dirty="0">
              <a:solidFill>
                <a:srgbClr val="000000"/>
              </a:solidFill>
              <a:latin typeface="Times" panose="02020603050405020304" pitchFamily="18" charset="0"/>
            </a:endParaRPr>
          </a:p>
        </p:txBody>
      </p:sp>
      <p:pic>
        <p:nvPicPr>
          <p:cNvPr id="316418" name="Picture 2" descr="X1x2pdf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6784" y="832247"/>
            <a:ext cx="4263628" cy="431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Grp="1" noChangeArrowheads="1"/>
          </p:cNvSpPr>
          <p:nvPr>
            <p:ph type="title"/>
          </p:nvPr>
        </p:nvSpPr>
        <p:spPr>
          <a:xfrm>
            <a:off x="1854450" y="90725"/>
            <a:ext cx="6328125" cy="1315745"/>
          </a:xfrm>
        </p:spPr>
        <p:txBody>
          <a:bodyPr/>
          <a:lstStyle/>
          <a:p>
            <a:pPr eaLnBrk="1" hangingPunct="1"/>
            <a:r>
              <a:rPr lang="en-GB" altLang="en-US" sz="2700" dirty="0"/>
              <a:t>Modelling and representing prior background error covariances </a:t>
            </a:r>
            <a:r>
              <a:rPr lang="en-GB" altLang="en-US" sz="2700" b="1" dirty="0">
                <a:latin typeface="Times New Roman" panose="02020603050405020304" pitchFamily="18" charset="0"/>
                <a:cs typeface="Times New Roman" panose="02020603050405020304" pitchFamily="18" charset="0"/>
              </a:rPr>
              <a:t>B</a:t>
            </a:r>
            <a:r>
              <a:rPr lang="en-GB" altLang="en-US" sz="2700" b="1" dirty="0"/>
              <a:t>.</a:t>
            </a:r>
            <a:br>
              <a:rPr lang="en-GB" altLang="en-US" sz="2700" b="1" dirty="0"/>
            </a:br>
            <a:endParaRPr lang="en-GB" altLang="en-US" sz="2700" b="1" dirty="0"/>
          </a:p>
        </p:txBody>
      </p:sp>
    </p:spTree>
    <p:extLst>
      <p:ext uri="{BB962C8B-B14F-4D97-AF65-F5344CB8AC3E}">
        <p14:creationId xmlns:p14="http://schemas.microsoft.com/office/powerpoint/2010/main" val="993621407"/>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316418"/>
                                        </p:tgtEl>
                                        <p:attrNameLst>
                                          <p:attrName>style.opacity</p:attrName>
                                        </p:attrNameLst>
                                      </p:cBhvr>
                                      <p:to>
                                        <p:strVal val="0.5"/>
                                      </p:to>
                                    </p:set>
                                    <p:animEffect filter="image" prLst="opacity: 0.5">
                                      <p:cBhvr rctx="IE">
                                        <p:cTn id="7" dur="indefinite"/>
                                        <p:tgtEl>
                                          <p:spTgt spid="316418"/>
                                        </p:tgtEl>
                                      </p:cBhvr>
                                    </p:animEffect>
                                  </p:childTnLst>
                                </p:cTn>
                              </p:par>
                            </p:childTnLst>
                          </p:cTn>
                        </p:par>
                        <p:par>
                          <p:cTn id="8" fill="hold" nodeType="afterGroup">
                            <p:stCondLst>
                              <p:cond delay="0"/>
                            </p:stCondLst>
                            <p:childTnLst>
                              <p:par>
                                <p:cTn id="9" presetID="1" presetClass="entr" presetSubtype="0" fill="hold" grpId="0" nodeType="afterEffect">
                                  <p:stCondLst>
                                    <p:cond delay="2000"/>
                                  </p:stCondLst>
                                  <p:childTnLst>
                                    <p:set>
                                      <p:cBhvr>
                                        <p:cTn id="10" dur="1" fill="hold">
                                          <p:stCondLst>
                                            <p:cond delay="0"/>
                                          </p:stCondLst>
                                        </p:cTn>
                                        <p:tgtEl>
                                          <p:spTgt spid="316421">
                                            <p:txEl>
                                              <p:pRg st="0" end="0"/>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grpId="0" nodeType="afterEffect">
                                  <p:stCondLst>
                                    <p:cond delay="2000"/>
                                  </p:stCondLst>
                                  <p:childTnLst>
                                    <p:set>
                                      <p:cBhvr>
                                        <p:cTn id="13" dur="1" fill="hold">
                                          <p:stCondLst>
                                            <p:cond delay="0"/>
                                          </p:stCondLst>
                                        </p:cTn>
                                        <p:tgtEl>
                                          <p:spTgt spid="316421">
                                            <p:txEl>
                                              <p:pRg st="1" end="1"/>
                                            </p:txEl>
                                          </p:spTgt>
                                        </p:tgtEl>
                                        <p:attrNameLst>
                                          <p:attrName>style.visibility</p:attrName>
                                        </p:attrNameLst>
                                      </p:cBhvr>
                                      <p:to>
                                        <p:strVal val="visible"/>
                                      </p:to>
                                    </p:set>
                                  </p:childTnLst>
                                </p:cTn>
                              </p:par>
                            </p:childTnLst>
                          </p:cTn>
                        </p:par>
                        <p:par>
                          <p:cTn id="14" fill="hold" nodeType="afterGroup">
                            <p:stCondLst>
                              <p:cond delay="4000"/>
                            </p:stCondLst>
                            <p:childTnLst>
                              <p:par>
                                <p:cTn id="15" presetID="1" presetClass="entr" presetSubtype="0" fill="hold" grpId="0" nodeType="afterEffect">
                                  <p:stCondLst>
                                    <p:cond delay="2000"/>
                                  </p:stCondLst>
                                  <p:childTnLst>
                                    <p:set>
                                      <p:cBhvr>
                                        <p:cTn id="16" dur="1" fill="hold">
                                          <p:stCondLst>
                                            <p:cond delay="0"/>
                                          </p:stCondLst>
                                        </p:cTn>
                                        <p:tgtEl>
                                          <p:spTgt spid="316421">
                                            <p:txEl>
                                              <p:pRg st="2" end="2"/>
                                            </p:txEl>
                                          </p:spTgt>
                                        </p:tgtEl>
                                        <p:attrNameLst>
                                          <p:attrName>style.visibility</p:attrName>
                                        </p:attrNameLst>
                                      </p:cBhvr>
                                      <p:to>
                                        <p:strVal val="visible"/>
                                      </p:to>
                                    </p:set>
                                  </p:childTnLst>
                                </p:cTn>
                              </p:par>
                              <p:par>
                                <p:cTn id="17" presetID="1" presetClass="entr" presetSubtype="0" fill="hold" grpId="0" nodeType="withEffect">
                                  <p:stCondLst>
                                    <p:cond delay="2000"/>
                                  </p:stCondLst>
                                  <p:childTnLst>
                                    <p:set>
                                      <p:cBhvr>
                                        <p:cTn id="18" dur="1" fill="hold">
                                          <p:stCondLst>
                                            <p:cond delay="0"/>
                                          </p:stCondLst>
                                        </p:cTn>
                                        <p:tgtEl>
                                          <p:spTgt spid="316421">
                                            <p:txEl>
                                              <p:pRg st="3" end="3"/>
                                            </p:txEl>
                                          </p:spTgt>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316421">
                                            <p:txEl>
                                              <p:pRg st="4" end="4"/>
                                            </p:txEl>
                                          </p:spTgt>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316421">
                                            <p:txEl>
                                              <p:pRg st="5" end="5"/>
                                            </p:txEl>
                                          </p:spTgt>
                                        </p:tgtEl>
                                        <p:attrNameLst>
                                          <p:attrName>style.visibility</p:attrName>
                                        </p:attrNameLst>
                                      </p:cBhvr>
                                      <p:to>
                                        <p:strVal val="visible"/>
                                      </p:to>
                                    </p:set>
                                  </p:childTnLst>
                                </p:cTn>
                              </p:par>
                            </p:childTnLst>
                          </p:cTn>
                        </p:par>
                        <p:par>
                          <p:cTn id="23" fill="hold" nodeType="afterGroup">
                            <p:stCondLst>
                              <p:cond delay="6000"/>
                            </p:stCondLst>
                            <p:childTnLst>
                              <p:par>
                                <p:cTn id="24" presetID="1" presetClass="entr" presetSubtype="0" fill="hold" grpId="0" nodeType="afterEffect">
                                  <p:stCondLst>
                                    <p:cond delay="2000"/>
                                  </p:stCondLst>
                                  <p:childTnLst>
                                    <p:set>
                                      <p:cBhvr>
                                        <p:cTn id="25" dur="1" fill="hold">
                                          <p:stCondLst>
                                            <p:cond delay="0"/>
                                          </p:stCondLst>
                                        </p:cTn>
                                        <p:tgtEl>
                                          <p:spTgt spid="316421">
                                            <p:txEl>
                                              <p:pRg st="6" end="6"/>
                                            </p:txEl>
                                          </p:spTgt>
                                        </p:tgtEl>
                                        <p:attrNameLst>
                                          <p:attrName>style.visibility</p:attrName>
                                        </p:attrNameLst>
                                      </p:cBhvr>
                                      <p:to>
                                        <p:strVal val="visible"/>
                                      </p:to>
                                    </p:set>
                                  </p:childTnLst>
                                </p:cTn>
                              </p:par>
                            </p:childTnLst>
                          </p:cTn>
                        </p:par>
                        <p:par>
                          <p:cTn id="26" fill="hold" nodeType="afterGroup">
                            <p:stCondLst>
                              <p:cond delay="8000"/>
                            </p:stCondLst>
                            <p:childTnLst>
                              <p:par>
                                <p:cTn id="27" presetID="1" presetClass="entr" presetSubtype="0" fill="hold" grpId="0" nodeType="afterEffect">
                                  <p:stCondLst>
                                    <p:cond delay="2000"/>
                                  </p:stCondLst>
                                  <p:childTnLst>
                                    <p:set>
                                      <p:cBhvr>
                                        <p:cTn id="28" dur="1" fill="hold">
                                          <p:stCondLst>
                                            <p:cond delay="0"/>
                                          </p:stCondLst>
                                        </p:cTn>
                                        <p:tgtEl>
                                          <p:spTgt spid="3164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build="p" advAuto="200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2331244" y="246460"/>
            <a:ext cx="5697141" cy="392415"/>
          </a:xfrm>
        </p:spPr>
        <p:txBody>
          <a:bodyPr/>
          <a:lstStyle/>
          <a:p>
            <a:pPr eaLnBrk="1" hangingPunct="1"/>
            <a:r>
              <a:rPr lang="en-GB" altLang="en-US" sz="2100"/>
              <a:t>Schlatter’s (1975) multivariate covariances</a:t>
            </a:r>
          </a:p>
        </p:txBody>
      </p:sp>
      <p:sp>
        <p:nvSpPr>
          <p:cNvPr id="26626" name="Footer Placeholder 2"/>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  Andrew Lorenc  </a:t>
            </a:r>
            <a:fld id="{9A6990D1-51F8-4C67-A4C3-9106C1A4741F}" type="slidenum">
              <a:rPr lang="en-GB" altLang="en-US" sz="750">
                <a:solidFill>
                  <a:srgbClr val="000000"/>
                </a:solidFill>
              </a:rPr>
              <a:pPr/>
              <a:t>45</a:t>
            </a:fld>
            <a:endParaRPr lang="en-GB" altLang="en-US" sz="1050" dirty="0">
              <a:solidFill>
                <a:srgbClr val="000000"/>
              </a:solidFill>
              <a:latin typeface="Times" panose="02020603050405020304" pitchFamily="18" charset="0"/>
            </a:endParaRPr>
          </a:p>
        </p:txBody>
      </p:sp>
      <p:pic>
        <p:nvPicPr>
          <p:cNvPr id="26627" name="Picture 3" descr="schlatter_cov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907" y="576263"/>
            <a:ext cx="4698206"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p:cNvSpPr txBox="1">
            <a:spLocks noChangeArrowheads="1"/>
          </p:cNvSpPr>
          <p:nvPr/>
        </p:nvSpPr>
        <p:spPr bwMode="auto">
          <a:xfrm>
            <a:off x="1277541" y="1275160"/>
            <a:ext cx="1728788"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spcBef>
                <a:spcPct val="50000"/>
              </a:spcBef>
            </a:pPr>
            <a:r>
              <a:rPr lang="en-GB" altLang="en-US" sz="1500">
                <a:solidFill>
                  <a:srgbClr val="000000"/>
                </a:solidFill>
              </a:rPr>
              <a:t>Specified as multivariate 2-point functions.</a:t>
            </a:r>
          </a:p>
          <a:p>
            <a:pPr eaLnBrk="1" hangingPunct="1">
              <a:lnSpc>
                <a:spcPct val="100000"/>
              </a:lnSpc>
              <a:spcBef>
                <a:spcPct val="50000"/>
              </a:spcBef>
            </a:pPr>
            <a:r>
              <a:rPr lang="en-GB" altLang="en-US" sz="1500">
                <a:solidFill>
                  <a:srgbClr val="000000"/>
                </a:solidFill>
              </a:rPr>
              <a:t>Not easy to ensure that specified functions are actually valid covariances.</a:t>
            </a:r>
          </a:p>
          <a:p>
            <a:pPr eaLnBrk="1" hangingPunct="1">
              <a:lnSpc>
                <a:spcPct val="100000"/>
              </a:lnSpc>
              <a:spcBef>
                <a:spcPct val="50000"/>
              </a:spcBef>
            </a:pPr>
            <a:r>
              <a:rPr lang="en-GB" altLang="en-US" sz="1500">
                <a:solidFill>
                  <a:srgbClr val="000000"/>
                </a:solidFill>
              </a:rPr>
              <a:t>Used in OI and related observation-space methods.</a:t>
            </a:r>
          </a:p>
        </p:txBody>
      </p:sp>
    </p:spTree>
    <p:extLst>
      <p:ext uri="{BB962C8B-B14F-4D97-AF65-F5344CB8AC3E}">
        <p14:creationId xmlns:p14="http://schemas.microsoft.com/office/powerpoint/2010/main" val="1182368145"/>
      </p:ext>
    </p:extLst>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2"/>
          <p:cNvSpPr txBox="1">
            <a:spLocks noGrp="1"/>
          </p:cNvSpPr>
          <p:nvPr/>
        </p:nvSpPr>
        <p:spPr bwMode="auto">
          <a:xfrm>
            <a:off x="177289" y="4827435"/>
            <a:ext cx="21717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r>
              <a:rPr lang="en-GB" altLang="en-US" sz="750" dirty="0">
                <a:solidFill>
                  <a:srgbClr val="000000"/>
                </a:solidFill>
              </a:rPr>
              <a:t>© Crown copyright   Met Office</a:t>
            </a:r>
            <a:endParaRPr lang="en-GB" altLang="en-US" sz="1050" dirty="0">
              <a:solidFill>
                <a:srgbClr val="000000"/>
              </a:solidFill>
              <a:latin typeface="Times" panose="02020603050405020304" pitchFamily="18" charset="0"/>
            </a:endParaRPr>
          </a:p>
        </p:txBody>
      </p:sp>
      <p:sp>
        <p:nvSpPr>
          <p:cNvPr id="28675" name="Rectangle 2"/>
          <p:cNvSpPr>
            <a:spLocks noGrp="1" noChangeArrowheads="1"/>
          </p:cNvSpPr>
          <p:nvPr>
            <p:ph type="title" idx="4294967295"/>
          </p:nvPr>
        </p:nvSpPr>
        <p:spPr>
          <a:xfrm>
            <a:off x="1899047" y="96698"/>
            <a:ext cx="6561333" cy="678218"/>
          </a:xfrm>
        </p:spPr>
        <p:txBody>
          <a:bodyPr/>
          <a:lstStyle/>
          <a:p>
            <a:pPr eaLnBrk="1" hangingPunct="1"/>
            <a:r>
              <a:rPr lang="en-GB" altLang="en-US" sz="2400" dirty="0"/>
              <a:t>Covariances calculated directly from a sample:</a:t>
            </a:r>
          </a:p>
        </p:txBody>
      </p:sp>
      <p:pic>
        <p:nvPicPr>
          <p:cNvPr id="28676" name="Picture 3" descr="screen_dump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9047" y="503554"/>
            <a:ext cx="6129338" cy="463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557588" y="3009138"/>
            <a:ext cx="185980" cy="42126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a:t>
            </a:r>
          </a:p>
        </p:txBody>
      </p:sp>
      <p:sp>
        <p:nvSpPr>
          <p:cNvPr id="10" name="TextBox 9"/>
          <p:cNvSpPr txBox="1"/>
          <p:nvPr/>
        </p:nvSpPr>
        <p:spPr>
          <a:xfrm>
            <a:off x="3802251" y="1567795"/>
            <a:ext cx="185980" cy="42126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a:t>
            </a:r>
          </a:p>
        </p:txBody>
      </p:sp>
      <p:sp>
        <p:nvSpPr>
          <p:cNvPr id="11" name="TextBox 10"/>
          <p:cNvSpPr txBox="1"/>
          <p:nvPr/>
        </p:nvSpPr>
        <p:spPr>
          <a:xfrm>
            <a:off x="3802251" y="2271736"/>
            <a:ext cx="185980" cy="421268"/>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smtClean="0">
                <a:ln>
                  <a:noFill/>
                </a:ln>
                <a:solidFill>
                  <a:schemeClr val="tx1"/>
                </a:solidFill>
                <a:effectLst/>
                <a:uFillTx/>
                <a:latin typeface="+mn-lt"/>
                <a:ea typeface="+mn-ea"/>
                <a:cs typeface="+mn-cs"/>
                <a:sym typeface="Helvetica Light"/>
              </a:rPr>
              <a:t>=</a:t>
            </a:r>
          </a:p>
        </p:txBody>
      </p:sp>
    </p:spTree>
    <p:extLst>
      <p:ext uri="{BB962C8B-B14F-4D97-AF65-F5344CB8AC3E}">
        <p14:creationId xmlns:p14="http://schemas.microsoft.com/office/powerpoint/2010/main" val="290669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972200" y="125383"/>
            <a:ext cx="6900867" cy="623248"/>
          </a:xfrm>
        </p:spPr>
        <p:txBody>
          <a:bodyPr/>
          <a:lstStyle/>
          <a:p>
            <a:r>
              <a:rPr lang="en-GB" altLang="en-US" dirty="0" smtClean="0"/>
              <a:t>Estimating PDFs or covariances</a:t>
            </a:r>
          </a:p>
        </p:txBody>
      </p:sp>
      <p:sp>
        <p:nvSpPr>
          <p:cNvPr id="3" name="Content Placeholder 2"/>
          <p:cNvSpPr>
            <a:spLocks noGrp="1"/>
          </p:cNvSpPr>
          <p:nvPr>
            <p:ph idx="1"/>
          </p:nvPr>
        </p:nvSpPr>
        <p:spPr>
          <a:xfrm>
            <a:off x="265724" y="1137138"/>
            <a:ext cx="8607344" cy="3756331"/>
          </a:xfrm>
        </p:spPr>
        <p:txBody>
          <a:bodyPr>
            <a:normAutofit/>
          </a:bodyPr>
          <a:lstStyle/>
          <a:p>
            <a:r>
              <a:rPr lang="en-GB" altLang="en-US" sz="1800" dirty="0" smtClean="0"/>
              <a:t>Even if we knew the “truth”, we could never run enough experiments in the lifetime of an NWP system to estimate its error PDF, or even its error covariance </a:t>
            </a:r>
            <a:r>
              <a:rPr lang="en-GB" altLang="en-US" sz="1800" b="1" dirty="0" smtClean="0">
                <a:latin typeface="Times New Roman" panose="02020603050405020304" pitchFamily="18" charset="0"/>
                <a:cs typeface="Times New Roman" panose="02020603050405020304" pitchFamily="18" charset="0"/>
              </a:rPr>
              <a:t>B</a:t>
            </a:r>
            <a:r>
              <a:rPr lang="en-GB" altLang="en-US" sz="1800" dirty="0" smtClean="0"/>
              <a:t>.</a:t>
            </a:r>
          </a:p>
          <a:p>
            <a:r>
              <a:rPr lang="en-GB" altLang="en-US" sz="1800" dirty="0" smtClean="0"/>
              <a:t>Simplifying assumptions are essential (e.g. Gaussian, ...)</a:t>
            </a:r>
          </a:p>
          <a:p>
            <a:r>
              <a:rPr lang="en-GB" altLang="en-US" sz="1800" dirty="0" smtClean="0"/>
              <a:t>Even a simplified error model has so many parameters that we cannot afford enough NWP trials to determine which values give the best forecasts.</a:t>
            </a:r>
          </a:p>
          <a:p>
            <a:r>
              <a:rPr lang="en-GB" altLang="en-US" sz="1800" dirty="0" smtClean="0"/>
              <a:t>In practice we can only measure innovations and accumulate statistics on </a:t>
            </a:r>
            <a:r>
              <a:rPr lang="en-GB" altLang="en-US" sz="1800" b="1" dirty="0" smtClean="0">
                <a:latin typeface="Times New Roman" panose="02020603050405020304" pitchFamily="18" charset="0"/>
                <a:cs typeface="Times New Roman" panose="02020603050405020304" pitchFamily="18" charset="0"/>
              </a:rPr>
              <a:t>HBH</a:t>
            </a:r>
            <a:r>
              <a:rPr lang="en-GB" altLang="en-US" sz="1800" i="1" baseline="30000" dirty="0" smtClean="0">
                <a:latin typeface="Times New Roman" panose="02020603050405020304" pitchFamily="18" charset="0"/>
                <a:cs typeface="Times New Roman" panose="02020603050405020304" pitchFamily="18" charset="0"/>
              </a:rPr>
              <a:t>T</a:t>
            </a:r>
            <a:r>
              <a:rPr lang="en-GB" altLang="en-US" sz="1800" dirty="0" smtClean="0">
                <a:latin typeface="Times New Roman" panose="02020603050405020304" pitchFamily="18" charset="0"/>
                <a:cs typeface="Times New Roman" panose="02020603050405020304" pitchFamily="18" charset="0"/>
              </a:rPr>
              <a:t>+</a:t>
            </a:r>
            <a:r>
              <a:rPr lang="en-GB" altLang="en-US" sz="1800" b="1" dirty="0" smtClean="0">
                <a:latin typeface="Times New Roman" panose="02020603050405020304" pitchFamily="18" charset="0"/>
                <a:cs typeface="Times New Roman" panose="02020603050405020304" pitchFamily="18" charset="0"/>
              </a:rPr>
              <a:t>R</a:t>
            </a:r>
            <a:r>
              <a:rPr lang="en-GB" altLang="en-US" sz="1800" dirty="0" smtClean="0"/>
              <a:t>. We cannot get separate estimates of </a:t>
            </a:r>
            <a:r>
              <a:rPr lang="en-GB" altLang="en-US" sz="1800" b="1" dirty="0" smtClean="0">
                <a:latin typeface="Times New Roman" panose="02020603050405020304" pitchFamily="18" charset="0"/>
                <a:cs typeface="Times New Roman" panose="02020603050405020304" pitchFamily="18" charset="0"/>
              </a:rPr>
              <a:t>B</a:t>
            </a:r>
            <a:r>
              <a:rPr lang="en-GB" altLang="en-US" sz="1800" dirty="0" smtClean="0"/>
              <a:t> &amp; </a:t>
            </a:r>
            <a:r>
              <a:rPr lang="en-GB" altLang="en-US" sz="1800" b="1" dirty="0" smtClean="0">
                <a:latin typeface="Times New Roman" panose="02020603050405020304" pitchFamily="18" charset="0"/>
                <a:cs typeface="Times New Roman" panose="02020603050405020304" pitchFamily="18" charset="0"/>
              </a:rPr>
              <a:t>R</a:t>
            </a:r>
            <a:r>
              <a:rPr lang="en-GB" altLang="en-US" sz="1800" dirty="0" smtClean="0"/>
              <a:t> without assumptions (</a:t>
            </a:r>
            <a:r>
              <a:rPr lang="en-GB" altLang="en-US" sz="1800" dirty="0" err="1" smtClean="0"/>
              <a:t>Talagrand</a:t>
            </a:r>
            <a:r>
              <a:rPr lang="en-GB" altLang="en-US" sz="1800" dirty="0" smtClean="0"/>
              <a:t>).</a:t>
            </a:r>
          </a:p>
          <a:p>
            <a:r>
              <a:rPr lang="en-GB" altLang="en-US" sz="1800" b="1" i="1" dirty="0" smtClean="0"/>
              <a:t>We need to understand the physics!</a:t>
            </a:r>
          </a:p>
        </p:txBody>
      </p:sp>
      <p:sp>
        <p:nvSpPr>
          <p:cNvPr id="29700" name="Footer Placeholder 3"/>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solidFill>
                  <a:srgbClr val="000000"/>
                </a:solidFill>
              </a:rPr>
              <a:t>© Crown copyright   Met Office  Andrew Lorenc  </a:t>
            </a:r>
            <a:fld id="{BB70E302-1BA2-4A69-8843-6580B57E97CA}" type="slidenum">
              <a:rPr lang="en-GB" altLang="en-US" sz="750">
                <a:solidFill>
                  <a:srgbClr val="000000"/>
                </a:solidFill>
              </a:rPr>
              <a:pPr/>
              <a:t>47</a:t>
            </a:fld>
            <a:endParaRPr lang="en-GB" altLang="en-US" sz="1050">
              <a:solidFill>
                <a:srgbClr val="000000"/>
              </a:solidFill>
              <a:latin typeface="Times" panose="02020603050405020304" pitchFamily="18" charset="0"/>
            </a:endParaRPr>
          </a:p>
        </p:txBody>
      </p:sp>
    </p:spTree>
    <p:extLst>
      <p:ext uri="{BB962C8B-B14F-4D97-AF65-F5344CB8AC3E}">
        <p14:creationId xmlns:p14="http://schemas.microsoft.com/office/powerpoint/2010/main" val="2978047522"/>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2093844" y="115096"/>
            <a:ext cx="5764696" cy="623887"/>
          </a:xfrm>
        </p:spPr>
        <p:txBody>
          <a:bodyPr/>
          <a:lstStyle/>
          <a:p>
            <a:r>
              <a:rPr lang="en-GB" altLang="en-US" dirty="0" smtClean="0"/>
              <a:t>Effect of the null space of </a:t>
            </a:r>
            <a:r>
              <a:rPr lang="en-GB" altLang="en-US" b="1" dirty="0" smtClean="0">
                <a:latin typeface="Times New Roman" panose="02020603050405020304" pitchFamily="18" charset="0"/>
              </a:rPr>
              <a:t>B</a:t>
            </a:r>
          </a:p>
        </p:txBody>
      </p:sp>
      <p:sp>
        <p:nvSpPr>
          <p:cNvPr id="3" name="Content Placeholder 2"/>
          <p:cNvSpPr>
            <a:spLocks noGrp="1"/>
          </p:cNvSpPr>
          <p:nvPr>
            <p:ph idx="4294967295"/>
          </p:nvPr>
        </p:nvSpPr>
        <p:spPr>
          <a:xfrm>
            <a:off x="1709530" y="1033860"/>
            <a:ext cx="7275444" cy="3619500"/>
          </a:xfrm>
        </p:spPr>
        <p:txBody>
          <a:bodyPr/>
          <a:lstStyle/>
          <a:p>
            <a:r>
              <a:rPr lang="en-GB" altLang="en-US" b="1" dirty="0">
                <a:latin typeface="Times New Roman" panose="02020603050405020304" pitchFamily="18" charset="0"/>
                <a:cs typeface="Times New Roman" panose="02020603050405020304" pitchFamily="18" charset="0"/>
              </a:rPr>
              <a:t>B </a:t>
            </a:r>
            <a:r>
              <a:rPr lang="en-GB" altLang="en-US" dirty="0">
                <a:cs typeface="Times New Roman" panose="02020603050405020304" pitchFamily="18" charset="0"/>
              </a:rPr>
              <a:t>should be positive semi-definite</a:t>
            </a:r>
            <a:r>
              <a:rPr lang="en-GB" altLang="en-US" dirty="0"/>
              <a:t>.  If it has any (near) zero eigenvalues, then no analysis increments are permitted in the direction of the corresponding </a:t>
            </a:r>
            <a:r>
              <a:rPr lang="en-GB" altLang="en-US" dirty="0" err="1"/>
              <a:t>eigenmodes</a:t>
            </a:r>
            <a:r>
              <a:rPr lang="en-GB" altLang="en-US" dirty="0"/>
              <a:t>.</a:t>
            </a:r>
          </a:p>
          <a:p>
            <a:r>
              <a:rPr lang="en-GB" altLang="en-US" dirty="0"/>
              <a:t>Causes of a null space:</a:t>
            </a:r>
          </a:p>
          <a:p>
            <a:pPr marL="557213" lvl="1" indent="-214313">
              <a:spcAft>
                <a:spcPts val="0"/>
              </a:spcAft>
            </a:pPr>
            <a:r>
              <a:rPr lang="en-GB" altLang="en-US" sz="1350" dirty="0"/>
              <a:t>Strong constraints used in the definition of </a:t>
            </a:r>
            <a:r>
              <a:rPr lang="en-GB" altLang="en-US" sz="1350" b="1" dirty="0">
                <a:latin typeface="Times New Roman" panose="02020603050405020304" pitchFamily="18" charset="0"/>
                <a:cs typeface="Times New Roman" panose="02020603050405020304" pitchFamily="18" charset="0"/>
              </a:rPr>
              <a:t>B</a:t>
            </a:r>
            <a:r>
              <a:rPr lang="en-GB" altLang="en-US" sz="1350" dirty="0"/>
              <a:t>.  E.g.</a:t>
            </a:r>
          </a:p>
          <a:p>
            <a:pPr marL="857250" lvl="2" indent="-171450"/>
            <a:r>
              <a:rPr lang="en-GB" altLang="en-US" sz="1350" dirty="0"/>
              <a:t>Hydrostatic &amp; geostrophic relationships</a:t>
            </a:r>
          </a:p>
          <a:p>
            <a:pPr marL="857250" lvl="2" indent="-171450">
              <a:spcAft>
                <a:spcPts val="300"/>
              </a:spcAft>
            </a:pPr>
            <a:r>
              <a:rPr lang="en-GB" altLang="en-US" sz="1350" dirty="0"/>
              <a:t>Model equation in 4D-Var</a:t>
            </a:r>
          </a:p>
          <a:p>
            <a:pPr marL="557213" lvl="1" indent="-214313"/>
            <a:r>
              <a:rPr lang="en-GB" altLang="en-US" sz="1350" dirty="0"/>
              <a:t>Too small a sample when estimating </a:t>
            </a:r>
            <a:r>
              <a:rPr lang="en-GB" altLang="en-US" sz="1350" b="1" dirty="0">
                <a:latin typeface="Times New Roman" panose="02020603050405020304" pitchFamily="18" charset="0"/>
                <a:cs typeface="Times New Roman" panose="02020603050405020304" pitchFamily="18" charset="0"/>
              </a:rPr>
              <a:t>B</a:t>
            </a:r>
          </a:p>
          <a:p>
            <a:pPr>
              <a:spcAft>
                <a:spcPts val="600"/>
              </a:spcAft>
            </a:pPr>
            <a:r>
              <a:rPr lang="en-GB" altLang="en-US" dirty="0"/>
              <a:t>Effects of a null space</a:t>
            </a:r>
            <a:r>
              <a:rPr lang="en-GB" altLang="en-US" dirty="0" smtClean="0"/>
              <a:t>:</a:t>
            </a:r>
            <a:endParaRPr lang="en-GB" altLang="en-US" dirty="0"/>
          </a:p>
          <a:p>
            <a:pPr marL="557213" lvl="1" indent="-214313">
              <a:buClr>
                <a:srgbClr val="00B050"/>
              </a:buClr>
              <a:buSzPct val="150000"/>
              <a:buFont typeface="Wingdings" panose="05000000000000000000" pitchFamily="2" charset="2"/>
              <a:buChar char="J"/>
            </a:pPr>
            <a:r>
              <a:rPr lang="en-GB" altLang="en-US" sz="1350" dirty="0" smtClean="0">
                <a:cs typeface="Times New Roman" panose="02020603050405020304" pitchFamily="18" charset="0"/>
              </a:rPr>
              <a:t>  Synergistic </a:t>
            </a:r>
            <a:r>
              <a:rPr lang="en-GB" altLang="en-US" sz="1350" dirty="0">
                <a:cs typeface="Times New Roman" panose="02020603050405020304" pitchFamily="18" charset="0"/>
              </a:rPr>
              <a:t>use of complementary observations</a:t>
            </a:r>
          </a:p>
          <a:p>
            <a:pPr marL="557213" lvl="1" indent="-214313">
              <a:buClr>
                <a:srgbClr val="FF0000"/>
              </a:buClr>
              <a:buSzPct val="150000"/>
              <a:buFont typeface="Wingdings" panose="05000000000000000000" pitchFamily="2" charset="2"/>
              <a:buChar char="L"/>
            </a:pPr>
            <a:r>
              <a:rPr lang="en-GB" altLang="en-US" sz="1350" dirty="0" smtClean="0">
                <a:cs typeface="Times New Roman" panose="02020603050405020304" pitchFamily="18" charset="0"/>
              </a:rPr>
              <a:t>  Spurious </a:t>
            </a:r>
            <a:r>
              <a:rPr lang="en-GB" altLang="en-US" sz="1350" dirty="0">
                <a:cs typeface="Times New Roman" panose="02020603050405020304" pitchFamily="18" charset="0"/>
              </a:rPr>
              <a:t>long-range correlations and over confidence in accuracy of analysis.</a:t>
            </a:r>
          </a:p>
        </p:txBody>
      </p:sp>
      <p:sp>
        <p:nvSpPr>
          <p:cNvPr id="30724" name="Footer Placeholder 3"/>
          <p:cNvSpPr txBox="1">
            <a:spLocks noGrp="1"/>
          </p:cNvSpPr>
          <p:nvPr/>
        </p:nvSpPr>
        <p:spPr bwMode="auto">
          <a:xfrm>
            <a:off x="0" y="4770783"/>
            <a:ext cx="9144000" cy="372717"/>
          </a:xfrm>
          <a:prstGeom prst="rect">
            <a:avLst/>
          </a:prstGeom>
          <a:solidFill>
            <a:schemeClr val="bg1"/>
          </a:solidFill>
          <a:ln>
            <a:noFill/>
          </a:ln>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endParaRPr lang="en-GB" altLang="en-US" sz="750" dirty="0" smtClean="0">
              <a:solidFill>
                <a:srgbClr val="000000"/>
              </a:solidFill>
            </a:endParaRPr>
          </a:p>
          <a:p>
            <a:pPr>
              <a:lnSpc>
                <a:spcPct val="100000"/>
              </a:lnSpc>
            </a:pPr>
            <a:r>
              <a:rPr lang="en-GB" altLang="en-US" sz="750" dirty="0" smtClean="0">
                <a:solidFill>
                  <a:srgbClr val="000000"/>
                </a:solidFill>
              </a:rPr>
              <a:t>© </a:t>
            </a:r>
            <a:r>
              <a:rPr lang="en-GB" altLang="en-US" sz="750" dirty="0">
                <a:solidFill>
                  <a:srgbClr val="000000"/>
                </a:solidFill>
              </a:rPr>
              <a:t>Crown copyright   Met Office  Andrew Lorenc  </a:t>
            </a:r>
            <a:fld id="{F4E51A17-D6D3-42E2-A406-7AEB77BF4215}" type="slidenum">
              <a:rPr lang="en-GB" altLang="en-US" sz="750">
                <a:solidFill>
                  <a:srgbClr val="000000"/>
                </a:solidFill>
              </a:rPr>
              <a:pPr>
                <a:lnSpc>
                  <a:spcPct val="100000"/>
                </a:lnSpc>
              </a:pPr>
              <a:t>48</a:t>
            </a:fld>
            <a:endParaRPr lang="en-GB" altLang="en-US" sz="1050" dirty="0">
              <a:solidFill>
                <a:srgbClr val="000000"/>
              </a:solidFill>
              <a:latin typeface="Times" panose="02020603050405020304" pitchFamily="18" charset="0"/>
            </a:endParaRPr>
          </a:p>
        </p:txBody>
      </p:sp>
    </p:spTree>
    <p:extLst>
      <p:ext uri="{BB962C8B-B14F-4D97-AF65-F5344CB8AC3E}">
        <p14:creationId xmlns:p14="http://schemas.microsoft.com/office/powerpoint/2010/main" val="73101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827663" y="5402"/>
            <a:ext cx="5145631" cy="623248"/>
          </a:xfrm>
        </p:spPr>
        <p:txBody>
          <a:bodyPr/>
          <a:lstStyle/>
          <a:p>
            <a:r>
              <a:rPr lang="en-GB" altLang="en-US" sz="1800" dirty="0">
                <a:solidFill>
                  <a:schemeClr val="tx2"/>
                </a:solidFill>
                <a:latin typeface="Stone Sans ITC TT" pitchFamily="2" charset="0"/>
              </a:rPr>
              <a:t>Analysis error </a:t>
            </a:r>
            <a:r>
              <a:rPr lang="en-GB" altLang="en-US" sz="1800" dirty="0" smtClean="0">
                <a:solidFill>
                  <a:schemeClr val="tx2"/>
                </a:solidFill>
                <a:latin typeface="Stone Sans ITC TT" pitchFamily="2" charset="0"/>
              </a:rPr>
              <a:t>in 500hPa </a:t>
            </a:r>
            <a:r>
              <a:rPr lang="en-GB" altLang="en-US" sz="1800" dirty="0">
                <a:solidFill>
                  <a:schemeClr val="tx2"/>
                </a:solidFill>
                <a:latin typeface="Stone Sans ITC TT" pitchFamily="2" charset="0"/>
              </a:rPr>
              <a:t>height for different combinations of error-free observations.</a:t>
            </a:r>
            <a:endParaRPr lang="en-GB" altLang="en-US" dirty="0" smtClean="0">
              <a:solidFill>
                <a:schemeClr val="tx1"/>
              </a:solidFill>
              <a:latin typeface="Stone Sans ITC TT" pitchFamily="2" charset="0"/>
            </a:endParaRPr>
          </a:p>
        </p:txBody>
      </p:sp>
      <p:graphicFrame>
        <p:nvGraphicFramePr>
          <p:cNvPr id="8194" name="Object 3"/>
          <p:cNvGraphicFramePr>
            <a:graphicFrameLocks noChangeAspect="1"/>
          </p:cNvGraphicFramePr>
          <p:nvPr/>
        </p:nvGraphicFramePr>
        <p:xfrm>
          <a:off x="3257550" y="1085850"/>
          <a:ext cx="4229100" cy="2500313"/>
        </p:xfrm>
        <a:graphic>
          <a:graphicData uri="http://schemas.openxmlformats.org/presentationml/2006/ole">
            <mc:AlternateContent xmlns:mc="http://schemas.openxmlformats.org/markup-compatibility/2006">
              <mc:Choice xmlns:v="urn:schemas-microsoft-com:vml" Requires="v">
                <p:oleObj spid="_x0000_s14458" name="VISIO" r:id="rId3" imgW="5071680" imgH="2997720" progId="Visio.Drawing.11">
                  <p:embed/>
                </p:oleObj>
              </mc:Choice>
              <mc:Fallback>
                <p:oleObj name="VISIO" r:id="rId3" imgW="5071680" imgH="2997720" progId="Visio.Drawing.11">
                  <p:embed/>
                  <p:pic>
                    <p:nvPicPr>
                      <p:cNvPr id="0" name="Picture 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1085850"/>
                        <a:ext cx="4229100" cy="2500313"/>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aphicFrame>
        <p:nvGraphicFramePr>
          <p:cNvPr id="136196" name="Object 4"/>
          <p:cNvGraphicFramePr>
            <a:graphicFrameLocks noChangeAspect="1"/>
          </p:cNvGraphicFramePr>
          <p:nvPr>
            <p:extLst>
              <p:ext uri="{D42A27DB-BD31-4B8C-83A1-F6EECF244321}">
                <p14:modId xmlns:p14="http://schemas.microsoft.com/office/powerpoint/2010/main" val="1491317046"/>
              </p:ext>
            </p:extLst>
          </p:nvPr>
        </p:nvGraphicFramePr>
        <p:xfrm>
          <a:off x="901821" y="1714559"/>
          <a:ext cx="4223147" cy="2901554"/>
        </p:xfrm>
        <a:graphic>
          <a:graphicData uri="http://schemas.openxmlformats.org/presentationml/2006/ole">
            <mc:AlternateContent xmlns:mc="http://schemas.openxmlformats.org/markup-compatibility/2006">
              <mc:Choice xmlns:v="urn:schemas-microsoft-com:vml" Requires="v">
                <p:oleObj spid="_x0000_s14459" name="Document" r:id="rId5" imgW="5629656" imgH="3867912" progId="">
                  <p:embed/>
                </p:oleObj>
              </mc:Choice>
              <mc:Fallback>
                <p:oleObj name="Document" r:id="rId5" imgW="5629656" imgH="3867912" progId="">
                  <p:embed/>
                  <p:pic>
                    <p:nvPicPr>
                      <p:cNvPr id="0" name="Picture 1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821" y="1714559"/>
                        <a:ext cx="4223147" cy="290155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6197" name="Text Box 5"/>
          <p:cNvSpPr txBox="1">
            <a:spLocks noChangeArrowheads="1"/>
          </p:cNvSpPr>
          <p:nvPr/>
        </p:nvSpPr>
        <p:spPr bwMode="auto">
          <a:xfrm>
            <a:off x="5517874" y="3700341"/>
            <a:ext cx="23539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spcBef>
                <a:spcPct val="50000"/>
              </a:spcBef>
            </a:pPr>
            <a:r>
              <a:rPr lang="en-US" altLang="en-US" sz="1200" dirty="0">
                <a:solidFill>
                  <a:srgbClr val="000000"/>
                </a:solidFill>
                <a:latin typeface="Stone Sans ITC TT" pitchFamily="2" charset="0"/>
              </a:rPr>
              <a:t>Lorenc, A.C. 1981: "A global three-dimensional multivariate statistical analysis scheme." </a:t>
            </a:r>
            <a:r>
              <a:rPr lang="en-US" altLang="en-US" sz="1200" i="1" dirty="0">
                <a:solidFill>
                  <a:srgbClr val="000000"/>
                </a:solidFill>
                <a:latin typeface="Stone Sans ITC TT" pitchFamily="2" charset="0"/>
              </a:rPr>
              <a:t>Mon. </a:t>
            </a:r>
            <a:r>
              <a:rPr lang="en-US" altLang="en-US" sz="1200" i="1" dirty="0" err="1">
                <a:solidFill>
                  <a:srgbClr val="000000"/>
                </a:solidFill>
                <a:latin typeface="Stone Sans ITC TT" pitchFamily="2" charset="0"/>
              </a:rPr>
              <a:t>Wea</a:t>
            </a:r>
            <a:r>
              <a:rPr lang="en-US" altLang="en-US" sz="1200" i="1" dirty="0">
                <a:solidFill>
                  <a:srgbClr val="000000"/>
                </a:solidFill>
                <a:latin typeface="Stone Sans ITC TT" pitchFamily="2" charset="0"/>
              </a:rPr>
              <a:t>. Rev.</a:t>
            </a:r>
            <a:r>
              <a:rPr lang="en-US" altLang="en-US" sz="1200" dirty="0">
                <a:solidFill>
                  <a:srgbClr val="000000"/>
                </a:solidFill>
                <a:latin typeface="Stone Sans ITC TT" pitchFamily="2" charset="0"/>
              </a:rPr>
              <a:t>, </a:t>
            </a:r>
            <a:r>
              <a:rPr lang="en-US" altLang="en-US" sz="1200" b="1" dirty="0">
                <a:solidFill>
                  <a:srgbClr val="000000"/>
                </a:solidFill>
                <a:latin typeface="Stone Sans ITC TT" pitchFamily="2" charset="0"/>
              </a:rPr>
              <a:t>109</a:t>
            </a:r>
            <a:r>
              <a:rPr lang="en-US" altLang="en-US" sz="1200" dirty="0">
                <a:solidFill>
                  <a:srgbClr val="000000"/>
                </a:solidFill>
                <a:latin typeface="Stone Sans ITC TT" pitchFamily="2" charset="0"/>
              </a:rPr>
              <a:t>, 701-721.</a:t>
            </a:r>
            <a:endParaRPr lang="en-GB" altLang="en-US" sz="1200" dirty="0">
              <a:solidFill>
                <a:srgbClr val="000000"/>
              </a:solidFill>
              <a:latin typeface="Stone Sans ITC TT" pitchFamily="2" charset="0"/>
            </a:endParaRPr>
          </a:p>
        </p:txBody>
      </p:sp>
      <p:sp>
        <p:nvSpPr>
          <p:cNvPr id="8198" name="Footer Placeholder 3"/>
          <p:cNvSpPr txBox="1">
            <a:spLocks noGrp="1"/>
          </p:cNvSpPr>
          <p:nvPr/>
        </p:nvSpPr>
        <p:spPr bwMode="auto">
          <a:xfrm>
            <a:off x="0" y="4730292"/>
            <a:ext cx="9144000" cy="413208"/>
          </a:xfrm>
          <a:prstGeom prst="rect">
            <a:avLst/>
          </a:prstGeom>
          <a:solidFill>
            <a:schemeClr val="bg1"/>
          </a:solidFill>
          <a:ln>
            <a:noFill/>
          </a:ln>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endParaRPr lang="en-GB" altLang="en-US" sz="750" dirty="0" smtClean="0">
              <a:solidFill>
                <a:srgbClr val="000000"/>
              </a:solidFill>
            </a:endParaRPr>
          </a:p>
          <a:p>
            <a:pPr>
              <a:lnSpc>
                <a:spcPct val="100000"/>
              </a:lnSpc>
            </a:pPr>
            <a:r>
              <a:rPr lang="en-GB" altLang="en-US" sz="750" dirty="0" smtClean="0">
                <a:solidFill>
                  <a:srgbClr val="000000"/>
                </a:solidFill>
              </a:rPr>
              <a:t>© </a:t>
            </a:r>
            <a:r>
              <a:rPr lang="en-GB" altLang="en-US" sz="750" dirty="0">
                <a:solidFill>
                  <a:srgbClr val="000000"/>
                </a:solidFill>
              </a:rPr>
              <a:t>Crown copyright   Met Office  Andrew Lorenc  </a:t>
            </a:r>
            <a:fld id="{66FDABFD-A3EE-4FA1-95E9-C01E7816E6D9}" type="slidenum">
              <a:rPr lang="en-GB" altLang="en-US" sz="750">
                <a:solidFill>
                  <a:srgbClr val="000000"/>
                </a:solidFill>
              </a:rPr>
              <a:pPr>
                <a:lnSpc>
                  <a:spcPct val="100000"/>
                </a:lnSpc>
              </a:pPr>
              <a:t>49</a:t>
            </a:fld>
            <a:endParaRPr lang="en-GB" altLang="en-US" sz="1050" dirty="0">
              <a:solidFill>
                <a:srgbClr val="000000"/>
              </a:solidFill>
              <a:latin typeface="Times" panose="02020603050405020304" pitchFamily="18" charset="0"/>
            </a:endParaRP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62235" y="0"/>
            <a:ext cx="1581766" cy="2329732"/>
          </a:xfrm>
          <a:prstGeom prst="rect">
            <a:avLst/>
          </a:prstGeom>
        </p:spPr>
      </p:pic>
    </p:spTree>
    <p:extLst>
      <p:ext uri="{BB962C8B-B14F-4D97-AF65-F5344CB8AC3E}">
        <p14:creationId xmlns:p14="http://schemas.microsoft.com/office/powerpoint/2010/main" val="797344295"/>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36197"/>
                                        </p:tgtEl>
                                        <p:attrNameLst>
                                          <p:attrName>style.visibility</p:attrName>
                                        </p:attrNameLst>
                                      </p:cBhvr>
                                      <p:to>
                                        <p:strVal val="visible"/>
                                      </p:to>
                                    </p:set>
                                    <p:animEffect transition="in" filter="dissolve">
                                      <p:cBhvr>
                                        <p:cTn id="7" dur="500"/>
                                        <p:tgtEl>
                                          <p:spTgt spid="136197"/>
                                        </p:tgtEl>
                                      </p:cBhvr>
                                    </p:animEffect>
                                  </p:childTnLst>
                                </p:cTn>
                              </p:par>
                            </p:childTnLst>
                          </p:cTn>
                        </p:par>
                        <p:par>
                          <p:cTn id="8" fill="hold" nodeType="afterGroup">
                            <p:stCondLst>
                              <p:cond delay="5500"/>
                            </p:stCondLst>
                            <p:childTnLst>
                              <p:par>
                                <p:cTn id="9" presetID="1" presetClass="entr" presetSubtype="0" fill="hold" nodeType="afterEffect">
                                  <p:stCondLst>
                                    <p:cond delay="8500"/>
                                  </p:stCondLst>
                                  <p:childTnLst>
                                    <p:set>
                                      <p:cBhvr>
                                        <p:cTn id="10" dur="1" fill="hold">
                                          <p:stCondLst>
                                            <p:cond delay="499"/>
                                          </p:stCondLst>
                                        </p:cTn>
                                        <p:tgtEl>
                                          <p:spTgt spid="136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2411760" y="141480"/>
            <a:ext cx="5643563" cy="484748"/>
          </a:xfrm>
        </p:spPr>
        <p:txBody>
          <a:bodyPr/>
          <a:lstStyle/>
          <a:p>
            <a:pPr eaLnBrk="1" hangingPunct="1"/>
            <a:r>
              <a:rPr lang="en-US" altLang="en-US" sz="2700" b="1" i="1" dirty="0">
                <a:solidFill>
                  <a:srgbClr val="FF3300"/>
                </a:solidFill>
              </a:rPr>
              <a:t>Historical </a:t>
            </a:r>
            <a:r>
              <a:rPr lang="en-US" altLang="en-US" sz="2700" b="1" i="1" dirty="0" smtClean="0">
                <a:solidFill>
                  <a:srgbClr val="FF3300"/>
                </a:solidFill>
              </a:rPr>
              <a:t>Background</a:t>
            </a:r>
            <a:endParaRPr lang="en-GB" altLang="en-US" sz="1800" dirty="0"/>
          </a:p>
        </p:txBody>
      </p:sp>
      <p:sp>
        <p:nvSpPr>
          <p:cNvPr id="25604" name="Rectangle 3"/>
          <p:cNvSpPr>
            <a:spLocks noGrp="1" noChangeArrowheads="1"/>
          </p:cNvSpPr>
          <p:nvPr>
            <p:ph idx="1"/>
          </p:nvPr>
        </p:nvSpPr>
        <p:spPr>
          <a:xfrm>
            <a:off x="671513" y="1041726"/>
            <a:ext cx="8195649" cy="3690415"/>
          </a:xfrm>
          <a:noFill/>
          <a:extLst>
            <a:ext uri="{909E8E84-426E-40DD-AFC4-6F175D3DCCD1}">
              <a14:hiddenFill xmlns:a14="http://schemas.microsoft.com/office/drawing/2010/main">
                <a:solidFill>
                  <a:schemeClr val="tx1"/>
                </a:solidFill>
              </a14:hiddenFill>
            </a:ext>
          </a:extLst>
        </p:spPr>
        <p:txBody>
          <a:bodyPr>
            <a:normAutofit/>
          </a:bodyPr>
          <a:lstStyle/>
          <a:p>
            <a:pPr marL="535781" indent="-335756">
              <a:spcBef>
                <a:spcPct val="0"/>
              </a:spcBef>
              <a:spcAft>
                <a:spcPct val="60000"/>
              </a:spcAft>
            </a:pPr>
            <a:r>
              <a:rPr lang="en-US" altLang="en-US" dirty="0"/>
              <a:t>Meteorology as a descriptive science (Hadley 1735).</a:t>
            </a:r>
          </a:p>
          <a:p>
            <a:pPr marL="535781" indent="-335756">
              <a:spcBef>
                <a:spcPct val="0"/>
              </a:spcBef>
              <a:spcAft>
                <a:spcPct val="60000"/>
              </a:spcAft>
            </a:pPr>
            <a:r>
              <a:rPr lang="en-US" altLang="en-US" dirty="0"/>
              <a:t>Practical weather forecasts are possible (</a:t>
            </a:r>
            <a:r>
              <a:rPr lang="en-US" altLang="en-US" dirty="0" err="1"/>
              <a:t>FitzRoy</a:t>
            </a:r>
            <a:r>
              <a:rPr lang="en-US" altLang="en-US" dirty="0"/>
              <a:t> 1863).</a:t>
            </a:r>
          </a:p>
          <a:p>
            <a:pPr marL="535781" indent="-335756">
              <a:spcBef>
                <a:spcPct val="0"/>
              </a:spcBef>
              <a:spcAft>
                <a:spcPct val="60000"/>
              </a:spcAft>
            </a:pPr>
            <a:r>
              <a:rPr lang="en-US" altLang="en-US" dirty="0"/>
              <a:t>Weather forecasting as a problem in mechanics and physics (</a:t>
            </a:r>
            <a:r>
              <a:rPr lang="en-US" altLang="en-US" dirty="0" err="1"/>
              <a:t>Bjerknes</a:t>
            </a:r>
            <a:r>
              <a:rPr lang="en-US" altLang="en-US" dirty="0"/>
              <a:t> 1904).</a:t>
            </a:r>
          </a:p>
          <a:p>
            <a:pPr marL="535781" indent="-335756">
              <a:spcBef>
                <a:spcPct val="0"/>
              </a:spcBef>
              <a:spcAft>
                <a:spcPct val="60000"/>
              </a:spcAft>
            </a:pPr>
            <a:r>
              <a:rPr lang="en-US" altLang="en-US" dirty="0"/>
              <a:t>Weather prediction by numerical methods (Richardson 1922).</a:t>
            </a:r>
          </a:p>
          <a:p>
            <a:pPr marL="535781" indent="-335756">
              <a:spcBef>
                <a:spcPct val="0"/>
              </a:spcBef>
              <a:spcAft>
                <a:spcPct val="60000"/>
              </a:spcAft>
            </a:pPr>
            <a:r>
              <a:rPr lang="en-US" altLang="en-US" dirty="0" smtClean="0"/>
              <a:t>Met Office 10-level model </a:t>
            </a:r>
            <a:r>
              <a:rPr lang="en-US" altLang="en-US" dirty="0"/>
              <a:t>representing frontal rain (</a:t>
            </a:r>
            <a:r>
              <a:rPr lang="en-US" altLang="en-US" dirty="0" err="1"/>
              <a:t>Bushby</a:t>
            </a:r>
            <a:r>
              <a:rPr lang="en-US" altLang="en-US" dirty="0"/>
              <a:t> </a:t>
            </a:r>
            <a:r>
              <a:rPr lang="en-US" altLang="en-US" dirty="0" smtClean="0"/>
              <a:t>1967);  operational </a:t>
            </a:r>
            <a:r>
              <a:rPr lang="en-US" altLang="en-US" dirty="0"/>
              <a:t>1972.</a:t>
            </a:r>
          </a:p>
          <a:p>
            <a:pPr marL="535781" indent="-335756">
              <a:spcBef>
                <a:spcPct val="0"/>
              </a:spcBef>
              <a:spcAft>
                <a:spcPct val="60000"/>
              </a:spcAft>
            </a:pPr>
            <a:r>
              <a:rPr lang="en-US" altLang="en-US" dirty="0"/>
              <a:t>Use of incomplete historical data (</a:t>
            </a:r>
            <a:r>
              <a:rPr lang="en-US" altLang="en-US" dirty="0" err="1"/>
              <a:t>Charney</a:t>
            </a:r>
            <a:r>
              <a:rPr lang="en-US" altLang="en-US" dirty="0"/>
              <a:t> 1969); </a:t>
            </a:r>
            <a:r>
              <a:rPr lang="en-US" altLang="en-US" dirty="0" smtClean="0"/>
              <a:t> i.e</a:t>
            </a:r>
            <a:r>
              <a:rPr lang="en-US" altLang="en-US" dirty="0"/>
              <a:t>. 4D-DA of satellite soundings.</a:t>
            </a:r>
          </a:p>
          <a:p>
            <a:pPr marL="535781" indent="-335756">
              <a:spcBef>
                <a:spcPct val="0"/>
              </a:spcBef>
              <a:spcAft>
                <a:spcPct val="60000"/>
              </a:spcAft>
            </a:pPr>
            <a:r>
              <a:rPr lang="en-US" altLang="en-US" dirty="0"/>
              <a:t>First GARP Global Experiment (FGGE 1979); global NWP possible.  </a:t>
            </a:r>
            <a:r>
              <a:rPr lang="en-US" altLang="en-US" dirty="0" smtClean="0"/>
              <a:t/>
            </a:r>
            <a:br>
              <a:rPr lang="en-US" altLang="en-US" dirty="0" smtClean="0"/>
            </a:br>
            <a:r>
              <a:rPr lang="en-US" altLang="en-US" dirty="0" smtClean="0"/>
              <a:t>Operational </a:t>
            </a:r>
            <a:r>
              <a:rPr lang="en-US" altLang="en-US" dirty="0"/>
              <a:t>Met Office global forecasts from 1983</a:t>
            </a:r>
            <a:r>
              <a:rPr lang="en-US" altLang="en-US" dirty="0" smtClean="0"/>
              <a:t>.</a:t>
            </a:r>
          </a:p>
          <a:p>
            <a:pPr marL="535781" indent="-335756">
              <a:spcBef>
                <a:spcPct val="0"/>
              </a:spcBef>
              <a:spcAft>
                <a:spcPct val="60000"/>
              </a:spcAft>
            </a:pPr>
            <a:r>
              <a:rPr lang="en-US" altLang="en-US" dirty="0" smtClean="0"/>
              <a:t>Met Office VAR system (1993-2020?)</a:t>
            </a:r>
          </a:p>
          <a:p>
            <a:pPr marL="535781" indent="-335756">
              <a:spcBef>
                <a:spcPct val="0"/>
              </a:spcBef>
              <a:spcAft>
                <a:spcPct val="60000"/>
              </a:spcAft>
            </a:pPr>
            <a:r>
              <a:rPr lang="en-US" altLang="en-US" dirty="0" smtClean="0"/>
              <a:t>THORPEX: 2003-2014.  NWP can predict evolution &amp; hence structure of errors.</a:t>
            </a:r>
            <a:endParaRPr lang="en-US" altLang="en-US" dirty="0"/>
          </a:p>
        </p:txBody>
      </p:sp>
      <p:sp>
        <p:nvSpPr>
          <p:cNvPr id="4" name="Footer Placeholder 3"/>
          <p:cNvSpPr>
            <a:spLocks noGrp="1"/>
          </p:cNvSpPr>
          <p:nvPr>
            <p:ph type="ftr" sz="quarter" idx="10"/>
          </p:nvPr>
        </p:nvSpPr>
        <p:spPr>
          <a:solidFill>
            <a:schemeClr val="bg1"/>
          </a:solidFill>
          <a:ln/>
        </p:spPr>
        <p:txBody>
          <a:bodyPr vert="horz" lIns="252000" tIns="36000" rIns="68580" bIns="27000" rtlCol="0" anchor="ctr"/>
          <a:lstStyle/>
          <a:p>
            <a:pPr eaLnBrk="0"/>
            <a:r>
              <a:rPr lang="en-GB" altLang="en-US" sz="750" dirty="0">
                <a:latin typeface="Arial" panose="020B0604020202020204" pitchFamily="34" charset="0"/>
              </a:rPr>
              <a:t>© Crown copyright   Met Office  Andrew Lorenc  </a:t>
            </a:r>
            <a:fld id="{597A07DF-9C86-4879-BC1E-6ED5142C575E}" type="slidenum">
              <a:rPr lang="en-GB" altLang="en-US" sz="750">
                <a:latin typeface="Arial" panose="020B0604020202020204" pitchFamily="34" charset="0"/>
              </a:rPr>
              <a:pPr eaLnBrk="0"/>
              <a:t>5</a:t>
            </a:fld>
            <a:endParaRPr lang="en-GB" altLang="en-US" sz="750" dirty="0">
              <a:latin typeface="Arial" panose="020B0604020202020204" pitchFamily="34" charset="0"/>
            </a:endParaRPr>
          </a:p>
          <a:p>
            <a:pPr eaLnBrk="0"/>
            <a:endParaRPr lang="en-GB" altLang="en-US" sz="750" dirty="0">
              <a:latin typeface="Arial" panose="020B0604020202020204" pitchFamily="34" charset="0"/>
            </a:endParaRPr>
          </a:p>
        </p:txBody>
      </p:sp>
    </p:spTree>
    <p:extLst>
      <p:ext uri="{BB962C8B-B14F-4D97-AF65-F5344CB8AC3E}">
        <p14:creationId xmlns:p14="http://schemas.microsoft.com/office/powerpoint/2010/main" val="999479982"/>
      </p:ext>
    </p:extLst>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p:nvPr>
        </p:nvSpPr>
        <p:spPr>
          <a:xfrm>
            <a:off x="230774" y="655470"/>
            <a:ext cx="8437500" cy="1177245"/>
          </a:xfrm>
        </p:spPr>
        <p:txBody>
          <a:bodyPr/>
          <a:lstStyle/>
          <a:p>
            <a:r>
              <a:rPr lang="en-GB" altLang="en-US" dirty="0"/>
              <a:t>How to estimate the prior PDF?</a:t>
            </a:r>
            <a:br>
              <a:rPr lang="en-GB" altLang="en-US" dirty="0"/>
            </a:br>
            <a:r>
              <a:rPr lang="en-GB" altLang="en-US" dirty="0">
                <a:solidFill>
                  <a:srgbClr val="FF0000"/>
                </a:solidFill>
              </a:rPr>
              <a:t>How to calculate its time evolution?</a:t>
            </a:r>
            <a:endParaRPr lang="en-GB" dirty="0">
              <a:solidFill>
                <a:srgbClr val="FF0000"/>
              </a:solidFill>
            </a:endParaRPr>
          </a:p>
        </p:txBody>
      </p:sp>
      <p:sp>
        <p:nvSpPr>
          <p:cNvPr id="4" name="TextBox 3"/>
          <p:cNvSpPr txBox="1"/>
          <p:nvPr/>
        </p:nvSpPr>
        <p:spPr>
          <a:xfrm>
            <a:off x="230775" y="2564532"/>
            <a:ext cx="8595174" cy="16215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400" b="0" i="1" u="none" strike="noStrike" cap="none" spc="0" normalizeH="0" baseline="0" dirty="0" smtClean="0">
                <a:ln>
                  <a:noFill/>
                </a:ln>
                <a:effectLst/>
                <a:uFillTx/>
                <a:sym typeface="Helvetica Light"/>
              </a:rPr>
              <a:t>Notation:</a:t>
            </a:r>
          </a:p>
          <a:p>
            <a:pPr defTabSz="584200" hangingPunct="0"/>
            <a:r>
              <a:rPr lang="en-GB" sz="2400" dirty="0" smtClean="0">
                <a:sym typeface="Helvetica Light"/>
              </a:rPr>
              <a:t>We add an underline to the variables in the standard notation, to denote their 4D equivalent over a finite DA time-window.</a:t>
            </a:r>
            <a:br>
              <a:rPr lang="en-GB" sz="2400" dirty="0" smtClean="0">
                <a:sym typeface="Helvetica Light"/>
              </a:rPr>
            </a:br>
            <a:r>
              <a:rPr lang="en-GB" sz="2400" dirty="0" smtClean="0">
                <a:sym typeface="Helvetica Light"/>
              </a:rPr>
              <a:t>E.g.   </a:t>
            </a:r>
            <a:r>
              <a:rPr lang="en-GB" sz="2400" b="1" u="sng" dirty="0" err="1" smtClean="0">
                <a:latin typeface="Times New Roman" panose="02020603050405020304" pitchFamily="18" charset="0"/>
                <a:cs typeface="Times New Roman" panose="02020603050405020304" pitchFamily="18" charset="0"/>
                <a:sym typeface="Helvetica Light"/>
              </a:rPr>
              <a:t>x</a:t>
            </a:r>
            <a:r>
              <a:rPr lang="en-GB" sz="2400" i="1" baseline="30000" dirty="0" err="1" smtClean="0">
                <a:latin typeface="Times New Roman" panose="02020603050405020304" pitchFamily="18" charset="0"/>
                <a:cs typeface="Times New Roman" panose="02020603050405020304" pitchFamily="18" charset="0"/>
                <a:sym typeface="Helvetica Light"/>
              </a:rPr>
              <a:t>b</a:t>
            </a:r>
            <a:r>
              <a:rPr lang="en-GB" sz="2400" dirty="0" smtClean="0">
                <a:sym typeface="Helvetica Light"/>
              </a:rPr>
              <a:t>  is the 4D background forecast trajectory.</a:t>
            </a:r>
            <a:endParaRPr kumimoji="0" lang="en-GB" sz="2400" b="0" i="0" u="none" strike="noStrike" cap="none" spc="0" normalizeH="0" baseline="0" dirty="0" smtClean="0">
              <a:ln>
                <a:noFill/>
              </a:ln>
              <a:effectLst/>
              <a:uFillTx/>
              <a:sym typeface="Helvetica Light"/>
            </a:endParaRPr>
          </a:p>
        </p:txBody>
      </p:sp>
    </p:spTree>
    <p:extLst>
      <p:ext uri="{BB962C8B-B14F-4D97-AF65-F5344CB8AC3E}">
        <p14:creationId xmlns:p14="http://schemas.microsoft.com/office/powerpoint/2010/main" val="36486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65190" y="71562"/>
            <a:ext cx="7378810" cy="1054135"/>
          </a:xfrm>
        </p:spPr>
        <p:txBody>
          <a:bodyPr/>
          <a:lstStyle/>
          <a:p>
            <a:r>
              <a:rPr lang="en-GB" sz="3200" dirty="0" smtClean="0"/>
              <a:t>Flow dependence and time evolution</a:t>
            </a:r>
            <a:br>
              <a:rPr lang="en-GB" sz="3200" dirty="0" smtClean="0"/>
            </a:br>
            <a:r>
              <a:rPr lang="en-GB" sz="3200" dirty="0" smtClean="0"/>
              <a:t>in the background errors </a:t>
            </a:r>
            <a:r>
              <a:rPr lang="en-GB" sz="3200" b="1" dirty="0" smtClean="0">
                <a:latin typeface="Times New Roman" panose="02020603050405020304" pitchFamily="18" charset="0"/>
                <a:cs typeface="Times New Roman" panose="02020603050405020304" pitchFamily="18" charset="0"/>
              </a:rPr>
              <a:t>B</a:t>
            </a:r>
            <a:endParaRPr lang="en-GB" sz="3200" b="1"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51</a:t>
            </a:fld>
            <a:endParaRPr lang="en-GB" altLang="en-US" sz="1050">
              <a:latin typeface="Times" panose="02020603050405020304" pitchFamily="18" charset="0"/>
            </a:endParaRPr>
          </a:p>
        </p:txBody>
      </p:sp>
      <p:sp>
        <p:nvSpPr>
          <p:cNvPr id="6" name="Text Placeholder 5"/>
          <p:cNvSpPr>
            <a:spLocks noGrp="1"/>
          </p:cNvSpPr>
          <p:nvPr>
            <p:ph type="body" sz="quarter" idx="11"/>
          </p:nvPr>
        </p:nvSpPr>
        <p:spPr/>
        <p:txBody>
          <a:bodyPr/>
          <a:lstStyle/>
          <a:p>
            <a:pPr>
              <a:spcAft>
                <a:spcPts val="600"/>
              </a:spcAft>
            </a:pPr>
            <a:r>
              <a:rPr lang="en-GB" sz="2000" b="1" dirty="0">
                <a:latin typeface="Times New Roman" panose="02020603050405020304" pitchFamily="18" charset="0"/>
                <a:cs typeface="Times New Roman" panose="02020603050405020304" pitchFamily="18" charset="0"/>
              </a:rPr>
              <a:t>B</a:t>
            </a:r>
            <a:r>
              <a:rPr lang="en-GB" sz="2000" dirty="0" smtClean="0"/>
              <a:t> is </a:t>
            </a:r>
            <a:r>
              <a:rPr lang="en-GB" sz="2000" dirty="0" smtClean="0">
                <a:solidFill>
                  <a:srgbClr val="0070C0"/>
                </a:solidFill>
              </a:rPr>
              <a:t>situation dependent</a:t>
            </a:r>
            <a:r>
              <a:rPr lang="en-GB" sz="2000" dirty="0" smtClean="0"/>
              <a:t>: </a:t>
            </a:r>
            <a:r>
              <a:rPr lang="en-GB" sz="1600" dirty="0" smtClean="0"/>
              <a:t>e.g. variances are larger in where there is error growth, correlations are less across a front.</a:t>
            </a:r>
          </a:p>
          <a:p>
            <a:pPr>
              <a:spcAft>
                <a:spcPts val="600"/>
              </a:spcAft>
            </a:pPr>
            <a:r>
              <a:rPr lang="en-GB" sz="2000" b="1" dirty="0">
                <a:latin typeface="Times New Roman" panose="02020603050405020304" pitchFamily="18" charset="0"/>
                <a:cs typeface="Times New Roman" panose="02020603050405020304" pitchFamily="18" charset="0"/>
              </a:rPr>
              <a:t>B </a:t>
            </a:r>
            <a:r>
              <a:rPr lang="en-GB" sz="2000" dirty="0" smtClean="0">
                <a:solidFill>
                  <a:srgbClr val="0070C0"/>
                </a:solidFill>
              </a:rPr>
              <a:t>reflects</a:t>
            </a:r>
            <a:r>
              <a:rPr lang="en-GB" sz="2000" dirty="0" smtClean="0"/>
              <a:t> the presence and accuracy of </a:t>
            </a:r>
            <a:r>
              <a:rPr lang="en-GB" sz="2000" dirty="0" smtClean="0">
                <a:solidFill>
                  <a:srgbClr val="0070C0"/>
                </a:solidFill>
              </a:rPr>
              <a:t>earlier observations</a:t>
            </a:r>
            <a:r>
              <a:rPr lang="en-GB" sz="2000" dirty="0" smtClean="0"/>
              <a:t>.</a:t>
            </a:r>
          </a:p>
          <a:p>
            <a:pPr>
              <a:spcAft>
                <a:spcPts val="600"/>
              </a:spcAft>
            </a:pPr>
            <a:r>
              <a:rPr lang="en-GB" sz="2000" dirty="0" smtClean="0">
                <a:solidFill>
                  <a:srgbClr val="0070C0"/>
                </a:solidFill>
              </a:rPr>
              <a:t>Four-dimensional</a:t>
            </a:r>
            <a:r>
              <a:rPr lang="en-GB" sz="2000" dirty="0" smtClean="0"/>
              <a:t> covariance </a:t>
            </a:r>
            <a:r>
              <a:rPr lang="en-GB" sz="2000" b="1" u="sng" dirty="0" smtClean="0">
                <a:latin typeface="Times New Roman" panose="02020603050405020304" pitchFamily="18" charset="0"/>
                <a:cs typeface="Times New Roman" panose="02020603050405020304" pitchFamily="18" charset="0"/>
              </a:rPr>
              <a:t>B</a:t>
            </a:r>
            <a:r>
              <a:rPr lang="en-GB" sz="2000" dirty="0"/>
              <a:t> </a:t>
            </a:r>
            <a:r>
              <a:rPr lang="en-GB" sz="2000" dirty="0" smtClean="0"/>
              <a:t>reflect the </a:t>
            </a:r>
            <a:r>
              <a:rPr lang="en-GB" sz="2000" dirty="0" smtClean="0">
                <a:solidFill>
                  <a:srgbClr val="0070C0"/>
                </a:solidFill>
              </a:rPr>
              <a:t>prognostic equations</a:t>
            </a:r>
            <a:r>
              <a:rPr lang="en-GB" sz="2000" dirty="0" smtClean="0"/>
              <a:t>: </a:t>
            </a:r>
            <a:r>
              <a:rPr lang="en-GB" sz="1600" dirty="0" smtClean="0"/>
              <a:t>observations measuring the time-tendency of one variable can be used to infer information about other variables which are coupled via the prognostic equation.</a:t>
            </a:r>
          </a:p>
          <a:p>
            <a:pPr>
              <a:spcAft>
                <a:spcPts val="600"/>
              </a:spcAft>
            </a:pPr>
            <a:endParaRPr lang="en-GB" sz="2000" dirty="0"/>
          </a:p>
        </p:txBody>
      </p:sp>
    </p:spTree>
    <p:extLst>
      <p:ext uri="{BB962C8B-B14F-4D97-AF65-F5344CB8AC3E}">
        <p14:creationId xmlns:p14="http://schemas.microsoft.com/office/powerpoint/2010/main" val="75273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457450" y="260748"/>
            <a:ext cx="5200650" cy="623248"/>
          </a:xfrm>
        </p:spPr>
        <p:txBody>
          <a:bodyPr/>
          <a:lstStyle/>
          <a:p>
            <a:pPr eaLnBrk="1" hangingPunct="1"/>
            <a:r>
              <a:rPr lang="en-GB" altLang="en-US" smtClean="0"/>
              <a:t>Fokker-Planck Equation</a:t>
            </a:r>
          </a:p>
        </p:txBody>
      </p:sp>
      <p:sp>
        <p:nvSpPr>
          <p:cNvPr id="13315" name="Footer Placeholder 2"/>
          <p:cNvSpPr>
            <a:spLocks noGrp="1"/>
          </p:cNvSpPr>
          <p:nvPr>
            <p:ph type="ftr" sz="quarter" idx="10"/>
          </p:nvPr>
        </p:nvSpPr>
        <p:spPr>
          <a:solidFill>
            <a:schemeClr val="bg1"/>
          </a:solidFill>
          <a:ln/>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solidFill>
                  <a:srgbClr val="000000"/>
                </a:solidFill>
              </a:rPr>
              <a:t>© Crown copyright   Met Office</a:t>
            </a:r>
            <a:endParaRPr lang="en-GB" altLang="en-US" sz="1050" dirty="0">
              <a:solidFill>
                <a:srgbClr val="000000"/>
              </a:solidFill>
              <a:latin typeface="Times" panose="02020603050405020304" pitchFamily="18" charset="0"/>
            </a:endParaRPr>
          </a:p>
        </p:txBody>
      </p:sp>
      <p:graphicFrame>
        <p:nvGraphicFramePr>
          <p:cNvPr id="13314" name="Object 3"/>
          <p:cNvGraphicFramePr>
            <a:graphicFrameLocks noChangeAspect="1"/>
          </p:cNvGraphicFramePr>
          <p:nvPr>
            <p:extLst>
              <p:ext uri="{D42A27DB-BD31-4B8C-83A1-F6EECF244321}">
                <p14:modId xmlns:p14="http://schemas.microsoft.com/office/powerpoint/2010/main" val="777353416"/>
              </p:ext>
            </p:extLst>
          </p:nvPr>
        </p:nvGraphicFramePr>
        <p:xfrm>
          <a:off x="2337097" y="897732"/>
          <a:ext cx="6788944" cy="3712369"/>
        </p:xfrm>
        <a:graphic>
          <a:graphicData uri="http://schemas.openxmlformats.org/presentationml/2006/ole">
            <mc:AlternateContent xmlns:mc="http://schemas.openxmlformats.org/markup-compatibility/2006">
              <mc:Choice xmlns:v="urn:schemas-microsoft-com:vml" Requires="v">
                <p:oleObj spid="_x0000_s16447" name="Visio" r:id="rId4" imgW="7184980" imgH="3962936" progId="Visio.Drawing.11">
                  <p:embed/>
                </p:oleObj>
              </mc:Choice>
              <mc:Fallback>
                <p:oleObj name="Visio" r:id="rId4" imgW="7184980" imgH="3962936" progId="Visio.Drawing.11">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l="500" t="908" r="500" b="908"/>
                      <a:stretch>
                        <a:fillRect/>
                      </a:stretch>
                    </p:blipFill>
                    <p:spPr bwMode="auto">
                      <a:xfrm>
                        <a:off x="2337097" y="897732"/>
                        <a:ext cx="6788944" cy="37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944998758"/>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8" name="Object 6"/>
          <p:cNvGraphicFramePr>
            <a:graphicFrameLocks noChangeAspect="1"/>
          </p:cNvGraphicFramePr>
          <p:nvPr>
            <p:extLst>
              <p:ext uri="{D42A27DB-BD31-4B8C-83A1-F6EECF244321}">
                <p14:modId xmlns:p14="http://schemas.microsoft.com/office/powerpoint/2010/main" val="2135103690"/>
              </p:ext>
            </p:extLst>
          </p:nvPr>
        </p:nvGraphicFramePr>
        <p:xfrm>
          <a:off x="2550181" y="849312"/>
          <a:ext cx="6771084" cy="3463528"/>
        </p:xfrm>
        <a:graphic>
          <a:graphicData uri="http://schemas.openxmlformats.org/presentationml/2006/ole">
            <mc:AlternateContent xmlns:mc="http://schemas.openxmlformats.org/markup-compatibility/2006">
              <mc:Choice xmlns:v="urn:schemas-microsoft-com:vml" Requires="v">
                <p:oleObj spid="_x0000_s17482" name="Visio" r:id="rId4" imgW="9028663" imgH="4978626" progId="Visio.Drawing.11">
                  <p:embed/>
                </p:oleObj>
              </mc:Choice>
              <mc:Fallback>
                <p:oleObj name="Visio" r:id="rId4" imgW="9028663" imgH="4978626" progId="Visio.Drawing.11">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t="7231"/>
                      <a:stretch>
                        <a:fillRect/>
                      </a:stretch>
                    </p:blipFill>
                    <p:spPr bwMode="auto">
                      <a:xfrm>
                        <a:off x="2550181" y="849312"/>
                        <a:ext cx="6771084" cy="346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0354" name="Footer Placeholder 2"/>
          <p:cNvSpPr txBox="1">
            <a:spLocks noGrp="1"/>
          </p:cNvSpPr>
          <p:nvPr/>
        </p:nvSpPr>
        <p:spPr bwMode="auto">
          <a:xfrm>
            <a:off x="0" y="4759779"/>
            <a:ext cx="9144000" cy="383721"/>
          </a:xfrm>
          <a:prstGeom prst="rect">
            <a:avLst/>
          </a:prstGeom>
          <a:solidFill>
            <a:schemeClr val="bg1"/>
          </a:solidFill>
          <a:ln>
            <a:noFill/>
          </a:ln>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nSpc>
                <a:spcPct val="100000"/>
              </a:lnSpc>
            </a:pPr>
            <a:endParaRPr lang="en-GB" altLang="en-US" sz="750" dirty="0" smtClean="0">
              <a:solidFill>
                <a:srgbClr val="000000"/>
              </a:solidFill>
            </a:endParaRPr>
          </a:p>
          <a:p>
            <a:pPr>
              <a:lnSpc>
                <a:spcPct val="100000"/>
              </a:lnSpc>
            </a:pPr>
            <a:r>
              <a:rPr lang="en-GB" altLang="en-US" sz="750" dirty="0" smtClean="0">
                <a:solidFill>
                  <a:srgbClr val="000000"/>
                </a:solidFill>
              </a:rPr>
              <a:t>© </a:t>
            </a:r>
            <a:r>
              <a:rPr lang="en-GB" altLang="en-US" sz="750" dirty="0">
                <a:solidFill>
                  <a:srgbClr val="000000"/>
                </a:solidFill>
              </a:rPr>
              <a:t>Crown copyright   Met Office</a:t>
            </a:r>
            <a:endParaRPr lang="en-GB" altLang="en-US" sz="1050" dirty="0">
              <a:solidFill>
                <a:srgbClr val="000000"/>
              </a:solidFill>
              <a:latin typeface="Times" panose="02020603050405020304" pitchFamily="18" charset="0"/>
            </a:endParaRPr>
          </a:p>
        </p:txBody>
      </p:sp>
      <p:sp>
        <p:nvSpPr>
          <p:cNvPr id="100355" name="Rectangle 2"/>
          <p:cNvSpPr>
            <a:spLocks noGrp="1" noChangeArrowheads="1"/>
          </p:cNvSpPr>
          <p:nvPr>
            <p:ph type="title" idx="4294967295"/>
          </p:nvPr>
        </p:nvSpPr>
        <p:spPr>
          <a:xfrm>
            <a:off x="3114261" y="260350"/>
            <a:ext cx="6029739" cy="1177925"/>
          </a:xfrm>
        </p:spPr>
        <p:txBody>
          <a:bodyPr/>
          <a:lstStyle/>
          <a:p>
            <a:pPr eaLnBrk="1" hangingPunct="1"/>
            <a:r>
              <a:rPr lang="en-GB" altLang="en-US" dirty="0" smtClean="0"/>
              <a:t>Kalman Filter – forecast step</a:t>
            </a:r>
          </a:p>
        </p:txBody>
      </p:sp>
      <p:sp>
        <p:nvSpPr>
          <p:cNvPr id="100357" name="Text Box 4"/>
          <p:cNvSpPr txBox="1">
            <a:spLocks noChangeArrowheads="1"/>
          </p:cNvSpPr>
          <p:nvPr/>
        </p:nvSpPr>
        <p:spPr bwMode="auto">
          <a:xfrm>
            <a:off x="-54820" y="1085189"/>
            <a:ext cx="3109447"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000">
                <a:solidFill>
                  <a:schemeClr val="tx1"/>
                </a:solidFill>
                <a:latin typeface="Arial" panose="020B0604020202020204" pitchFamily="34" charset="0"/>
              </a:defRPr>
            </a:lvl1pPr>
            <a:lvl2pPr marL="838200" indent="-381000" eaLnBrk="0" hangingPunct="0">
              <a:defRPr sz="2000">
                <a:solidFill>
                  <a:schemeClr val="tx1"/>
                </a:solidFill>
                <a:latin typeface="Arial" panose="020B0604020202020204" pitchFamily="34" charset="0"/>
              </a:defRPr>
            </a:lvl2pPr>
            <a:lvl3pPr marL="1295400" indent="-381000" eaLnBrk="0" hangingPunct="0">
              <a:defRPr sz="2000">
                <a:solidFill>
                  <a:schemeClr val="tx1"/>
                </a:solidFill>
                <a:latin typeface="Arial" panose="020B0604020202020204" pitchFamily="34" charset="0"/>
              </a:defRPr>
            </a:lvl3pPr>
            <a:lvl4pPr marL="1752600" indent="-381000" eaLnBrk="0" hangingPunct="0">
              <a:defRPr sz="2000">
                <a:solidFill>
                  <a:schemeClr val="tx1"/>
                </a:solidFill>
                <a:latin typeface="Arial" panose="020B0604020202020204" pitchFamily="34" charset="0"/>
              </a:defRPr>
            </a:lvl4pPr>
            <a:lvl5pPr marL="2209800" indent="-381000" eaLnBrk="0" hangingPunct="0">
              <a:defRPr sz="2000">
                <a:solidFill>
                  <a:schemeClr val="tx1"/>
                </a:solidFill>
                <a:latin typeface="Arial" panose="020B0604020202020204" pitchFamily="34" charset="0"/>
              </a:defRPr>
            </a:lvl5pPr>
            <a:lvl6pPr marL="2667000" indent="-381000" eaLnBrk="0" fontAlgn="base" hangingPunct="0">
              <a:spcBef>
                <a:spcPct val="0"/>
              </a:spcBef>
              <a:spcAft>
                <a:spcPct val="0"/>
              </a:spcAft>
              <a:defRPr sz="2000">
                <a:solidFill>
                  <a:schemeClr val="tx1"/>
                </a:solidFill>
                <a:latin typeface="Arial" panose="020B0604020202020204" pitchFamily="34" charset="0"/>
              </a:defRPr>
            </a:lvl6pPr>
            <a:lvl7pPr marL="3124200" indent="-381000" eaLnBrk="0" fontAlgn="base" hangingPunct="0">
              <a:spcBef>
                <a:spcPct val="0"/>
              </a:spcBef>
              <a:spcAft>
                <a:spcPct val="0"/>
              </a:spcAft>
              <a:defRPr sz="2000">
                <a:solidFill>
                  <a:schemeClr val="tx1"/>
                </a:solidFill>
                <a:latin typeface="Arial" panose="020B0604020202020204" pitchFamily="34" charset="0"/>
              </a:defRPr>
            </a:lvl7pPr>
            <a:lvl8pPr marL="3581400" indent="-381000" eaLnBrk="0" fontAlgn="base" hangingPunct="0">
              <a:spcBef>
                <a:spcPct val="0"/>
              </a:spcBef>
              <a:spcAft>
                <a:spcPct val="0"/>
              </a:spcAft>
              <a:defRPr sz="2000">
                <a:solidFill>
                  <a:schemeClr val="tx1"/>
                </a:solidFill>
                <a:latin typeface="Arial" panose="020B0604020202020204" pitchFamily="34" charset="0"/>
              </a:defRPr>
            </a:lvl8pPr>
            <a:lvl9pPr marL="4038600" indent="-3810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00000"/>
              </a:lnSpc>
              <a:spcBef>
                <a:spcPct val="20000"/>
              </a:spcBef>
              <a:buFontTx/>
              <a:buChar char="•"/>
            </a:pPr>
            <a:r>
              <a:rPr lang="en-GB" altLang="en-US" dirty="0">
                <a:solidFill>
                  <a:srgbClr val="000000"/>
                </a:solidFill>
              </a:rPr>
              <a:t>Can allow for additive Gaussian forecast errors.</a:t>
            </a:r>
          </a:p>
          <a:p>
            <a:pPr eaLnBrk="1" hangingPunct="1">
              <a:lnSpc>
                <a:spcPct val="100000"/>
              </a:lnSpc>
              <a:spcBef>
                <a:spcPct val="20000"/>
              </a:spcBef>
              <a:buFontTx/>
              <a:buChar char="•"/>
            </a:pPr>
            <a:r>
              <a:rPr lang="en-GB" altLang="en-US" dirty="0">
                <a:solidFill>
                  <a:srgbClr val="000000"/>
                </a:solidFill>
              </a:rPr>
              <a:t>Exact for linear model &amp; Gaussian errors.</a:t>
            </a:r>
          </a:p>
          <a:p>
            <a:pPr eaLnBrk="1" hangingPunct="1">
              <a:lnSpc>
                <a:spcPct val="100000"/>
              </a:lnSpc>
              <a:spcBef>
                <a:spcPct val="20000"/>
              </a:spcBef>
              <a:buFontTx/>
              <a:buChar char="•"/>
            </a:pPr>
            <a:r>
              <a:rPr lang="en-GB" altLang="en-US" dirty="0">
                <a:solidFill>
                  <a:srgbClr val="000000"/>
                </a:solidFill>
              </a:rPr>
              <a:t>Often “Extended” to nonlinear models </a:t>
            </a:r>
            <a:r>
              <a:rPr lang="en-GB" altLang="en-US" b="1" dirty="0">
                <a:solidFill>
                  <a:srgbClr val="FF0000"/>
                </a:solidFill>
                <a:cs typeface="Arial" panose="020B0604020202020204" pitchFamily="34" charset="0"/>
              </a:rPr>
              <a:t>–</a:t>
            </a:r>
            <a:r>
              <a:rPr lang="en-GB" altLang="en-US" dirty="0">
                <a:solidFill>
                  <a:srgbClr val="000000"/>
                </a:solidFill>
              </a:rPr>
              <a:t>,  using tangent-linear model </a:t>
            </a:r>
            <a:r>
              <a:rPr lang="en-GB" altLang="en-US" sz="1600" dirty="0">
                <a:solidFill>
                  <a:srgbClr val="FF00FF"/>
                </a:solidFill>
              </a:rPr>
              <a:t>– –</a:t>
            </a:r>
            <a:r>
              <a:rPr lang="en-GB" altLang="en-US" sz="1600" dirty="0">
                <a:solidFill>
                  <a:srgbClr val="000000"/>
                </a:solidFill>
              </a:rPr>
              <a:t> </a:t>
            </a:r>
            <a:r>
              <a:rPr lang="en-GB" altLang="en-US" dirty="0">
                <a:solidFill>
                  <a:srgbClr val="000000"/>
                </a:solidFill>
              </a:rPr>
              <a:t>to evolve the PDF.</a:t>
            </a:r>
          </a:p>
        </p:txBody>
      </p:sp>
      <p:sp>
        <p:nvSpPr>
          <p:cNvPr id="2" name="TextBox 1"/>
          <p:cNvSpPr txBox="1"/>
          <p:nvPr/>
        </p:nvSpPr>
        <p:spPr>
          <a:xfrm>
            <a:off x="5780527" y="3506300"/>
            <a:ext cx="3254417" cy="6982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sz="1800" dirty="0" smtClean="0">
                <a:solidFill>
                  <a:srgbClr val="0070C0"/>
                </a:solidFill>
                <a:sym typeface="Helvetica Light"/>
              </a:rPr>
              <a:t>M</a:t>
            </a:r>
            <a:r>
              <a:rPr kumimoji="0" lang="en-US" sz="1800" b="0" i="0" u="none" strike="noStrike" cap="none" spc="0" normalizeH="0" dirty="0" smtClean="0">
                <a:ln>
                  <a:noFill/>
                </a:ln>
                <a:solidFill>
                  <a:srgbClr val="0070C0"/>
                </a:solidFill>
                <a:effectLst/>
                <a:uFillTx/>
                <a:sym typeface="Helvetica Light"/>
              </a:rPr>
              <a:t>odel error represented </a:t>
            </a:r>
            <a:r>
              <a:rPr kumimoji="0" lang="en-US" sz="1800" b="0" i="0" u="none" strike="noStrike" cap="none" spc="0" normalizeH="0" smtClean="0">
                <a:ln>
                  <a:noFill/>
                </a:ln>
                <a:solidFill>
                  <a:srgbClr val="0070C0"/>
                </a:solidFill>
                <a:effectLst/>
                <a:uFillTx/>
                <a:sym typeface="Helvetica Light"/>
              </a:rPr>
              <a:t>by adding covariance </a:t>
            </a:r>
            <a:r>
              <a:rPr kumimoji="0" lang="en-US" sz="1800" b="1" i="0" u="none" strike="noStrike" cap="none" spc="0" normalizeH="0" dirty="0" smtClean="0">
                <a:ln>
                  <a:noFill/>
                </a:ln>
                <a:solidFill>
                  <a:srgbClr val="0070C0"/>
                </a:solidFill>
                <a:effectLst/>
                <a:uFillTx/>
                <a:latin typeface="Times New Roman" charset="0"/>
                <a:ea typeface="Times New Roman" charset="0"/>
                <a:cs typeface="Times New Roman" charset="0"/>
                <a:sym typeface="Helvetica Light"/>
              </a:rPr>
              <a:t>Q</a:t>
            </a:r>
            <a:endParaRPr kumimoji="0" lang="en-US" sz="1800" b="1" i="0" u="none" strike="noStrike" cap="none" spc="0" normalizeH="0" baseline="0" dirty="0" smtClean="0">
              <a:ln>
                <a:noFill/>
              </a:ln>
              <a:solidFill>
                <a:srgbClr val="0070C0"/>
              </a:solidFill>
              <a:effectLst/>
              <a:uFillTx/>
              <a:latin typeface="Times New Roman" charset="0"/>
              <a:ea typeface="Times New Roman" charset="0"/>
              <a:cs typeface="Times New Roman" charset="0"/>
              <a:sym typeface="Helvetica Light"/>
            </a:endParaRPr>
          </a:p>
        </p:txBody>
      </p:sp>
    </p:spTree>
    <p:extLst>
      <p:ext uri="{BB962C8B-B14F-4D97-AF65-F5344CB8AC3E}">
        <p14:creationId xmlns:p14="http://schemas.microsoft.com/office/powerpoint/2010/main" val="320221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3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3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00357">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00357">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100357">
                                            <p:txEl>
                                              <p:pRg st="2" end="2"/>
                                            </p:txEl>
                                          </p:spTgt>
                                        </p:tgtEl>
                                        <p:attrNameLst>
                                          <p:attrName>style.visibility</p:attrName>
                                        </p:attrNameLst>
                                      </p:cBhvr>
                                      <p:to>
                                        <p:strVal val="visible"/>
                                      </p:to>
                                    </p:set>
                                  </p:childTnLst>
                                </p:cTn>
                              </p:par>
                              <p:par>
                                <p:cTn id="23" presetID="1" presetClass="entr" presetSubtype="0" fill="hold" grpId="2" nodeType="withEffect">
                                  <p:stCondLst>
                                    <p:cond delay="0"/>
                                  </p:stCondLst>
                                  <p:childTnLst>
                                    <p:set>
                                      <p:cBhvr>
                                        <p:cTn id="24" dur="1" fill="hold">
                                          <p:stCondLst>
                                            <p:cond delay="0"/>
                                          </p:stCondLst>
                                        </p:cTn>
                                        <p:tgtEl>
                                          <p:spTgt spid="100357">
                                            <p:txEl>
                                              <p:pRg st="0" end="0"/>
                                            </p:txEl>
                                          </p:spTgt>
                                        </p:tgtEl>
                                        <p:attrNameLst>
                                          <p:attrName>style.visibility</p:attrName>
                                        </p:attrNameLst>
                                      </p:cBhvr>
                                      <p:to>
                                        <p:strVal val="visible"/>
                                      </p:to>
                                    </p:set>
                                  </p:childTnLst>
                                </p:cTn>
                              </p:par>
                              <p:par>
                                <p:cTn id="25" presetID="1" presetClass="entr" presetSubtype="0" fill="hold" grpId="2" nodeType="withEffect">
                                  <p:stCondLst>
                                    <p:cond delay="0"/>
                                  </p:stCondLst>
                                  <p:childTnLst>
                                    <p:set>
                                      <p:cBhvr>
                                        <p:cTn id="26" dur="1" fill="hold">
                                          <p:stCondLst>
                                            <p:cond delay="0"/>
                                          </p:stCondLst>
                                        </p:cTn>
                                        <p:tgtEl>
                                          <p:spTgt spid="100357">
                                            <p:txEl>
                                              <p:pRg st="1" end="1"/>
                                            </p:txEl>
                                          </p:spTgt>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100357">
                                            <p:txEl>
                                              <p:pRg st="2" end="2"/>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7" grpId="0" build="p"/>
      <p:bldP spid="100357" grpId="1" build="allAtOnce"/>
      <p:bldP spid="100357" grpId="2" build="allAtOnce"/>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51184" y="83820"/>
            <a:ext cx="8437500" cy="500137"/>
          </a:xfrm>
        </p:spPr>
        <p:txBody>
          <a:bodyPr/>
          <a:lstStyle/>
          <a:p>
            <a:r>
              <a:rPr lang="en-GB" sz="2800" dirty="0">
                <a:solidFill>
                  <a:schemeClr val="tx2"/>
                </a:solidFill>
                <a:hlinkClick r:id="rId2"/>
              </a:rPr>
              <a:t>https://en.wikipedia.org/wiki/</a:t>
            </a:r>
            <a:r>
              <a:rPr lang="en-GB" sz="2800" b="1" dirty="0">
                <a:solidFill>
                  <a:schemeClr val="tx2"/>
                </a:solidFill>
                <a:hlinkClick r:id="rId2"/>
              </a:rPr>
              <a:t>Kalman_filter</a:t>
            </a:r>
            <a:endParaRPr lang="en-GB" sz="2800" b="1" dirty="0">
              <a:solidFill>
                <a:schemeClr val="tx2"/>
              </a:solidFill>
            </a:endParaRPr>
          </a:p>
        </p:txBody>
      </p:sp>
      <p:sp>
        <p:nvSpPr>
          <p:cNvPr id="2" name="Footer Placeholder 1"/>
          <p:cNvSpPr>
            <a:spLocks noGrp="1"/>
          </p:cNvSpPr>
          <p:nvPr>
            <p:ph type="ftr" sz="quarter" idx="10"/>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4" name="Picture 3"/>
          <p:cNvPicPr>
            <a:picLocks noChangeAspect="1"/>
          </p:cNvPicPr>
          <p:nvPr/>
        </p:nvPicPr>
        <p:blipFill rotWithShape="1">
          <a:blip r:embed="rId3" cstate="print"/>
          <a:srcRect l="19775" t="20682" r="17905" b="13729"/>
          <a:stretch/>
        </p:blipFill>
        <p:spPr bwMode="auto">
          <a:xfrm>
            <a:off x="1068884" y="779484"/>
            <a:ext cx="7259776" cy="384903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086600" y="1234440"/>
            <a:ext cx="880110" cy="342900"/>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24376552"/>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GB" altLang="en-US"/>
              <a:t>© Crown copyright   Met Office  Andrew Lorenc  </a:t>
            </a:r>
            <a:fld id="{24421272-A8AA-47E0-8AAE-758A1F6DBFB0}" type="slidenum">
              <a:rPr lang="en-GB" altLang="en-US"/>
              <a:pPr/>
              <a:t>55</a:t>
            </a:fld>
            <a:endParaRPr lang="en-GB" altLang="en-US" sz="1050">
              <a:latin typeface="Times" panose="02020603050405020304" pitchFamily="18" charset="0"/>
            </a:endParaRPr>
          </a:p>
        </p:txBody>
      </p:sp>
      <p:sp>
        <p:nvSpPr>
          <p:cNvPr id="209922" name="Rectangle 2"/>
          <p:cNvSpPr>
            <a:spLocks noGrp="1" noChangeArrowheads="1"/>
          </p:cNvSpPr>
          <p:nvPr>
            <p:ph type="title"/>
          </p:nvPr>
        </p:nvSpPr>
        <p:spPr>
          <a:xfrm>
            <a:off x="1944383" y="165221"/>
            <a:ext cx="8437500" cy="623248"/>
          </a:xfrm>
        </p:spPr>
        <p:txBody>
          <a:bodyPr/>
          <a:lstStyle/>
          <a:p>
            <a:r>
              <a:rPr lang="en-GB" altLang="en-US" dirty="0"/>
              <a:t>Ensemble Kalman Filter</a:t>
            </a:r>
          </a:p>
        </p:txBody>
      </p:sp>
      <p:sp>
        <p:nvSpPr>
          <p:cNvPr id="209923" name="Rectangle 3"/>
          <p:cNvSpPr>
            <a:spLocks noGrp="1" noChangeArrowheads="1"/>
          </p:cNvSpPr>
          <p:nvPr>
            <p:ph type="body" idx="1"/>
          </p:nvPr>
        </p:nvSpPr>
        <p:spPr>
          <a:xfrm>
            <a:off x="386862" y="1221582"/>
            <a:ext cx="8100646" cy="3618310"/>
          </a:xfrm>
        </p:spPr>
        <p:txBody>
          <a:bodyPr/>
          <a:lstStyle/>
          <a:p>
            <a:r>
              <a:rPr lang="en-GB" altLang="en-US" sz="2400" dirty="0" smtClean="0"/>
              <a:t>Based on Kalman filter, which is optimal for linear model.</a:t>
            </a:r>
          </a:p>
          <a:p>
            <a:r>
              <a:rPr lang="en-GB" altLang="en-US" sz="2400" b="1" dirty="0"/>
              <a:t>BIG</a:t>
            </a:r>
            <a:r>
              <a:rPr lang="en-GB" altLang="en-US" sz="2400" dirty="0"/>
              <a:t> approximation is that the full error covariance </a:t>
            </a:r>
            <a:r>
              <a:rPr lang="en-GB" altLang="en-US" sz="2400" b="1" dirty="0">
                <a:latin typeface="Times New Roman" panose="02020603050405020304" pitchFamily="18" charset="0"/>
                <a:cs typeface="Times New Roman" panose="02020603050405020304" pitchFamily="18" charset="0"/>
              </a:rPr>
              <a:t>P</a:t>
            </a:r>
            <a:r>
              <a:rPr lang="en-GB" altLang="en-US" sz="2400" dirty="0"/>
              <a:t> (~10</a:t>
            </a:r>
            <a:r>
              <a:rPr lang="en-GB" altLang="en-US" sz="2400" baseline="30000" dirty="0"/>
              <a:t>9</a:t>
            </a:r>
            <a:r>
              <a:rPr lang="en-GB" altLang="en-US" sz="2400" dirty="0"/>
              <a:t>) is well sampled by ~100 ensemble members</a:t>
            </a:r>
            <a:r>
              <a:rPr lang="en-GB" altLang="en-US" sz="2400" dirty="0" smtClean="0"/>
              <a:t>:</a:t>
            </a:r>
          </a:p>
          <a:p>
            <a:endParaRPr lang="en-GB" altLang="en-US" sz="2400" dirty="0"/>
          </a:p>
          <a:p>
            <a:endParaRPr lang="en-GB" altLang="en-US" sz="2400" dirty="0" smtClean="0"/>
          </a:p>
          <a:p>
            <a:r>
              <a:rPr lang="en-GB" altLang="en-US" sz="2400" dirty="0" smtClean="0"/>
              <a:t>By applying the same idea to forecast trajectories </a:t>
            </a:r>
            <a:r>
              <a:rPr lang="en-GB" altLang="en-US" sz="2400" b="1" u="sng" dirty="0" err="1">
                <a:latin typeface="Times New Roman" panose="02020603050405020304" pitchFamily="18" charset="0"/>
                <a:cs typeface="Times New Roman" panose="02020603050405020304" pitchFamily="18" charset="0"/>
              </a:rPr>
              <a:t>x</a:t>
            </a:r>
            <a:r>
              <a:rPr lang="en-GB" altLang="en-US" sz="2400" i="1" baseline="30000" dirty="0" err="1">
                <a:latin typeface="Times New Roman" panose="02020603050405020304" pitchFamily="18" charset="0"/>
                <a:cs typeface="Times New Roman" panose="02020603050405020304" pitchFamily="18" charset="0"/>
              </a:rPr>
              <a:t>f</a:t>
            </a:r>
            <a:r>
              <a:rPr lang="en-GB" altLang="en-US" sz="2400" dirty="0">
                <a:latin typeface="Times New Roman" panose="02020603050405020304" pitchFamily="18" charset="0"/>
                <a:cs typeface="Times New Roman" panose="02020603050405020304" pitchFamily="18" charset="0"/>
              </a:rPr>
              <a:t> </a:t>
            </a:r>
            <a:r>
              <a:rPr lang="en-GB" altLang="en-US" sz="2400" dirty="0" smtClean="0"/>
              <a:t>over a time period, 4D covariances </a:t>
            </a:r>
            <a:r>
              <a:rPr lang="en-GB" altLang="en-US" sz="2400" b="1" u="sng" dirty="0" smtClean="0">
                <a:latin typeface="Times New Roman" panose="02020603050405020304" pitchFamily="18" charset="0"/>
                <a:cs typeface="Times New Roman" panose="02020603050405020304" pitchFamily="18" charset="0"/>
              </a:rPr>
              <a:t>P</a:t>
            </a:r>
            <a:r>
              <a:rPr lang="en-GB" altLang="en-US" sz="2400" i="1" baseline="30000" dirty="0">
                <a:latin typeface="Times New Roman" panose="02020603050405020304" pitchFamily="18" charset="0"/>
                <a:cs typeface="Times New Roman" panose="02020603050405020304" pitchFamily="18" charset="0"/>
              </a:rPr>
              <a:t>f</a:t>
            </a:r>
            <a:r>
              <a:rPr lang="en-GB" altLang="en-US" sz="2400" dirty="0" smtClean="0"/>
              <a:t> can be estimated. </a:t>
            </a:r>
            <a:endParaRPr lang="en-GB" altLang="en-US" sz="2400" dirty="0"/>
          </a:p>
        </p:txBody>
      </p:sp>
      <p:pic>
        <p:nvPicPr>
          <p:cNvPr id="209924" name="Picture 3" descr="screen_dump2"/>
          <p:cNvPicPr>
            <a:picLocks noChangeAspect="1" noChangeArrowheads="1"/>
          </p:cNvPicPr>
          <p:nvPr/>
        </p:nvPicPr>
        <p:blipFill>
          <a:blip r:embed="rId3" cstate="print">
            <a:extLst>
              <a:ext uri="{28A0092B-C50C-407E-A947-70E740481C1C}">
                <a14:useLocalDpi xmlns:a14="http://schemas.microsoft.com/office/drawing/2010/main" val="0"/>
              </a:ext>
            </a:extLst>
          </a:blip>
          <a:srcRect t="20308" b="65437"/>
          <a:stretch>
            <a:fillRect/>
          </a:stretch>
        </p:blipFill>
        <p:spPr bwMode="auto">
          <a:xfrm>
            <a:off x="131151" y="2621006"/>
            <a:ext cx="7628562" cy="81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2442674" y="2715251"/>
            <a:ext cx="288925"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lnSpc>
                <a:spcPct val="100000"/>
              </a:lnSpc>
              <a:spcBef>
                <a:spcPct val="50000"/>
              </a:spcBef>
            </a:pPr>
            <a:r>
              <a:rPr lang="en-GB" altLang="en-US" sz="2800" b="1" dirty="0" smtClean="0">
                <a:solidFill>
                  <a:srgbClr val="000000"/>
                </a:solidFill>
                <a:latin typeface="Times New Roman" panose="02020603050405020304" pitchFamily="18" charset="0"/>
                <a:ea typeface="ＭＳ Ｐゴシック" panose="020B0600070205080204" pitchFamily="34" charset="-128"/>
              </a:rPr>
              <a:t>≈</a:t>
            </a:r>
            <a:endParaRPr lang="en-GB" altLang="en-US" sz="2400" b="1" dirty="0">
              <a:solidFill>
                <a:srgbClr val="000000"/>
              </a:solidFill>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221304377"/>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465785" y="465535"/>
            <a:ext cx="5535215" cy="438582"/>
          </a:xfrm>
        </p:spPr>
        <p:txBody>
          <a:bodyPr/>
          <a:lstStyle/>
          <a:p>
            <a:pPr eaLnBrk="1" hangingPunct="1"/>
            <a:r>
              <a:rPr lang="en-GB" altLang="en-US" sz="2400" smtClean="0"/>
              <a:t>Lecture 1 has covered:</a:t>
            </a:r>
            <a:endParaRPr lang="en-US" altLang="en-US" sz="2400" dirty="0"/>
          </a:p>
        </p:txBody>
      </p:sp>
      <p:sp>
        <p:nvSpPr>
          <p:cNvPr id="24580" name="Rectangle 3"/>
          <p:cNvSpPr>
            <a:spLocks noGrp="1" noChangeArrowheads="1"/>
          </p:cNvSpPr>
          <p:nvPr>
            <p:ph idx="1"/>
          </p:nvPr>
        </p:nvSpPr>
        <p:spPr>
          <a:xfrm>
            <a:off x="945503" y="1123627"/>
            <a:ext cx="6877697" cy="3214007"/>
          </a:xfrm>
        </p:spPr>
        <p:txBody>
          <a:bodyPr>
            <a:noAutofit/>
          </a:bodyPr>
          <a:lstStyle/>
          <a:p>
            <a:pPr marL="342900" indent="-342900">
              <a:buFontTx/>
              <a:buAutoNum type="arabicPeriod"/>
            </a:pPr>
            <a:r>
              <a:rPr lang="en-US" altLang="en-US" sz="2000" b="1" i="1" dirty="0" smtClean="0">
                <a:solidFill>
                  <a:srgbClr val="FF3300"/>
                </a:solidFill>
              </a:rPr>
              <a:t>Historical Background of DA for NWP</a:t>
            </a:r>
            <a:br>
              <a:rPr lang="en-US" altLang="en-US" sz="2000" b="1" i="1" dirty="0" smtClean="0">
                <a:solidFill>
                  <a:srgbClr val="FF3300"/>
                </a:solidFill>
              </a:rPr>
            </a:br>
            <a:r>
              <a:rPr lang="en-US" altLang="en-US" sz="2000" dirty="0" smtClean="0">
                <a:solidFill>
                  <a:srgbClr val="FF3300"/>
                </a:solidFill>
              </a:rPr>
              <a:t>FGGE &amp; how to use satellite data</a:t>
            </a:r>
            <a:endParaRPr lang="en-US" altLang="en-US" sz="2000" dirty="0" smtClean="0"/>
          </a:p>
          <a:p>
            <a:pPr marL="342900" indent="-342900">
              <a:buFontTx/>
              <a:buAutoNum type="arabicPeriod"/>
            </a:pPr>
            <a:r>
              <a:rPr lang="en-US" altLang="en-US" sz="2000" b="1" i="1" dirty="0" smtClean="0">
                <a:solidFill>
                  <a:srgbClr val="FF3300"/>
                </a:solidFill>
              </a:rPr>
              <a:t>How to combine imperfect information</a:t>
            </a:r>
            <a:br>
              <a:rPr lang="en-US" altLang="en-US" sz="2000" b="1" i="1" dirty="0" smtClean="0">
                <a:solidFill>
                  <a:srgbClr val="FF3300"/>
                </a:solidFill>
              </a:rPr>
            </a:br>
            <a:r>
              <a:rPr lang="en-US" altLang="en-US" sz="2000" dirty="0">
                <a:solidFill>
                  <a:srgbClr val="FF3300"/>
                </a:solidFill>
              </a:rPr>
              <a:t>Bayes Theorem</a:t>
            </a:r>
          </a:p>
          <a:p>
            <a:pPr marL="342900" indent="-342900">
              <a:buFontTx/>
              <a:buAutoNum type="arabicPeriod"/>
            </a:pPr>
            <a:r>
              <a:rPr lang="en-US" altLang="en-US" sz="2000" b="1" i="1" dirty="0" smtClean="0">
                <a:solidFill>
                  <a:srgbClr val="FF3300"/>
                </a:solidFill>
              </a:rPr>
              <a:t>How to represent the errors in our prior (forecast)</a:t>
            </a:r>
            <a:br>
              <a:rPr lang="en-US" altLang="en-US" sz="2000" b="1" i="1" dirty="0" smtClean="0">
                <a:solidFill>
                  <a:srgbClr val="FF3300"/>
                </a:solidFill>
              </a:rPr>
            </a:br>
            <a:r>
              <a:rPr lang="en-US" altLang="en-US" sz="2000" dirty="0" smtClean="0">
                <a:solidFill>
                  <a:srgbClr val="FF3300"/>
                </a:solidFill>
              </a:rPr>
              <a:t>Background Error Covariance </a:t>
            </a:r>
            <a:r>
              <a:rPr lang="en-US" altLang="en-US" sz="2000" dirty="0">
                <a:solidFill>
                  <a:srgbClr val="FF3300"/>
                </a:solidFill>
              </a:rPr>
              <a:t>modelling</a:t>
            </a:r>
          </a:p>
          <a:p>
            <a:pPr marL="342900" indent="-342900">
              <a:buFontTx/>
              <a:buAutoNum type="arabicPeriod"/>
            </a:pPr>
            <a:r>
              <a:rPr lang="en-US" altLang="en-US" sz="2000" b="1" i="1" dirty="0" smtClean="0">
                <a:solidFill>
                  <a:srgbClr val="FF3300"/>
                </a:solidFill>
              </a:rPr>
              <a:t>How to calculate the evolution of errors,</a:t>
            </a:r>
            <a:r>
              <a:rPr lang="en-US" altLang="en-US" sz="2000" b="1" i="1" dirty="0">
                <a:solidFill>
                  <a:srgbClr val="FF3300"/>
                </a:solidFill>
              </a:rPr>
              <a:t/>
            </a:r>
            <a:br>
              <a:rPr lang="en-US" altLang="en-US" sz="2000" b="1" i="1" dirty="0">
                <a:solidFill>
                  <a:srgbClr val="FF3300"/>
                </a:solidFill>
              </a:rPr>
            </a:br>
            <a:r>
              <a:rPr lang="en-US" altLang="en-US" sz="2000" b="1" i="1" dirty="0">
                <a:solidFill>
                  <a:srgbClr val="FF3300"/>
                </a:solidFill>
              </a:rPr>
              <a:t>to best use observations </a:t>
            </a:r>
            <a:r>
              <a:rPr lang="en-US" altLang="en-US" sz="2000" b="1" i="1" dirty="0" smtClean="0">
                <a:solidFill>
                  <a:srgbClr val="FF3300"/>
                </a:solidFill>
              </a:rPr>
              <a:t>distributed in </a:t>
            </a:r>
            <a:r>
              <a:rPr lang="en-US" altLang="en-US" sz="2000" b="1" i="1" dirty="0">
                <a:solidFill>
                  <a:srgbClr val="FF3300"/>
                </a:solidFill>
              </a:rPr>
              <a:t>time</a:t>
            </a:r>
            <a:r>
              <a:rPr lang="en-US" altLang="en-US" sz="2000" b="1" i="1" dirty="0" smtClean="0">
                <a:solidFill>
                  <a:srgbClr val="FF3300"/>
                </a:solidFill>
              </a:rPr>
              <a:t/>
            </a:r>
            <a:br>
              <a:rPr lang="en-US" altLang="en-US" sz="2000" b="1" i="1" dirty="0" smtClean="0">
                <a:solidFill>
                  <a:srgbClr val="FF3300"/>
                </a:solidFill>
              </a:rPr>
            </a:br>
            <a:r>
              <a:rPr lang="en-US" altLang="en-US" sz="2000" dirty="0">
                <a:solidFill>
                  <a:srgbClr val="FF3300"/>
                </a:solidFill>
              </a:rPr>
              <a:t>Kalman filter, ensembles, “Errors Of The Day</a:t>
            </a:r>
            <a:r>
              <a:rPr lang="en-US" altLang="en-US" sz="2000" dirty="0" smtClean="0">
                <a:solidFill>
                  <a:srgbClr val="FF3300"/>
                </a:solidFill>
              </a:rPr>
              <a:t>”, 4DVar</a:t>
            </a:r>
            <a:endParaRPr lang="en-US" altLang="en-US" sz="2000" dirty="0">
              <a:solidFill>
                <a:srgbClr val="FF3300"/>
              </a:solidFill>
            </a:endParaRPr>
          </a:p>
        </p:txBody>
      </p:sp>
      <p:sp>
        <p:nvSpPr>
          <p:cNvPr id="24578" name="Footer Placeholder 3"/>
          <p:cNvSpPr>
            <a:spLocks noGrp="1"/>
          </p:cNvSpPr>
          <p:nvPr>
            <p:ph type="ftr" sz="quarter" idx="10"/>
          </p:nvPr>
        </p:nvSpPr>
        <p:spPr>
          <a:solidFill>
            <a:schemeClr val="bg1"/>
          </a:solidFill>
          <a:ln/>
          <a:extLst/>
        </p:spPr>
        <p:txBody>
          <a:bodyPr vert="horz" lIns="252000" tIns="36000" rIns="68580" bIns="27000" rtlCol="0" anchor="ctr"/>
          <a:lstStyle/>
          <a:p>
            <a:pPr eaLnBrk="0"/>
            <a:r>
              <a:rPr lang="en-GB" altLang="en-US" sz="750" dirty="0">
                <a:latin typeface="Arial" panose="020B0604020202020204" pitchFamily="34" charset="0"/>
              </a:rPr>
              <a:t>© Crown copyright   Met Office  Andrew Lorenc  </a:t>
            </a:r>
            <a:fld id="{A60251F4-CB2A-403A-9547-C7C47994FBAF}" type="slidenum">
              <a:rPr lang="en-GB" altLang="en-US" sz="750">
                <a:latin typeface="Arial" panose="020B0604020202020204" pitchFamily="34" charset="0"/>
              </a:rPr>
              <a:pPr eaLnBrk="0"/>
              <a:t>56</a:t>
            </a:fld>
            <a:endParaRPr lang="en-GB" altLang="en-US" sz="750" dirty="0">
              <a:latin typeface="Arial" panose="020B0604020202020204" pitchFamily="34" charset="0"/>
            </a:endParaRPr>
          </a:p>
        </p:txBody>
      </p:sp>
    </p:spTree>
    <p:extLst>
      <p:ext uri="{BB962C8B-B14F-4D97-AF65-F5344CB8AC3E}">
        <p14:creationId xmlns:p14="http://schemas.microsoft.com/office/powerpoint/2010/main" val="927653784"/>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9710" y="0"/>
            <a:ext cx="7324290" cy="1177245"/>
          </a:xfrm>
        </p:spPr>
        <p:txBody>
          <a:bodyPr/>
          <a:lstStyle/>
          <a:p>
            <a:r>
              <a:rPr lang="en-GB" dirty="0" smtClean="0"/>
              <a:t>What have we learnt is important</a:t>
            </a:r>
            <a:br>
              <a:rPr lang="en-GB" dirty="0" smtClean="0"/>
            </a:br>
            <a:r>
              <a:rPr lang="en-GB" dirty="0" smtClean="0"/>
              <a:t>for good DA for NWP?</a:t>
            </a:r>
            <a:endParaRPr lang="en-GB" dirty="0"/>
          </a:p>
        </p:txBody>
      </p:sp>
      <p:sp>
        <p:nvSpPr>
          <p:cNvPr id="3" name="Footer Placeholder 2"/>
          <p:cNvSpPr>
            <a:spLocks noGrp="1"/>
          </p:cNvSpPr>
          <p:nvPr>
            <p:ph type="ftr" sz="quarter" idx="12"/>
          </p:nvPr>
        </p:nvSpPr>
        <p:spPr/>
        <p:txBody>
          <a:bodyPr/>
          <a:lstStyle/>
          <a:p>
            <a:r>
              <a:rPr lang="en-GB" altLang="en-US" smtClean="0"/>
              <a:t>© Crown copyright   Met Office  </a:t>
            </a:r>
            <a:r>
              <a:rPr lang="en-GB" altLang="en-US" smtClean="0">
                <a:solidFill>
                  <a:srgbClr val="000000"/>
                </a:solidFill>
              </a:rPr>
              <a:t>Andrew Lorenc  </a:t>
            </a:r>
            <a:fld id="{FD43AA7D-7044-47CE-A09F-66FF0C2923C2}" type="slidenum">
              <a:rPr lang="en-GB" altLang="en-US" smtClean="0">
                <a:solidFill>
                  <a:srgbClr val="000000"/>
                </a:solidFill>
              </a:rPr>
              <a:pPr/>
              <a:t>57</a:t>
            </a:fld>
            <a:endParaRPr lang="en-GB" altLang="en-US" smtClean="0">
              <a:solidFill>
                <a:srgbClr val="000000"/>
              </a:solidFill>
            </a:endParaRPr>
          </a:p>
          <a:p>
            <a:endParaRPr lang="en-GB" altLang="en-US"/>
          </a:p>
        </p:txBody>
      </p:sp>
      <p:sp>
        <p:nvSpPr>
          <p:cNvPr id="5" name="Text Placeholder 4"/>
          <p:cNvSpPr>
            <a:spLocks noGrp="1"/>
          </p:cNvSpPr>
          <p:nvPr>
            <p:ph type="body" sz="quarter" idx="11"/>
          </p:nvPr>
        </p:nvSpPr>
        <p:spPr>
          <a:xfrm>
            <a:off x="197644" y="1383527"/>
            <a:ext cx="8424863" cy="3092033"/>
          </a:xfrm>
        </p:spPr>
        <p:txBody>
          <a:bodyPr/>
          <a:lstStyle/>
          <a:p>
            <a:pPr marL="342900" indent="-342900">
              <a:buFont typeface="+mj-lt"/>
              <a:buAutoNum type="arabicPeriod"/>
            </a:pPr>
            <a:r>
              <a:rPr lang="en-GB" dirty="0" smtClean="0"/>
              <a:t>Use the best affordable model to accumulate information &amp; carry it information forward in time.    </a:t>
            </a:r>
            <a:r>
              <a:rPr lang="en-GB" i="1" dirty="0" smtClean="0">
                <a:solidFill>
                  <a:srgbClr val="0070C0"/>
                </a:solidFill>
              </a:rPr>
              <a:t>2017 global model represents its state using &gt;10</a:t>
            </a:r>
            <a:r>
              <a:rPr lang="en-GB" i="1" baseline="30000" dirty="0" smtClean="0">
                <a:solidFill>
                  <a:srgbClr val="0070C0"/>
                </a:solidFill>
              </a:rPr>
              <a:t>9</a:t>
            </a:r>
            <a:r>
              <a:rPr lang="en-GB" i="1" dirty="0" smtClean="0">
                <a:solidFill>
                  <a:srgbClr val="0070C0"/>
                </a:solidFill>
              </a:rPr>
              <a:t> numbers.</a:t>
            </a:r>
            <a:br>
              <a:rPr lang="en-GB" i="1" dirty="0" smtClean="0">
                <a:solidFill>
                  <a:srgbClr val="0070C0"/>
                </a:solidFill>
              </a:rPr>
            </a:br>
            <a:r>
              <a:rPr lang="en-GB" i="1" dirty="0" smtClean="0">
                <a:solidFill>
                  <a:srgbClr val="0070C0"/>
                </a:solidFill>
              </a:rPr>
              <a:t>It is better to analyse increments to the model, rather than estimating the full state.</a:t>
            </a:r>
          </a:p>
          <a:p>
            <a:pPr marL="342900" indent="-342900">
              <a:buFont typeface="+mj-lt"/>
              <a:buAutoNum type="arabicPeriod"/>
            </a:pPr>
            <a:r>
              <a:rPr lang="en-GB" dirty="0" smtClean="0"/>
              <a:t>Assimilate a large number of observations / day, taking account of their information &amp; errors.</a:t>
            </a:r>
            <a:br>
              <a:rPr lang="en-GB" dirty="0" smtClean="0"/>
            </a:br>
            <a:r>
              <a:rPr lang="en-GB" i="1" dirty="0">
                <a:solidFill>
                  <a:srgbClr val="0070C0"/>
                </a:solidFill>
              </a:rPr>
              <a:t>&gt;</a:t>
            </a:r>
            <a:r>
              <a:rPr lang="en-GB" i="1" dirty="0" smtClean="0">
                <a:solidFill>
                  <a:srgbClr val="0070C0"/>
                </a:solidFill>
              </a:rPr>
              <a:t>10</a:t>
            </a:r>
            <a:r>
              <a:rPr lang="en-GB" i="1" baseline="30000" dirty="0" smtClean="0">
                <a:solidFill>
                  <a:srgbClr val="0070C0"/>
                </a:solidFill>
              </a:rPr>
              <a:t>6</a:t>
            </a:r>
            <a:r>
              <a:rPr lang="en-GB" i="1" dirty="0" smtClean="0">
                <a:solidFill>
                  <a:srgbClr val="0070C0"/>
                </a:solidFill>
              </a:rPr>
              <a:t>/day.   It is simplest to allow for errors if we use innovations of </a:t>
            </a:r>
            <a:r>
              <a:rPr lang="en-GB" i="1" dirty="0">
                <a:solidFill>
                  <a:srgbClr val="0070C0"/>
                </a:solidFill>
              </a:rPr>
              <a:t>observations </a:t>
            </a:r>
            <a:r>
              <a:rPr lang="en-GB" i="1" dirty="0" smtClean="0">
                <a:solidFill>
                  <a:srgbClr val="0070C0"/>
                </a:solidFill>
              </a:rPr>
              <a:t>in </a:t>
            </a:r>
            <a:r>
              <a:rPr lang="en-GB" i="1" dirty="0">
                <a:solidFill>
                  <a:srgbClr val="0070C0"/>
                </a:solidFill>
              </a:rPr>
              <a:t>original form (e.g. radiances</a:t>
            </a:r>
            <a:r>
              <a:rPr lang="en-GB" i="1" dirty="0" smtClean="0">
                <a:solidFill>
                  <a:srgbClr val="0070C0"/>
                </a:solidFill>
              </a:rPr>
              <a:t>) from model state.</a:t>
            </a:r>
            <a:endParaRPr lang="en-GB" i="1" dirty="0">
              <a:solidFill>
                <a:srgbClr val="0070C0"/>
              </a:solidFill>
            </a:endParaRPr>
          </a:p>
          <a:p>
            <a:pPr marL="342900" indent="-342900">
              <a:buFont typeface="+mj-lt"/>
              <a:buAutoNum type="arabicPeriod"/>
            </a:pPr>
            <a:r>
              <a:rPr lang="en-GB" dirty="0" smtClean="0"/>
              <a:t>Need an estimate of the error PDF of the current background state.  </a:t>
            </a:r>
            <a:br>
              <a:rPr lang="en-GB" dirty="0" smtClean="0"/>
            </a:br>
            <a:r>
              <a:rPr lang="en-GB" i="1" dirty="0">
                <a:solidFill>
                  <a:srgbClr val="0070C0"/>
                </a:solidFill>
              </a:rPr>
              <a:t>Our computers cannot handle matrices size 10</a:t>
            </a:r>
            <a:r>
              <a:rPr lang="en-GB" i="1" baseline="30000" dirty="0">
                <a:solidFill>
                  <a:srgbClr val="0070C0"/>
                </a:solidFill>
              </a:rPr>
              <a:t>9</a:t>
            </a:r>
            <a:r>
              <a:rPr lang="en-GB" i="1" dirty="0">
                <a:solidFill>
                  <a:srgbClr val="0070C0"/>
                </a:solidFill>
              </a:rPr>
              <a:t> × </a:t>
            </a:r>
            <a:r>
              <a:rPr lang="en-GB" i="1" dirty="0" smtClean="0">
                <a:solidFill>
                  <a:srgbClr val="0070C0"/>
                </a:solidFill>
              </a:rPr>
              <a:t>10</a:t>
            </a:r>
            <a:r>
              <a:rPr lang="en-GB" i="1" baseline="30000" dirty="0">
                <a:solidFill>
                  <a:srgbClr val="0070C0"/>
                </a:solidFill>
              </a:rPr>
              <a:t>9</a:t>
            </a:r>
            <a:r>
              <a:rPr lang="en-GB" i="1" dirty="0" smtClean="0">
                <a:solidFill>
                  <a:srgbClr val="0070C0"/>
                </a:solidFill>
              </a:rPr>
              <a:t> !</a:t>
            </a:r>
            <a:endParaRPr lang="en-GB" i="1" dirty="0">
              <a:solidFill>
                <a:srgbClr val="0070C0"/>
              </a:solidFill>
            </a:endParaRPr>
          </a:p>
          <a:p>
            <a:pPr marL="342900" indent="-342900">
              <a:buFont typeface="+mj-lt"/>
              <a:buAutoNum type="arabicPeriod"/>
            </a:pPr>
            <a:r>
              <a:rPr lang="en-GB" dirty="0" smtClean="0"/>
              <a:t>Correct synergistic use of observations close in space and time may increase their value.</a:t>
            </a:r>
            <a:br>
              <a:rPr lang="en-GB" dirty="0" smtClean="0"/>
            </a:br>
            <a:r>
              <a:rPr lang="en-GB" i="1" dirty="0">
                <a:solidFill>
                  <a:srgbClr val="0070C0"/>
                </a:solidFill>
              </a:rPr>
              <a:t>Full KF equations are </a:t>
            </a:r>
            <a:r>
              <a:rPr lang="en-GB" i="1" dirty="0" smtClean="0">
                <a:solidFill>
                  <a:srgbClr val="0070C0"/>
                </a:solidFill>
              </a:rPr>
              <a:t>correct (for Gaussians), but cannot be done for a problem this big. </a:t>
            </a:r>
            <a:br>
              <a:rPr lang="en-GB" i="1" dirty="0" smtClean="0">
                <a:solidFill>
                  <a:srgbClr val="0070C0"/>
                </a:solidFill>
              </a:rPr>
            </a:br>
            <a:r>
              <a:rPr lang="en-GB" i="1" dirty="0" smtClean="0">
                <a:solidFill>
                  <a:srgbClr val="0070C0"/>
                </a:solidFill>
              </a:rPr>
              <a:t>With </a:t>
            </a:r>
            <a:r>
              <a:rPr lang="en-GB" i="1" dirty="0">
                <a:solidFill>
                  <a:srgbClr val="0070C0"/>
                </a:solidFill>
              </a:rPr>
              <a:t>approximate </a:t>
            </a:r>
            <a:r>
              <a:rPr lang="en-GB" b="1" dirty="0">
                <a:solidFill>
                  <a:srgbClr val="0070C0"/>
                </a:solidFill>
                <a:latin typeface="Times New Roman" panose="02020603050405020304" pitchFamily="18" charset="0"/>
                <a:cs typeface="Times New Roman" panose="02020603050405020304" pitchFamily="18" charset="0"/>
              </a:rPr>
              <a:t>B</a:t>
            </a:r>
            <a:r>
              <a:rPr lang="en-GB" i="1" dirty="0">
                <a:solidFill>
                  <a:srgbClr val="0070C0"/>
                </a:solidFill>
              </a:rPr>
              <a:t> only observations assimilated in the same batch </a:t>
            </a:r>
            <a:r>
              <a:rPr lang="en-GB" i="1" dirty="0" smtClean="0">
                <a:solidFill>
                  <a:srgbClr val="0070C0"/>
                </a:solidFill>
              </a:rPr>
              <a:t>can be correctly </a:t>
            </a:r>
            <a:r>
              <a:rPr lang="en-GB" i="1" dirty="0">
                <a:solidFill>
                  <a:srgbClr val="0070C0"/>
                </a:solidFill>
              </a:rPr>
              <a:t>handled.</a:t>
            </a:r>
          </a:p>
          <a:p>
            <a:pPr marL="342900" indent="-342900">
              <a:buFont typeface="+mj-lt"/>
              <a:buAutoNum type="arabicPeriod"/>
            </a:pPr>
            <a:endParaRPr lang="en-GB" baseline="30000" dirty="0" smtClean="0"/>
          </a:p>
        </p:txBody>
      </p:sp>
    </p:spTree>
    <p:extLst>
      <p:ext uri="{BB962C8B-B14F-4D97-AF65-F5344CB8AC3E}">
        <p14:creationId xmlns:p14="http://schemas.microsoft.com/office/powerpoint/2010/main" val="24081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4300" y="58723"/>
            <a:ext cx="6730843" cy="623248"/>
          </a:xfrm>
        </p:spPr>
        <p:txBody>
          <a:bodyPr/>
          <a:lstStyle/>
          <a:p>
            <a:r>
              <a:rPr lang="en-US" dirty="0" smtClean="0"/>
              <a:t>Other Lectures:</a:t>
            </a:r>
            <a:endParaRPr lang="en-US" dirty="0"/>
          </a:p>
        </p:txBody>
      </p:sp>
      <p:sp>
        <p:nvSpPr>
          <p:cNvPr id="3" name="Content Placeholder 2"/>
          <p:cNvSpPr>
            <a:spLocks noGrp="1"/>
          </p:cNvSpPr>
          <p:nvPr>
            <p:ph idx="1"/>
          </p:nvPr>
        </p:nvSpPr>
        <p:spPr>
          <a:xfrm>
            <a:off x="0" y="681971"/>
            <a:ext cx="9144000" cy="4015441"/>
          </a:xfrm>
        </p:spPr>
        <p:txBody>
          <a:bodyPr/>
          <a:lstStyle/>
          <a:p>
            <a:pPr marL="342900" indent="-342900">
              <a:buSzPct val="100000"/>
              <a:buAutoNum type="arabicPlain" startAt="2"/>
            </a:pPr>
            <a:r>
              <a:rPr lang="en-GB" sz="2000" b="1" i="1" dirty="0" smtClean="0"/>
              <a:t>Data </a:t>
            </a:r>
            <a:r>
              <a:rPr lang="en-GB" sz="2000" b="1" i="1" dirty="0"/>
              <a:t>Assimilation </a:t>
            </a:r>
            <a:r>
              <a:rPr lang="en-GB" sz="2000" b="1" i="1" dirty="0" smtClean="0"/>
              <a:t>Methods </a:t>
            </a:r>
            <a:r>
              <a:rPr lang="en-GB" sz="2000" b="1" i="1" dirty="0"/>
              <a:t>for </a:t>
            </a:r>
            <a:r>
              <a:rPr lang="en-GB" sz="2000" b="1" i="1" dirty="0" smtClean="0"/>
              <a:t>NWP</a:t>
            </a:r>
            <a:endParaRPr lang="en-GB" sz="1600" dirty="0" smtClean="0">
              <a:solidFill>
                <a:srgbClr val="FF0000"/>
              </a:solidFill>
            </a:endParaRPr>
          </a:p>
          <a:p>
            <a:pPr marL="522900" lvl="1" indent="-342900">
              <a:spcBef>
                <a:spcPts val="0"/>
              </a:spcBef>
              <a:spcAft>
                <a:spcPts val="0"/>
              </a:spcAft>
            </a:pPr>
            <a:r>
              <a:rPr lang="en-GB" sz="2000" dirty="0" smtClean="0"/>
              <a:t>Nudging</a:t>
            </a:r>
          </a:p>
          <a:p>
            <a:pPr marL="522900" lvl="1" indent="-342900">
              <a:spcBef>
                <a:spcPts val="0"/>
              </a:spcBef>
              <a:spcAft>
                <a:spcPts val="0"/>
              </a:spcAft>
            </a:pPr>
            <a:r>
              <a:rPr lang="en-US" sz="2000" dirty="0" smtClean="0"/>
              <a:t>OI</a:t>
            </a:r>
            <a:r>
              <a:rPr lang="en-US" sz="2000" dirty="0"/>
              <a:t>, 3DVar, 4DVar, </a:t>
            </a:r>
            <a:r>
              <a:rPr lang="en-US" sz="2000" dirty="0" smtClean="0"/>
              <a:t>EnVar, EnKF</a:t>
            </a:r>
          </a:p>
          <a:p>
            <a:pPr marL="522900" lvl="1" indent="-342900">
              <a:spcBef>
                <a:spcPts val="0"/>
              </a:spcBef>
              <a:spcAft>
                <a:spcPts val="0"/>
              </a:spcAft>
            </a:pPr>
            <a:r>
              <a:rPr lang="en-US" sz="2000" dirty="0" smtClean="0"/>
              <a:t>nonlinearities</a:t>
            </a:r>
            <a:r>
              <a:rPr lang="en-US" sz="2000" dirty="0"/>
              <a:t>, Particle Filter, </a:t>
            </a:r>
            <a:r>
              <a:rPr lang="en-US" sz="2000" dirty="0" err="1"/>
              <a:t>Synchonised</a:t>
            </a:r>
            <a:r>
              <a:rPr lang="en-US" sz="2000" dirty="0"/>
              <a:t> chaos</a:t>
            </a:r>
            <a:endParaRPr lang="en-GB" sz="2000" dirty="0"/>
          </a:p>
          <a:p>
            <a:pPr marL="342900" indent="-342900">
              <a:buSzPct val="100000"/>
              <a:buAutoNum type="arabicPlain" startAt="2"/>
            </a:pPr>
            <a:r>
              <a:rPr lang="en-GB" sz="2000" b="1" i="1" dirty="0" smtClean="0">
                <a:solidFill>
                  <a:schemeClr val="bg2">
                    <a:lumMod val="75000"/>
                  </a:schemeClr>
                </a:solidFill>
              </a:rPr>
              <a:t>The Met Office VAR system</a:t>
            </a:r>
            <a:endParaRPr lang="en-GB" sz="1600" b="1" i="1" dirty="0" smtClean="0">
              <a:solidFill>
                <a:schemeClr val="bg2">
                  <a:lumMod val="75000"/>
                </a:schemeClr>
              </a:solidFill>
            </a:endParaRPr>
          </a:p>
          <a:p>
            <a:pPr marL="522900" lvl="1" indent="-342900">
              <a:spcBef>
                <a:spcPts val="0"/>
              </a:spcBef>
              <a:spcAft>
                <a:spcPts val="0"/>
              </a:spcAft>
            </a:pPr>
            <a:r>
              <a:rPr lang="en-GB" sz="2000" dirty="0" smtClean="0">
                <a:solidFill>
                  <a:schemeClr val="bg2">
                    <a:lumMod val="75000"/>
                  </a:schemeClr>
                </a:solidFill>
              </a:rPr>
              <a:t>3DVar,  4DVar,  hybrid-4DVar,  4DEnVar</a:t>
            </a:r>
          </a:p>
          <a:p>
            <a:pPr marL="522900" lvl="1" indent="-342900">
              <a:spcBef>
                <a:spcPts val="0"/>
              </a:spcBef>
              <a:spcAft>
                <a:spcPts val="0"/>
              </a:spcAft>
            </a:pPr>
            <a:r>
              <a:rPr lang="en-GB" sz="2000" dirty="0" smtClean="0">
                <a:solidFill>
                  <a:schemeClr val="bg2">
                    <a:lumMod val="75000"/>
                  </a:schemeClr>
                </a:solidFill>
              </a:rPr>
              <a:t>Comparison - What might come next, in </a:t>
            </a:r>
            <a:r>
              <a:rPr lang="en-GB" sz="2000" dirty="0" err="1" smtClean="0">
                <a:solidFill>
                  <a:schemeClr val="bg2">
                    <a:lumMod val="75000"/>
                  </a:schemeClr>
                </a:solidFill>
              </a:rPr>
              <a:t>exascale</a:t>
            </a:r>
            <a:r>
              <a:rPr lang="en-GB" sz="2000" dirty="0" smtClean="0">
                <a:solidFill>
                  <a:schemeClr val="bg2">
                    <a:lumMod val="75000"/>
                  </a:schemeClr>
                </a:solidFill>
              </a:rPr>
              <a:t> project?</a:t>
            </a:r>
          </a:p>
          <a:p>
            <a:pPr marL="342900" indent="-342900">
              <a:buSzPct val="100000"/>
              <a:buAutoNum type="arabicPlain" startAt="2"/>
            </a:pPr>
            <a:r>
              <a:rPr lang="en-GB" sz="1800" b="1" i="1" dirty="0" smtClean="0">
                <a:solidFill>
                  <a:schemeClr val="bg2">
                    <a:lumMod val="75000"/>
                  </a:schemeClr>
                </a:solidFill>
              </a:rPr>
              <a:t>Evaluation and improving use of observations</a:t>
            </a:r>
            <a:endParaRPr lang="en-GB" sz="1400" b="1" i="1" dirty="0" smtClean="0">
              <a:solidFill>
                <a:schemeClr val="bg2">
                  <a:lumMod val="75000"/>
                </a:schemeClr>
              </a:solidFill>
            </a:endParaRPr>
          </a:p>
          <a:p>
            <a:pPr marL="465750" lvl="1" indent="-285750">
              <a:spcBef>
                <a:spcPts val="0"/>
              </a:spcBef>
              <a:spcAft>
                <a:spcPts val="0"/>
              </a:spcAft>
            </a:pPr>
            <a:r>
              <a:rPr lang="en-GB" sz="1800" dirty="0" smtClean="0">
                <a:solidFill>
                  <a:schemeClr val="bg2">
                    <a:lumMod val="75000"/>
                  </a:schemeClr>
                </a:solidFill>
              </a:rPr>
              <a:t>OSSE, OSE, FSOI, </a:t>
            </a:r>
            <a:r>
              <a:rPr lang="en-GB" sz="1800" dirty="0" err="1" smtClean="0">
                <a:solidFill>
                  <a:schemeClr val="bg2">
                    <a:lumMod val="75000"/>
                  </a:schemeClr>
                </a:solidFill>
              </a:rPr>
              <a:t>OmF</a:t>
            </a:r>
            <a:endParaRPr lang="en-GB" sz="1800" dirty="0" smtClean="0">
              <a:solidFill>
                <a:schemeClr val="bg2">
                  <a:lumMod val="75000"/>
                </a:schemeClr>
              </a:solidFill>
            </a:endParaRPr>
          </a:p>
          <a:p>
            <a:pPr marL="465750" lvl="1" indent="-285750">
              <a:spcBef>
                <a:spcPts val="0"/>
              </a:spcBef>
              <a:spcAft>
                <a:spcPts val="0"/>
              </a:spcAft>
            </a:pPr>
            <a:r>
              <a:rPr lang="en-GB" sz="1800" dirty="0" smtClean="0">
                <a:solidFill>
                  <a:schemeClr val="bg2">
                    <a:lumMod val="75000"/>
                  </a:schemeClr>
                </a:solidFill>
              </a:rPr>
              <a:t>Bias correction: </a:t>
            </a:r>
            <a:r>
              <a:rPr lang="en-GB" sz="1800" dirty="0" err="1" smtClean="0">
                <a:solidFill>
                  <a:schemeClr val="bg2">
                    <a:lumMod val="75000"/>
                  </a:schemeClr>
                </a:solidFill>
              </a:rPr>
              <a:t>VarBC</a:t>
            </a:r>
            <a:endParaRPr lang="en-GB" sz="1800" dirty="0" smtClean="0">
              <a:solidFill>
                <a:schemeClr val="bg2">
                  <a:lumMod val="75000"/>
                </a:schemeClr>
              </a:solidFill>
            </a:endParaRPr>
          </a:p>
          <a:p>
            <a:pPr marL="465750" lvl="1" indent="-285750">
              <a:spcBef>
                <a:spcPts val="0"/>
              </a:spcBef>
              <a:spcAft>
                <a:spcPts val="0"/>
              </a:spcAft>
            </a:pPr>
            <a:r>
              <a:rPr lang="en-GB" sz="1800" dirty="0" smtClean="0">
                <a:solidFill>
                  <a:schemeClr val="accent2">
                    <a:lumMod val="60000"/>
                    <a:lumOff val="40000"/>
                  </a:schemeClr>
                </a:solidFill>
              </a:rPr>
              <a:t>Quality Control: </a:t>
            </a:r>
            <a:r>
              <a:rPr lang="en-GB" sz="1800" dirty="0" err="1" smtClean="0">
                <a:solidFill>
                  <a:schemeClr val="accent2">
                    <a:lumMod val="60000"/>
                    <a:lumOff val="40000"/>
                  </a:schemeClr>
                </a:solidFill>
              </a:rPr>
              <a:t>VarQC</a:t>
            </a:r>
            <a:r>
              <a:rPr lang="en-GB" sz="1800" dirty="0">
                <a:solidFill>
                  <a:schemeClr val="accent2">
                    <a:lumMod val="60000"/>
                    <a:lumOff val="40000"/>
                  </a:schemeClr>
                </a:solidFill>
              </a:rPr>
              <a:t/>
            </a:r>
            <a:br>
              <a:rPr lang="en-GB" sz="1800" dirty="0">
                <a:solidFill>
                  <a:schemeClr val="accent2">
                    <a:lumMod val="60000"/>
                    <a:lumOff val="40000"/>
                  </a:schemeClr>
                </a:solidFill>
              </a:rPr>
            </a:br>
            <a:endParaRPr lang="en-US" sz="1800" dirty="0">
              <a:solidFill>
                <a:schemeClr val="accent2">
                  <a:lumMod val="60000"/>
                  <a:lumOff val="40000"/>
                </a:schemeClr>
              </a:solidFill>
            </a:endParaRPr>
          </a:p>
        </p:txBody>
      </p:sp>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58</a:t>
            </a:fld>
            <a:endParaRPr lang="en-GB" altLang="en-US" sz="1050">
              <a:latin typeface="Times" panose="02020603050405020304" pitchFamily="18" charset="0"/>
            </a:endParaRPr>
          </a:p>
        </p:txBody>
      </p:sp>
    </p:spTree>
    <p:extLst>
      <p:ext uri="{BB962C8B-B14F-4D97-AF65-F5344CB8AC3E}">
        <p14:creationId xmlns:p14="http://schemas.microsoft.com/office/powerpoint/2010/main" val="350607611"/>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066485" y="97350"/>
            <a:ext cx="6328125" cy="992579"/>
          </a:xfrm>
        </p:spPr>
        <p:txBody>
          <a:bodyPr/>
          <a:lstStyle/>
          <a:p>
            <a:r>
              <a:rPr lang="en-GB" altLang="en-US" sz="2400" b="1" dirty="0" smtClean="0">
                <a:solidFill>
                  <a:schemeClr val="accent2">
                    <a:lumMod val="60000"/>
                    <a:lumOff val="40000"/>
                  </a:schemeClr>
                </a:solidFill>
              </a:rPr>
              <a:t>Slides on QC copied from lecture 4</a:t>
            </a:r>
            <a:r>
              <a:rPr lang="en-GB" altLang="en-US" sz="900" b="1" dirty="0">
                <a:solidFill>
                  <a:schemeClr val="accent2">
                    <a:lumMod val="60000"/>
                    <a:lumOff val="40000"/>
                  </a:schemeClr>
                </a:solidFill>
              </a:rPr>
              <a:t/>
            </a:r>
            <a:br>
              <a:rPr lang="en-GB" altLang="en-US" sz="900" b="1" dirty="0">
                <a:solidFill>
                  <a:schemeClr val="accent2">
                    <a:lumMod val="60000"/>
                    <a:lumOff val="40000"/>
                  </a:schemeClr>
                </a:solidFill>
              </a:rPr>
            </a:br>
            <a:r>
              <a:rPr lang="en-GB" altLang="en-US" sz="1800" b="1" dirty="0"/>
              <a:t>The need for QC of observations depends on the use being made of them.</a:t>
            </a:r>
          </a:p>
        </p:txBody>
      </p:sp>
      <p:sp>
        <p:nvSpPr>
          <p:cNvPr id="29699" name="Rectangle 3"/>
          <p:cNvSpPr>
            <a:spLocks noGrp="1" noChangeArrowheads="1"/>
          </p:cNvSpPr>
          <p:nvPr>
            <p:ph type="body" idx="1"/>
          </p:nvPr>
        </p:nvSpPr>
        <p:spPr>
          <a:xfrm>
            <a:off x="185529" y="1530627"/>
            <a:ext cx="8759687" cy="3008244"/>
          </a:xfrm>
        </p:spPr>
        <p:txBody>
          <a:bodyPr/>
          <a:lstStyle/>
          <a:p>
            <a:r>
              <a:rPr lang="en-GB" altLang="en-US" sz="1800" dirty="0" smtClean="0">
                <a:solidFill>
                  <a:schemeClr val="accent2"/>
                </a:solidFill>
              </a:rPr>
              <a:t>All observations can be plotted for human analysis – an experienced forecaster will allow for errors while drawing up weather chart.</a:t>
            </a:r>
          </a:p>
          <a:p>
            <a:r>
              <a:rPr lang="en-GB" altLang="en-US" sz="1800" dirty="0" smtClean="0">
                <a:solidFill>
                  <a:schemeClr val="bg1">
                    <a:lumMod val="50000"/>
                  </a:schemeClr>
                </a:solidFill>
              </a:rPr>
              <a:t>In contrast, “Objective” verification statistics are very sensitive to QC of verifying observations.</a:t>
            </a:r>
          </a:p>
          <a:p>
            <a:r>
              <a:rPr lang="en-GB" altLang="en-US" sz="1800" dirty="0" smtClean="0">
                <a:solidFill>
                  <a:schemeClr val="bg1">
                    <a:lumMod val="50000"/>
                  </a:schemeClr>
                </a:solidFill>
              </a:rPr>
              <a:t>Gaussian-based (least-squares) analysis methods have fairly clear requirements to reject observations which do not fit the Gaussian hypothesis.</a:t>
            </a:r>
          </a:p>
          <a:p>
            <a:r>
              <a:rPr lang="en-GB" altLang="en-US" sz="1800" dirty="0" smtClean="0">
                <a:solidFill>
                  <a:schemeClr val="accent2"/>
                </a:solidFill>
              </a:rPr>
              <a:t>Non-Gaussian methods can allow directly for error properties, making a separate QC step unnecessary.</a:t>
            </a:r>
          </a:p>
          <a:p>
            <a:endParaRPr lang="en-GB" altLang="en-US" sz="1800" dirty="0" smtClean="0"/>
          </a:p>
        </p:txBody>
      </p:sp>
      <p:sp>
        <p:nvSpPr>
          <p:cNvPr id="29700"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F2BAAD52-EAF1-4711-9581-BC9F1B617B67}" type="slidenum">
              <a:rPr lang="en-GB" altLang="en-US" sz="750"/>
              <a:pPr/>
              <a:t>59</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571072350"/>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303860" y="0"/>
            <a:ext cx="5697140" cy="1165704"/>
          </a:xfrm>
        </p:spPr>
        <p:txBody>
          <a:bodyPr>
            <a:normAutofit/>
          </a:bodyPr>
          <a:lstStyle/>
          <a:p>
            <a:pPr eaLnBrk="1" hangingPunct="1">
              <a:lnSpc>
                <a:spcPct val="100000"/>
              </a:lnSpc>
              <a:spcBef>
                <a:spcPct val="10000"/>
              </a:spcBef>
            </a:pPr>
            <a:r>
              <a:rPr lang="en-GB" altLang="en-US" sz="1800" dirty="0"/>
              <a:t>J. </a:t>
            </a:r>
            <a:r>
              <a:rPr lang="en-GB" altLang="en-US" sz="1800" dirty="0" err="1"/>
              <a:t>Charney</a:t>
            </a:r>
            <a:r>
              <a:rPr lang="en-GB" altLang="en-US" sz="1800" dirty="0"/>
              <a:t>, M. </a:t>
            </a:r>
            <a:r>
              <a:rPr lang="en-GB" altLang="en-US" sz="1800" dirty="0" err="1" smtClean="0"/>
              <a:t>Halem</a:t>
            </a:r>
            <a:r>
              <a:rPr lang="en-GB" altLang="en-US" sz="1800" dirty="0"/>
              <a:t>, and R. </a:t>
            </a:r>
            <a:r>
              <a:rPr lang="en-GB" altLang="en-US" sz="1800" dirty="0" err="1"/>
              <a:t>Jastrow</a:t>
            </a:r>
            <a:r>
              <a:rPr lang="en-GB" altLang="en-US" sz="1800" dirty="0"/>
              <a:t> (1969)</a:t>
            </a:r>
            <a:r>
              <a:rPr lang="en-GB" altLang="en-US" sz="975" dirty="0"/>
              <a:t> </a:t>
            </a:r>
            <a:br>
              <a:rPr lang="en-GB" altLang="en-US" sz="975" dirty="0"/>
            </a:br>
            <a:r>
              <a:rPr lang="en-GB" altLang="en-US" sz="975" i="1" dirty="0"/>
              <a:t>J. Atmos. Sci.</a:t>
            </a:r>
            <a:r>
              <a:rPr lang="en-GB" altLang="en-US" sz="975" dirty="0"/>
              <a:t> </a:t>
            </a:r>
            <a:r>
              <a:rPr lang="en-GB" altLang="en-US" sz="975" b="1" dirty="0"/>
              <a:t>26</a:t>
            </a:r>
            <a:r>
              <a:rPr lang="en-GB" altLang="en-US" sz="975" dirty="0"/>
              <a:t>, 1160-1163.</a:t>
            </a:r>
            <a:r>
              <a:rPr lang="en-GB" altLang="en-US" sz="1125" dirty="0"/>
              <a:t>   </a:t>
            </a:r>
            <a:br>
              <a:rPr lang="en-GB" altLang="en-US" sz="1125" dirty="0"/>
            </a:br>
            <a:r>
              <a:rPr lang="en-GB" altLang="en-US" sz="2100" b="1" dirty="0"/>
              <a:t>Use of incomplete historical data to infer the present state of the atmosphere</a:t>
            </a:r>
          </a:p>
        </p:txBody>
      </p:sp>
      <p:sp>
        <p:nvSpPr>
          <p:cNvPr id="6" name="Footer Placeholder 3"/>
          <p:cNvSpPr>
            <a:spLocks noGrp="1"/>
          </p:cNvSpPr>
          <p:nvPr>
            <p:ph type="ftr" sz="quarter" idx="10"/>
          </p:nvPr>
        </p:nvSpPr>
        <p:spPr/>
        <p:txBody>
          <a:bodyPr/>
          <a:lstStyle>
            <a:lvl1pPr eaLnBrk="0" hangingPunct="0">
              <a:defRPr sz="3300">
                <a:solidFill>
                  <a:schemeClr val="tx2"/>
                </a:solidFill>
                <a:latin typeface="Arial" panose="020B0604020202020204" pitchFamily="34" charset="0"/>
              </a:defRPr>
            </a:lvl1pPr>
            <a:lvl2pPr marL="557213" indent="-214313" eaLnBrk="0" hangingPunct="0">
              <a:defRPr sz="3300">
                <a:solidFill>
                  <a:schemeClr val="tx2"/>
                </a:solidFill>
                <a:latin typeface="Arial" panose="020B0604020202020204" pitchFamily="34" charset="0"/>
              </a:defRPr>
            </a:lvl2pPr>
            <a:lvl3pPr marL="857250" indent="-171450" eaLnBrk="0" hangingPunct="0">
              <a:defRPr sz="3300">
                <a:solidFill>
                  <a:schemeClr val="tx2"/>
                </a:solidFill>
                <a:latin typeface="Arial" panose="020B0604020202020204" pitchFamily="34" charset="0"/>
              </a:defRPr>
            </a:lvl3pPr>
            <a:lvl4pPr marL="1200150" indent="-171450" eaLnBrk="0" hangingPunct="0">
              <a:defRPr sz="3300">
                <a:solidFill>
                  <a:schemeClr val="tx2"/>
                </a:solidFill>
                <a:latin typeface="Arial" panose="020B0604020202020204" pitchFamily="34" charset="0"/>
              </a:defRPr>
            </a:lvl4pPr>
            <a:lvl5pPr marL="1543050" indent="-171450" eaLnBrk="0" hangingPunct="0">
              <a:defRPr sz="3300">
                <a:solidFill>
                  <a:schemeClr val="tx2"/>
                </a:solidFill>
                <a:latin typeface="Arial" panose="020B0604020202020204" pitchFamily="34" charset="0"/>
              </a:defRPr>
            </a:lvl5pPr>
            <a:lvl6pPr marL="1885950" indent="-171450" eaLnBrk="0" fontAlgn="base" hangingPunct="0">
              <a:lnSpc>
                <a:spcPct val="85000"/>
              </a:lnSpc>
              <a:spcBef>
                <a:spcPct val="0"/>
              </a:spcBef>
              <a:spcAft>
                <a:spcPct val="0"/>
              </a:spcAft>
              <a:defRPr sz="3300">
                <a:solidFill>
                  <a:schemeClr val="tx2"/>
                </a:solidFill>
                <a:latin typeface="Arial" panose="020B0604020202020204" pitchFamily="34" charset="0"/>
              </a:defRPr>
            </a:lvl6pPr>
            <a:lvl7pPr marL="2228850" indent="-171450" eaLnBrk="0" fontAlgn="base" hangingPunct="0">
              <a:lnSpc>
                <a:spcPct val="85000"/>
              </a:lnSpc>
              <a:spcBef>
                <a:spcPct val="0"/>
              </a:spcBef>
              <a:spcAft>
                <a:spcPct val="0"/>
              </a:spcAft>
              <a:defRPr sz="3300">
                <a:solidFill>
                  <a:schemeClr val="tx2"/>
                </a:solidFill>
                <a:latin typeface="Arial" panose="020B0604020202020204" pitchFamily="34" charset="0"/>
              </a:defRPr>
            </a:lvl7pPr>
            <a:lvl8pPr marL="2571750" indent="-171450" eaLnBrk="0" fontAlgn="base" hangingPunct="0">
              <a:lnSpc>
                <a:spcPct val="85000"/>
              </a:lnSpc>
              <a:spcBef>
                <a:spcPct val="0"/>
              </a:spcBef>
              <a:spcAft>
                <a:spcPct val="0"/>
              </a:spcAft>
              <a:defRPr sz="3300">
                <a:solidFill>
                  <a:schemeClr val="tx2"/>
                </a:solidFill>
                <a:latin typeface="Arial" panose="020B0604020202020204" pitchFamily="34" charset="0"/>
              </a:defRPr>
            </a:lvl8pPr>
            <a:lvl9pPr marL="2914650" indent="-171450" eaLnBrk="0" fontAlgn="base" hangingPunct="0">
              <a:lnSpc>
                <a:spcPct val="85000"/>
              </a:lnSpc>
              <a:spcBef>
                <a:spcPct val="0"/>
              </a:spcBef>
              <a:spcAft>
                <a:spcPct val="0"/>
              </a:spcAft>
              <a:defRPr sz="3300">
                <a:solidFill>
                  <a:schemeClr val="tx2"/>
                </a:solidFill>
                <a:latin typeface="Arial" panose="020B0604020202020204" pitchFamily="34" charset="0"/>
              </a:defRPr>
            </a:lvl9pPr>
          </a:lstStyle>
          <a:p>
            <a:r>
              <a:rPr lang="en-GB" altLang="en-US" sz="750" dirty="0">
                <a:solidFill>
                  <a:schemeClr val="tx1"/>
                </a:solidFill>
              </a:rPr>
              <a:t>© Crown </a:t>
            </a:r>
            <a:r>
              <a:rPr lang="en-GB" altLang="en-US" sz="750" dirty="0" smtClean="0">
                <a:solidFill>
                  <a:schemeClr val="tx1"/>
                </a:solidFill>
              </a:rPr>
              <a:t>copyright   </a:t>
            </a:r>
            <a:r>
              <a:rPr lang="en-GB" altLang="en-US" sz="750" dirty="0">
                <a:solidFill>
                  <a:schemeClr val="tx1"/>
                </a:solidFill>
              </a:rPr>
              <a:t>Met Office  Andrew Lorenc  </a:t>
            </a:r>
            <a:fld id="{139CA56E-24CC-4F1A-A0CB-035A5C9E97D6}" type="slidenum">
              <a:rPr lang="en-GB" altLang="en-US" sz="750">
                <a:solidFill>
                  <a:schemeClr val="tx1"/>
                </a:solidFill>
              </a:rPr>
              <a:pPr/>
              <a:t>6</a:t>
            </a:fld>
            <a:endParaRPr lang="en-GB" altLang="en-US" sz="1050" dirty="0">
              <a:solidFill>
                <a:schemeClr val="tx1"/>
              </a:solidFill>
              <a:latin typeface="Times" panose="02020603050405020304" pitchFamily="18" charset="0"/>
            </a:endParaRPr>
          </a:p>
          <a:p>
            <a:endParaRPr lang="en-GB" altLang="en-US" sz="1050" dirty="0">
              <a:solidFill>
                <a:schemeClr val="tx1"/>
              </a:solidFill>
              <a:latin typeface="Times" panose="02020603050405020304" pitchFamily="18" charset="0"/>
            </a:endParaRPr>
          </a:p>
        </p:txBody>
      </p:sp>
      <p:sp>
        <p:nvSpPr>
          <p:cNvPr id="45060" name="Text Box 3"/>
          <p:cNvSpPr txBox="1">
            <a:spLocks noChangeArrowheads="1"/>
          </p:cNvSpPr>
          <p:nvPr/>
        </p:nvSpPr>
        <p:spPr bwMode="auto">
          <a:xfrm>
            <a:off x="5536611" y="1192336"/>
            <a:ext cx="28884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nSpc>
                <a:spcPct val="100000"/>
              </a:lnSpc>
            </a:pPr>
            <a:r>
              <a:rPr lang="en-GB" altLang="en-US" sz="2400" b="1" dirty="0">
                <a:solidFill>
                  <a:schemeClr val="accent2"/>
                </a:solidFill>
                <a:latin typeface="Stone Sans ITC TT" pitchFamily="2" charset="0"/>
              </a:rPr>
              <a:t>OSSE</a:t>
            </a:r>
            <a:r>
              <a:rPr lang="en-GB" altLang="en-US" sz="1800" dirty="0">
                <a:solidFill>
                  <a:schemeClr val="accent2"/>
                </a:solidFill>
                <a:latin typeface="Stone Sans ITC TT" pitchFamily="2" charset="0"/>
              </a:rPr>
              <a:t> using </a:t>
            </a:r>
          </a:p>
          <a:p>
            <a:pPr>
              <a:lnSpc>
                <a:spcPct val="100000"/>
              </a:lnSpc>
            </a:pPr>
            <a:r>
              <a:rPr lang="en-GB" altLang="en-US" sz="1800" dirty="0" err="1">
                <a:solidFill>
                  <a:schemeClr val="accent2"/>
                </a:solidFill>
                <a:latin typeface="Stone Sans ITC TT" pitchFamily="2" charset="0"/>
              </a:rPr>
              <a:t>Mintz</a:t>
            </a:r>
            <a:r>
              <a:rPr lang="en-GB" altLang="en-US" sz="1800" dirty="0">
                <a:solidFill>
                  <a:schemeClr val="accent2"/>
                </a:solidFill>
                <a:latin typeface="Stone Sans ITC TT" pitchFamily="2" charset="0"/>
              </a:rPr>
              <a:t>-Arakawa model :  </a:t>
            </a:r>
          </a:p>
          <a:p>
            <a:pPr>
              <a:lnSpc>
                <a:spcPct val="100000"/>
              </a:lnSpc>
            </a:pPr>
            <a:r>
              <a:rPr lang="en-GB" altLang="en-US" sz="1800" dirty="0">
                <a:solidFill>
                  <a:schemeClr val="accent2"/>
                </a:solidFill>
                <a:latin typeface="Stone Sans ITC TT" pitchFamily="2" charset="0"/>
              </a:rPr>
              <a:t>9°</a:t>
            </a:r>
            <a:r>
              <a:rPr lang="en-GB" altLang="en-US" sz="1800" baseline="30000" dirty="0">
                <a:solidFill>
                  <a:schemeClr val="accent2"/>
                </a:solidFill>
                <a:latin typeface="Stone Sans ITC TT" pitchFamily="2" charset="0"/>
              </a:rPr>
              <a:t> </a:t>
            </a:r>
            <a:r>
              <a:rPr lang="en-GB" altLang="en-US" sz="1050" baseline="30000" dirty="0">
                <a:solidFill>
                  <a:schemeClr val="accent2"/>
                </a:solidFill>
                <a:latin typeface="Stone Sans ITC TT" pitchFamily="2" charset="0"/>
              </a:rPr>
              <a:t>x</a:t>
            </a:r>
            <a:r>
              <a:rPr lang="en-GB" altLang="en-US" sz="1800" dirty="0">
                <a:solidFill>
                  <a:schemeClr val="accent2"/>
                </a:solidFill>
                <a:latin typeface="Stone Sans ITC TT" pitchFamily="2" charset="0"/>
              </a:rPr>
              <a:t> 7° </a:t>
            </a:r>
            <a:r>
              <a:rPr lang="en-GB" altLang="en-US" sz="1050" baseline="30000" dirty="0">
                <a:solidFill>
                  <a:schemeClr val="accent2"/>
                </a:solidFill>
                <a:latin typeface="Stone Sans ITC TT" pitchFamily="2" charset="0"/>
              </a:rPr>
              <a:t>x</a:t>
            </a:r>
            <a:r>
              <a:rPr lang="en-GB" altLang="en-US" sz="1800" dirty="0">
                <a:solidFill>
                  <a:schemeClr val="accent2"/>
                </a:solidFill>
                <a:latin typeface="Stone Sans ITC TT" pitchFamily="2" charset="0"/>
              </a:rPr>
              <a:t> 2 levels.</a:t>
            </a:r>
          </a:p>
        </p:txBody>
      </p:sp>
      <p:pic>
        <p:nvPicPr>
          <p:cNvPr id="45061" name="Picture 4" descr="screen_du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09510"/>
            <a:ext cx="4057651" cy="364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501" name="Text Box 5"/>
          <p:cNvSpPr txBox="1">
            <a:spLocks noChangeArrowheads="1"/>
          </p:cNvSpPr>
          <p:nvPr/>
        </p:nvSpPr>
        <p:spPr bwMode="auto">
          <a:xfrm>
            <a:off x="5426764" y="2325811"/>
            <a:ext cx="3544957" cy="198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nSpc>
                <a:spcPct val="100000"/>
              </a:lnSpc>
              <a:spcBef>
                <a:spcPct val="30000"/>
              </a:spcBef>
              <a:buSzPct val="180000"/>
              <a:buFont typeface="Wingdings" panose="05000000000000000000" pitchFamily="2" charset="2"/>
              <a:buChar char="ü"/>
            </a:pPr>
            <a:r>
              <a:rPr lang="en-GB" altLang="en-US" sz="1950" i="1" dirty="0">
                <a:solidFill>
                  <a:srgbClr val="FF3300"/>
                </a:solidFill>
                <a:latin typeface="Stone Sans ITC TT" pitchFamily="2" charset="0"/>
              </a:rPr>
              <a:t> </a:t>
            </a:r>
            <a:r>
              <a:rPr lang="en-GB" altLang="en-US" sz="1950" i="1" dirty="0" smtClean="0">
                <a:solidFill>
                  <a:srgbClr val="FF3300"/>
                </a:solidFill>
                <a:latin typeface="Stone Sans ITC TT" pitchFamily="2" charset="0"/>
              </a:rPr>
              <a:t>Data Assimilation could make satellite </a:t>
            </a:r>
            <a:r>
              <a:rPr lang="en-GB" altLang="en-US" sz="1950" i="1" dirty="0">
                <a:solidFill>
                  <a:srgbClr val="FF3300"/>
                </a:solidFill>
                <a:latin typeface="Stone Sans ITC TT" pitchFamily="2" charset="0"/>
              </a:rPr>
              <a:t>sounders </a:t>
            </a:r>
            <a:r>
              <a:rPr lang="en-GB" altLang="en-US" sz="1950" i="1" dirty="0" smtClean="0">
                <a:solidFill>
                  <a:srgbClr val="FF3300"/>
                </a:solidFill>
                <a:latin typeface="Stone Sans ITC TT" pitchFamily="2" charset="0"/>
              </a:rPr>
              <a:t>a </a:t>
            </a:r>
            <a:r>
              <a:rPr lang="en-GB" altLang="en-US" sz="1950" i="1" dirty="0">
                <a:solidFill>
                  <a:srgbClr val="FF3300"/>
                </a:solidFill>
                <a:latin typeface="Stone Sans ITC TT" pitchFamily="2" charset="0"/>
              </a:rPr>
              <a:t>major part of the global OS.</a:t>
            </a:r>
          </a:p>
          <a:p>
            <a:pPr>
              <a:lnSpc>
                <a:spcPct val="100000"/>
              </a:lnSpc>
              <a:spcBef>
                <a:spcPct val="30000"/>
              </a:spcBef>
              <a:buSzPct val="180000"/>
              <a:buFont typeface="Wingdings" panose="05000000000000000000" pitchFamily="2" charset="2"/>
              <a:buChar char="û"/>
            </a:pPr>
            <a:r>
              <a:rPr lang="en-GB" altLang="en-US" sz="1950" i="1" dirty="0">
                <a:solidFill>
                  <a:srgbClr val="FF3300"/>
                </a:solidFill>
                <a:latin typeface="Stone Sans ITC TT" pitchFamily="2" charset="0"/>
              </a:rPr>
              <a:t>  Direct insertion of </a:t>
            </a:r>
            <a:r>
              <a:rPr lang="en-GB" altLang="en-US" sz="1950" i="1" dirty="0" smtClean="0">
                <a:solidFill>
                  <a:srgbClr val="FF3300"/>
                </a:solidFill>
                <a:latin typeface="Stone Sans ITC TT" pitchFamily="2" charset="0"/>
              </a:rPr>
              <a:t/>
            </a:r>
            <a:br>
              <a:rPr lang="en-GB" altLang="en-US" sz="1950" i="1" dirty="0" smtClean="0">
                <a:solidFill>
                  <a:srgbClr val="FF3300"/>
                </a:solidFill>
                <a:latin typeface="Stone Sans ITC TT" pitchFamily="2" charset="0"/>
              </a:rPr>
            </a:br>
            <a:r>
              <a:rPr lang="en-GB" altLang="en-US" sz="1950" i="1" dirty="0" smtClean="0">
                <a:solidFill>
                  <a:srgbClr val="FF3300"/>
                </a:solidFill>
                <a:latin typeface="Stone Sans ITC TT" pitchFamily="2" charset="0"/>
              </a:rPr>
              <a:t>satellite </a:t>
            </a:r>
            <a:r>
              <a:rPr lang="en-GB" altLang="en-US" sz="1950" i="1" dirty="0">
                <a:solidFill>
                  <a:srgbClr val="FF3300"/>
                </a:solidFill>
                <a:latin typeface="Stone Sans ITC TT" pitchFamily="2" charset="0"/>
              </a:rPr>
              <a:t>temperature retrievals </a:t>
            </a:r>
            <a:r>
              <a:rPr lang="en-GB" altLang="en-US" sz="1950" i="1" dirty="0" smtClean="0">
                <a:solidFill>
                  <a:srgbClr val="FF3300"/>
                </a:solidFill>
                <a:latin typeface="Stone Sans ITC TT" pitchFamily="2" charset="0"/>
              </a:rPr>
              <a:t/>
            </a:r>
            <a:br>
              <a:rPr lang="en-GB" altLang="en-US" sz="1950" i="1" dirty="0" smtClean="0">
                <a:solidFill>
                  <a:srgbClr val="FF3300"/>
                </a:solidFill>
                <a:latin typeface="Stone Sans ITC TT" pitchFamily="2" charset="0"/>
              </a:rPr>
            </a:br>
            <a:r>
              <a:rPr lang="en-GB" altLang="en-US" sz="1950" i="1" dirty="0" smtClean="0">
                <a:solidFill>
                  <a:srgbClr val="FF3300"/>
                </a:solidFill>
                <a:latin typeface="Stone Sans ITC TT" pitchFamily="2" charset="0"/>
              </a:rPr>
              <a:t>is </a:t>
            </a:r>
            <a:r>
              <a:rPr lang="en-GB" altLang="en-US" sz="1950" i="1" dirty="0">
                <a:solidFill>
                  <a:srgbClr val="FF3300"/>
                </a:solidFill>
                <a:latin typeface="Stone Sans ITC TT" pitchFamily="2" charset="0"/>
              </a:rPr>
              <a:t>a viable DA method.</a:t>
            </a:r>
          </a:p>
        </p:txBody>
      </p:sp>
    </p:spTree>
    <p:extLst>
      <p:ext uri="{BB962C8B-B14F-4D97-AF65-F5344CB8AC3E}">
        <p14:creationId xmlns:p14="http://schemas.microsoft.com/office/powerpoint/2010/main" val="95056527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25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25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01158" y="0"/>
            <a:ext cx="7342842" cy="623248"/>
          </a:xfrm>
        </p:spPr>
        <p:txBody>
          <a:bodyPr/>
          <a:lstStyle/>
          <a:p>
            <a:r>
              <a:rPr lang="en-GB" altLang="en-US" dirty="0" smtClean="0"/>
              <a:t>Models for Observation Error PDFs</a:t>
            </a:r>
          </a:p>
        </p:txBody>
      </p:sp>
      <p:sp>
        <p:nvSpPr>
          <p:cNvPr id="33795" name="Rectangle 3"/>
          <p:cNvSpPr>
            <a:spLocks noGrp="1" noChangeArrowheads="1"/>
          </p:cNvSpPr>
          <p:nvPr>
            <p:ph type="body" idx="1"/>
          </p:nvPr>
        </p:nvSpPr>
        <p:spPr>
          <a:xfrm>
            <a:off x="1417983" y="868539"/>
            <a:ext cx="6553925" cy="3618309"/>
          </a:xfrm>
        </p:spPr>
        <p:txBody>
          <a:bodyPr/>
          <a:lstStyle/>
          <a:p>
            <a:pPr>
              <a:spcBef>
                <a:spcPct val="0"/>
              </a:spcBef>
            </a:pPr>
            <a:r>
              <a:rPr lang="en-GB" altLang="en-US" dirty="0"/>
              <a:t>Gaussian + “null” prior.  </a:t>
            </a:r>
          </a:p>
          <a:p>
            <a:pPr lvl="1">
              <a:spcBef>
                <a:spcPct val="0"/>
              </a:spcBef>
              <a:buFontTx/>
              <a:buNone/>
            </a:pPr>
            <a:r>
              <a:rPr lang="en-GB" altLang="en-US" sz="1350" dirty="0"/>
              <a:t>	</a:t>
            </a:r>
            <a:r>
              <a:rPr lang="en-GB" altLang="en-US" sz="1350" i="1" dirty="0"/>
              <a:t>Simple. Assumes that erroneous observations do not add to prior knowledge.  Used in </a:t>
            </a:r>
            <a:r>
              <a:rPr lang="en-GB" altLang="en-US" sz="1350" i="1" dirty="0" smtClean="0"/>
              <a:t>Lorenc &amp; </a:t>
            </a:r>
            <a:r>
              <a:rPr lang="en-GB" altLang="en-US" sz="1350" i="1" dirty="0" err="1" smtClean="0"/>
              <a:t>Hammon</a:t>
            </a:r>
            <a:r>
              <a:rPr lang="en-GB" altLang="en-US" sz="1350" i="1" dirty="0" smtClean="0"/>
              <a:t> (1988) to  build </a:t>
            </a:r>
            <a:r>
              <a:rPr lang="en-GB" altLang="en-US" sz="1350" i="1" dirty="0" smtClean="0"/>
              <a:t>an </a:t>
            </a:r>
            <a:r>
              <a:rPr lang="en-GB" altLang="en-US" sz="1350" i="1" dirty="0" smtClean="0"/>
              <a:t>Objective QC method.</a:t>
            </a:r>
            <a:br>
              <a:rPr lang="en-GB" altLang="en-US" sz="1350" i="1" dirty="0" smtClean="0"/>
            </a:br>
            <a:r>
              <a:rPr lang="en-GB" altLang="en-US" sz="1350" i="1" dirty="0" smtClean="0"/>
              <a:t>Problems </a:t>
            </a:r>
            <a:r>
              <a:rPr lang="en-GB" altLang="en-US" sz="1350" i="1" dirty="0"/>
              <a:t>normalising – does not integrate to 1.  Gives multiple minima.</a:t>
            </a:r>
          </a:p>
          <a:p>
            <a:pPr>
              <a:spcBef>
                <a:spcPct val="0"/>
              </a:spcBef>
            </a:pPr>
            <a:r>
              <a:rPr lang="en-GB" altLang="en-US" dirty="0"/>
              <a:t>Gaussian + wider Gaussian.  </a:t>
            </a:r>
          </a:p>
          <a:p>
            <a:pPr lvl="1">
              <a:spcBef>
                <a:spcPct val="0"/>
              </a:spcBef>
              <a:buFontTx/>
              <a:buNone/>
            </a:pPr>
            <a:r>
              <a:rPr lang="en-GB" altLang="en-US" sz="1350" dirty="0"/>
              <a:t>	</a:t>
            </a:r>
            <a:r>
              <a:rPr lang="en-GB" altLang="en-US" sz="1350" i="1" dirty="0"/>
              <a:t>Similar in practice to above.  Normalised.  Erroneous </a:t>
            </a:r>
            <a:r>
              <a:rPr lang="en-GB" altLang="en-US" sz="1350" i="1" dirty="0" err="1"/>
              <a:t>obs</a:t>
            </a:r>
            <a:r>
              <a:rPr lang="en-GB" altLang="en-US" sz="1350" i="1" dirty="0"/>
              <a:t> make small change to prior. Gives multiple minima.</a:t>
            </a:r>
          </a:p>
          <a:p>
            <a:pPr>
              <a:spcBef>
                <a:spcPct val="0"/>
              </a:spcBef>
            </a:pPr>
            <a:r>
              <a:rPr lang="en-GB" altLang="en-US" dirty="0"/>
              <a:t>Back to back exponentials.  </a:t>
            </a:r>
          </a:p>
          <a:p>
            <a:pPr lvl="1">
              <a:spcBef>
                <a:spcPct val="0"/>
              </a:spcBef>
              <a:buFontTx/>
              <a:buNone/>
            </a:pPr>
            <a:r>
              <a:rPr lang="en-GB" altLang="en-US" sz="1350" dirty="0"/>
              <a:t>	</a:t>
            </a:r>
            <a:r>
              <a:rPr lang="en-GB" altLang="en-US" sz="1350" i="1" dirty="0"/>
              <a:t>Implied by use of L1 norm (</a:t>
            </a:r>
            <a:r>
              <a:rPr lang="en-GB" altLang="en-US" sz="1350" i="1" dirty="0" err="1"/>
              <a:t>Tarantola</a:t>
            </a:r>
            <a:r>
              <a:rPr lang="en-GB" altLang="en-US" sz="1350" i="1" dirty="0"/>
              <a:t> 1987).  Finds median – “pull” of all observations is equal.  Not differentiable at origin, so difficult to minimise.  Robust.</a:t>
            </a:r>
          </a:p>
          <a:p>
            <a:pPr>
              <a:spcBef>
                <a:spcPct val="0"/>
              </a:spcBef>
            </a:pPr>
            <a:r>
              <a:rPr lang="en-GB" altLang="en-US" dirty="0"/>
              <a:t>Huber Norm.  </a:t>
            </a:r>
          </a:p>
          <a:p>
            <a:pPr lvl="1">
              <a:spcBef>
                <a:spcPct val="0"/>
              </a:spcBef>
              <a:buFontTx/>
              <a:buNone/>
            </a:pPr>
            <a:r>
              <a:rPr lang="en-GB" altLang="en-US" sz="1350" dirty="0"/>
              <a:t>	</a:t>
            </a:r>
            <a:r>
              <a:rPr lang="en-GB" altLang="en-US" sz="1350" i="1" dirty="0"/>
              <a:t>Huber (1973), </a:t>
            </a:r>
            <a:r>
              <a:rPr lang="en-GB" altLang="en-US" sz="1350" i="1" dirty="0" err="1"/>
              <a:t>Guitton</a:t>
            </a:r>
            <a:r>
              <a:rPr lang="en-GB" altLang="en-US" sz="1350" i="1" dirty="0"/>
              <a:t> and </a:t>
            </a:r>
            <a:r>
              <a:rPr lang="en-GB" altLang="en-US" sz="1350" i="1" dirty="0" err="1"/>
              <a:t>Symes</a:t>
            </a:r>
            <a:r>
              <a:rPr lang="en-GB" altLang="en-US" sz="1350" i="1" dirty="0"/>
              <a:t> (2003).  Used at ECMWF.  L2 for small deviations, L1 for large.  Finds consensus average -  “pull” of observations limited, rather than increasing indefinitely with misfit.  Robust.</a:t>
            </a:r>
          </a:p>
        </p:txBody>
      </p:sp>
      <p:sp>
        <p:nvSpPr>
          <p:cNvPr id="33796"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D313D7DD-3726-4200-9C88-A007F5D5AE15}" type="slidenum">
              <a:rPr lang="en-GB" altLang="en-US" sz="750"/>
              <a:pPr/>
              <a:t>60</a:t>
            </a:fld>
            <a:endParaRPr lang="en-GB" altLang="en-US" sz="1050">
              <a:latin typeface="Times" panose="02020603050405020304" pitchFamily="18" charset="0"/>
            </a:endParaRPr>
          </a:p>
        </p:txBody>
      </p:sp>
    </p:spTree>
    <p:extLst>
      <p:ext uri="{BB962C8B-B14F-4D97-AF65-F5344CB8AC3E}">
        <p14:creationId xmlns:p14="http://schemas.microsoft.com/office/powerpoint/2010/main" val="39566921"/>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Footer Placeholder 6"/>
          <p:cNvSpPr>
            <a:spLocks noGrp="1"/>
          </p:cNvSpPr>
          <p:nvPr>
            <p:ph type="ftr" sz="quarter" idx="10"/>
          </p:nvPr>
        </p:nvSpPr>
        <p:spPr>
          <a:xfrm>
            <a:off x="0" y="4763987"/>
            <a:ext cx="9144000" cy="411361"/>
          </a:xfrm>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7949EEE2-4959-42B4-86C4-AAA7B2055DA1}" type="slidenum">
              <a:rPr lang="en-GB" altLang="en-US" sz="750"/>
              <a:pPr/>
              <a:t>61</a:t>
            </a:fld>
            <a:endParaRPr lang="en-GB" altLang="en-US" sz="1050" dirty="0">
              <a:latin typeface="Times" panose="02020603050405020304" pitchFamily="18" charset="0"/>
            </a:endParaRPr>
          </a:p>
        </p:txBody>
      </p:sp>
      <p:sp>
        <p:nvSpPr>
          <p:cNvPr id="8199" name="Rectangle 15"/>
          <p:cNvSpPr>
            <a:spLocks noGrp="1" noChangeArrowheads="1"/>
          </p:cNvSpPr>
          <p:nvPr>
            <p:ph type="title" sz="quarter" idx="4294967295"/>
          </p:nvPr>
        </p:nvSpPr>
        <p:spPr>
          <a:xfrm>
            <a:off x="2457450" y="-10918"/>
            <a:ext cx="5543550" cy="715581"/>
          </a:xfrm>
        </p:spPr>
        <p:txBody>
          <a:bodyPr/>
          <a:lstStyle/>
          <a:p>
            <a:pPr eaLnBrk="1" hangingPunct="1"/>
            <a:r>
              <a:rPr lang="en-GB" altLang="en-US" sz="2100"/>
              <a:t>Gaussian prior combined with observation with gross errors - extreme obs are rejected.</a:t>
            </a:r>
            <a:endParaRPr lang="en-US" altLang="en-US" sz="2100"/>
          </a:p>
        </p:txBody>
      </p:sp>
      <p:graphicFrame>
        <p:nvGraphicFramePr>
          <p:cNvPr id="8194" name="Object 5"/>
          <p:cNvGraphicFramePr>
            <a:graphicFrameLocks noGrp="1" noChangeAspect="1"/>
          </p:cNvGraphicFramePr>
          <p:nvPr>
            <p:ph sz="quarter" idx="4294967295"/>
            <p:extLst/>
          </p:nvPr>
        </p:nvGraphicFramePr>
        <p:xfrm>
          <a:off x="1647825" y="1003494"/>
          <a:ext cx="2657475" cy="1751409"/>
        </p:xfrm>
        <a:graphic>
          <a:graphicData uri="http://schemas.openxmlformats.org/presentationml/2006/ole">
            <mc:AlternateContent xmlns:mc="http://schemas.openxmlformats.org/markup-compatibility/2006">
              <mc:Choice xmlns:v="urn:schemas-microsoft-com:vml" Requires="v">
                <p:oleObj spid="_x0000_s32785" name="Chart" r:id="rId3" imgW="5897772" imgH="3886123" progId="Excel.Chart.8">
                  <p:embed/>
                </p:oleObj>
              </mc:Choice>
              <mc:Fallback>
                <p:oleObj name="Chart" r:id="rId3" imgW="5897772" imgH="388612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1003494"/>
                        <a:ext cx="2657475"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8"/>
          <p:cNvGraphicFramePr>
            <a:graphicFrameLocks noGrp="1" noChangeAspect="1"/>
          </p:cNvGraphicFramePr>
          <p:nvPr>
            <p:ph sz="quarter" idx="4294967295"/>
            <p:extLst/>
          </p:nvPr>
        </p:nvGraphicFramePr>
        <p:xfrm>
          <a:off x="4944667" y="1003494"/>
          <a:ext cx="2659856" cy="1751409"/>
        </p:xfrm>
        <a:graphic>
          <a:graphicData uri="http://schemas.openxmlformats.org/presentationml/2006/ole">
            <mc:AlternateContent xmlns:mc="http://schemas.openxmlformats.org/markup-compatibility/2006">
              <mc:Choice xmlns:v="urn:schemas-microsoft-com:vml" Requires="v">
                <p:oleObj spid="_x0000_s32786" name="Chart" r:id="rId5" imgW="5897772" imgH="3886123" progId="Excel.Chart.8">
                  <p:embed/>
                </p:oleObj>
              </mc:Choice>
              <mc:Fallback>
                <p:oleObj name="Chart" r:id="rId5" imgW="5897772" imgH="3886123"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667" y="1003494"/>
                        <a:ext cx="2659856"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11"/>
          <p:cNvGraphicFramePr>
            <a:graphicFrameLocks noGrp="1" noChangeAspect="1"/>
          </p:cNvGraphicFramePr>
          <p:nvPr>
            <p:ph sz="quarter" idx="4294967295"/>
            <p:extLst/>
          </p:nvPr>
        </p:nvGraphicFramePr>
        <p:xfrm>
          <a:off x="1646635" y="2869203"/>
          <a:ext cx="2661047" cy="1752600"/>
        </p:xfrm>
        <a:graphic>
          <a:graphicData uri="http://schemas.openxmlformats.org/presentationml/2006/ole">
            <mc:AlternateContent xmlns:mc="http://schemas.openxmlformats.org/markup-compatibility/2006">
              <mc:Choice xmlns:v="urn:schemas-microsoft-com:vml" Requires="v">
                <p:oleObj spid="_x0000_s32787" name="Chart" r:id="rId7" imgW="5897772" imgH="3886123" progId="Excel.Chart.8">
                  <p:embed/>
                </p:oleObj>
              </mc:Choice>
              <mc:Fallback>
                <p:oleObj name="Chart" r:id="rId7" imgW="5897772" imgH="3886123"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635" y="2869203"/>
                        <a:ext cx="266104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14"/>
          <p:cNvGraphicFramePr>
            <a:graphicFrameLocks noGrp="1" noChangeAspect="1"/>
          </p:cNvGraphicFramePr>
          <p:nvPr>
            <p:ph sz="quarter" idx="4294967295"/>
            <p:extLst/>
          </p:nvPr>
        </p:nvGraphicFramePr>
        <p:xfrm>
          <a:off x="4944667" y="2869203"/>
          <a:ext cx="2659856" cy="1752600"/>
        </p:xfrm>
        <a:graphic>
          <a:graphicData uri="http://schemas.openxmlformats.org/presentationml/2006/ole">
            <mc:AlternateContent xmlns:mc="http://schemas.openxmlformats.org/markup-compatibility/2006">
              <mc:Choice xmlns:v="urn:schemas-microsoft-com:vml" Requires="v">
                <p:oleObj spid="_x0000_s32788" name="Chart" r:id="rId9" imgW="5897772" imgH="3886123" progId="Excel.Chart.8">
                  <p:embed/>
                </p:oleObj>
              </mc:Choice>
              <mc:Fallback>
                <p:oleObj name="Chart" r:id="rId9" imgW="5897772" imgH="3886123"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4667" y="2869203"/>
                        <a:ext cx="265985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00" name="AutoShape 18">
            <a:hlinkClick r:id="rId11" action="ppaction://hlinksldjump"/>
          </p:cNvPr>
          <p:cNvSpPr>
            <a:spLocks noChangeArrowheads="1"/>
          </p:cNvSpPr>
          <p:nvPr/>
        </p:nvSpPr>
        <p:spPr bwMode="auto">
          <a:xfrm>
            <a:off x="7589933" y="4717472"/>
            <a:ext cx="362554" cy="504393"/>
          </a:xfrm>
          <a:prstGeom prst="rightArrow">
            <a:avLst>
              <a:gd name="adj1" fmla="val 50000"/>
              <a:gd name="adj2" fmla="val 25000"/>
            </a:avLst>
          </a:prstGeom>
          <a:solidFill>
            <a:schemeClr val="accent1"/>
          </a:solidFill>
          <a:ln w="9525" algn="ctr">
            <a:solidFill>
              <a:schemeClr val="tx1"/>
            </a:solidFill>
            <a:miter lim="800000"/>
            <a:headEnd/>
            <a:tailEnd/>
          </a:ln>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1050" dirty="0" err="1"/>
              <a:t>Js</a:t>
            </a:r>
            <a:endParaRPr lang="en-GB" altLang="en-US" sz="1050" dirty="0"/>
          </a:p>
        </p:txBody>
      </p:sp>
      <p:sp>
        <p:nvSpPr>
          <p:cNvPr id="9" name="TextBox 9"/>
          <p:cNvSpPr txBox="1">
            <a:spLocks noChangeArrowheads="1"/>
          </p:cNvSpPr>
          <p:nvPr/>
        </p:nvSpPr>
        <p:spPr bwMode="auto">
          <a:xfrm>
            <a:off x="0" y="4427569"/>
            <a:ext cx="1400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a:t>Lorenc </a:t>
            </a:r>
            <a:r>
              <a:rPr lang="en-GB" altLang="en-US" sz="1200" dirty="0" smtClean="0"/>
              <a:t>(2014)</a:t>
            </a:r>
            <a:endParaRPr lang="en-GB" altLang="en-US" sz="1200" dirty="0"/>
          </a:p>
        </p:txBody>
      </p:sp>
      <p:sp>
        <p:nvSpPr>
          <p:cNvPr id="10" name="AutoShape 18">
            <a:hlinkClick r:id="rId11" action="ppaction://hlinksldjump"/>
          </p:cNvPr>
          <p:cNvSpPr>
            <a:spLocks noChangeArrowheads="1"/>
          </p:cNvSpPr>
          <p:nvPr/>
        </p:nvSpPr>
        <p:spPr bwMode="auto">
          <a:xfrm flipH="1">
            <a:off x="6274595" y="4715513"/>
            <a:ext cx="915128" cy="504393"/>
          </a:xfrm>
          <a:prstGeom prst="rightArrow">
            <a:avLst>
              <a:gd name="adj1" fmla="val 50000"/>
              <a:gd name="adj2" fmla="val 25000"/>
            </a:avLst>
          </a:prstGeom>
          <a:solidFill>
            <a:schemeClr val="accent1"/>
          </a:solidFill>
          <a:ln w="9525" algn="ctr">
            <a:solidFill>
              <a:schemeClr val="tx1"/>
            </a:solidFill>
            <a:miter lim="800000"/>
            <a:headEnd/>
            <a:tailEnd/>
          </a:ln>
        </p:spPr>
        <p:txBody>
          <a:bodyPr wrap="squar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1050" smtClean="0">
                <a:hlinkClick r:id="rId12" action="ppaction://hlinksldjump"/>
              </a:rPr>
              <a:t>Gaussian</a:t>
            </a:r>
            <a:endParaRPr lang="en-GB" altLang="en-US" sz="1050" dirty="0"/>
          </a:p>
        </p:txBody>
      </p:sp>
    </p:spTree>
    <p:extLst>
      <p:ext uri="{BB962C8B-B14F-4D97-AF65-F5344CB8AC3E}">
        <p14:creationId xmlns:p14="http://schemas.microsoft.com/office/powerpoint/2010/main" val="1285931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B1114AC6-700C-482E-A5A8-9471FDA48168}" type="slidenum">
              <a:rPr lang="en-GB" altLang="en-US" sz="750"/>
              <a:pPr/>
              <a:t>62</a:t>
            </a:fld>
            <a:endParaRPr lang="en-GB" altLang="en-US" sz="1050" dirty="0">
              <a:latin typeface="Times" panose="02020603050405020304" pitchFamily="18" charset="0"/>
            </a:endParaRPr>
          </a:p>
        </p:txBody>
      </p:sp>
      <p:sp>
        <p:nvSpPr>
          <p:cNvPr id="10247" name="Rectangle 2"/>
          <p:cNvSpPr>
            <a:spLocks noGrp="1" noChangeArrowheads="1"/>
          </p:cNvSpPr>
          <p:nvPr>
            <p:ph type="title" sz="quarter" idx="4294967295"/>
          </p:nvPr>
        </p:nvSpPr>
        <p:spPr>
          <a:xfrm>
            <a:off x="2457450" y="2333"/>
            <a:ext cx="5543550" cy="900246"/>
          </a:xfrm>
        </p:spPr>
        <p:txBody>
          <a:bodyPr/>
          <a:lstStyle/>
          <a:p>
            <a:pPr eaLnBrk="1" hangingPunct="1"/>
            <a:r>
              <a:rPr lang="en-GB" altLang="en-US" sz="2700"/>
              <a:t>Penalty functions: </a:t>
            </a:r>
            <a:r>
              <a:rPr lang="en-GB" altLang="en-US" sz="2700" i="1">
                <a:latin typeface="Times New Roman" panose="02020603050405020304" pitchFamily="18" charset="0"/>
              </a:rPr>
              <a:t>J</a:t>
            </a:r>
            <a:r>
              <a:rPr lang="en-GB" altLang="en-US" sz="2700"/>
              <a:t>(</a:t>
            </a:r>
            <a:r>
              <a:rPr lang="en-GB" altLang="en-US" sz="2700" i="1">
                <a:latin typeface="Times New Roman" panose="02020603050405020304" pitchFamily="18" charset="0"/>
              </a:rPr>
              <a:t>x</a:t>
            </a:r>
            <a:r>
              <a:rPr lang="en-GB" altLang="en-US" sz="2700"/>
              <a:t>) = -ln(</a:t>
            </a:r>
            <a:r>
              <a:rPr lang="en-GB" altLang="en-US" sz="2700" i="1">
                <a:latin typeface="Times New Roman" panose="02020603050405020304" pitchFamily="18" charset="0"/>
              </a:rPr>
              <a:t>p</a:t>
            </a:r>
            <a:r>
              <a:rPr lang="en-GB" altLang="en-US" sz="2700"/>
              <a:t>(</a:t>
            </a:r>
            <a:r>
              <a:rPr lang="en-GB" altLang="en-US" sz="2700" i="1">
                <a:latin typeface="Times New Roman" panose="02020603050405020304" pitchFamily="18" charset="0"/>
              </a:rPr>
              <a:t>x</a:t>
            </a:r>
            <a:r>
              <a:rPr lang="en-GB" altLang="en-US" sz="2700"/>
              <a:t>))+c</a:t>
            </a:r>
            <a:br>
              <a:rPr lang="en-GB" altLang="en-US" sz="2700"/>
            </a:br>
            <a:r>
              <a:rPr lang="en-GB" altLang="en-US" sz="2700" i="1">
                <a:latin typeface="Times New Roman" panose="02020603050405020304" pitchFamily="18" charset="0"/>
              </a:rPr>
              <a:t>p</a:t>
            </a:r>
            <a:r>
              <a:rPr lang="en-GB" altLang="en-US" sz="2700"/>
              <a:t> non-Gaussian </a:t>
            </a:r>
            <a:r>
              <a:rPr lang="en-GB" altLang="en-US" sz="2700">
                <a:sym typeface="Symbol" panose="05050102010706020507" pitchFamily="18" charset="2"/>
              </a:rPr>
              <a:t> </a:t>
            </a:r>
            <a:r>
              <a:rPr lang="en-GB" altLang="en-US" sz="2700" i="1">
                <a:latin typeface="Times New Roman" panose="02020603050405020304" pitchFamily="18" charset="0"/>
                <a:sym typeface="Symbol" panose="05050102010706020507" pitchFamily="18" charset="2"/>
              </a:rPr>
              <a:t>J</a:t>
            </a:r>
            <a:r>
              <a:rPr lang="en-GB" altLang="en-US" sz="2700">
                <a:sym typeface="Symbol" panose="05050102010706020507" pitchFamily="18" charset="2"/>
              </a:rPr>
              <a:t> non-quadratic</a:t>
            </a:r>
          </a:p>
        </p:txBody>
      </p:sp>
      <p:graphicFrame>
        <p:nvGraphicFramePr>
          <p:cNvPr id="10242" name="Object 11"/>
          <p:cNvGraphicFramePr>
            <a:graphicFrameLocks noGrp="1" noChangeAspect="1"/>
          </p:cNvGraphicFramePr>
          <p:nvPr>
            <p:ph sz="quarter" idx="4294967295"/>
            <p:extLst/>
          </p:nvPr>
        </p:nvGraphicFramePr>
        <p:xfrm>
          <a:off x="1647825" y="1016746"/>
          <a:ext cx="2657475" cy="1751409"/>
        </p:xfrm>
        <a:graphic>
          <a:graphicData uri="http://schemas.openxmlformats.org/presentationml/2006/ole">
            <mc:AlternateContent xmlns:mc="http://schemas.openxmlformats.org/markup-compatibility/2006">
              <mc:Choice xmlns:v="urn:schemas-microsoft-com:vml" Requires="v">
                <p:oleObj spid="_x0000_s33805" name="Chart" r:id="rId3" imgW="5897772" imgH="3886123" progId="Excel.Chart.8">
                  <p:embed/>
                </p:oleObj>
              </mc:Choice>
              <mc:Fallback>
                <p:oleObj name="Chart" r:id="rId3" imgW="5897772" imgH="388612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1016746"/>
                        <a:ext cx="2657475"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13"/>
          <p:cNvGraphicFramePr>
            <a:graphicFrameLocks noGrp="1" noChangeAspect="1"/>
          </p:cNvGraphicFramePr>
          <p:nvPr>
            <p:ph sz="quarter" idx="4294967295"/>
            <p:extLst/>
          </p:nvPr>
        </p:nvGraphicFramePr>
        <p:xfrm>
          <a:off x="4944667" y="1016746"/>
          <a:ext cx="2659856" cy="1751409"/>
        </p:xfrm>
        <a:graphic>
          <a:graphicData uri="http://schemas.openxmlformats.org/presentationml/2006/ole">
            <mc:AlternateContent xmlns:mc="http://schemas.openxmlformats.org/markup-compatibility/2006">
              <mc:Choice xmlns:v="urn:schemas-microsoft-com:vml" Requires="v">
                <p:oleObj spid="_x0000_s33806" name="Chart" r:id="rId5" imgW="5897772" imgH="3886123" progId="Excel.Chart.8">
                  <p:embed/>
                </p:oleObj>
              </mc:Choice>
              <mc:Fallback>
                <p:oleObj name="Chart" r:id="rId5" imgW="5897772" imgH="3886123"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667" y="1016746"/>
                        <a:ext cx="2659856" cy="17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15"/>
          <p:cNvGraphicFramePr>
            <a:graphicFrameLocks noGrp="1" noChangeAspect="1"/>
          </p:cNvGraphicFramePr>
          <p:nvPr>
            <p:ph sz="quarter" idx="4294967295"/>
            <p:extLst/>
          </p:nvPr>
        </p:nvGraphicFramePr>
        <p:xfrm>
          <a:off x="1646635" y="2882455"/>
          <a:ext cx="2661047" cy="1752600"/>
        </p:xfrm>
        <a:graphic>
          <a:graphicData uri="http://schemas.openxmlformats.org/presentationml/2006/ole">
            <mc:AlternateContent xmlns:mc="http://schemas.openxmlformats.org/markup-compatibility/2006">
              <mc:Choice xmlns:v="urn:schemas-microsoft-com:vml" Requires="v">
                <p:oleObj spid="_x0000_s33807" name="Chart" r:id="rId7" imgW="5897772" imgH="3886123" progId="Excel.Chart.8">
                  <p:embed/>
                </p:oleObj>
              </mc:Choice>
              <mc:Fallback>
                <p:oleObj name="Chart" r:id="rId7" imgW="5897772" imgH="3886123" progId="Excel.Char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6635" y="2882455"/>
                        <a:ext cx="2661047"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17"/>
          <p:cNvGraphicFramePr>
            <a:graphicFrameLocks noGrp="1" noChangeAspect="1"/>
          </p:cNvGraphicFramePr>
          <p:nvPr>
            <p:ph sz="quarter" idx="4294967295"/>
            <p:extLst/>
          </p:nvPr>
        </p:nvGraphicFramePr>
        <p:xfrm>
          <a:off x="4944667" y="2882455"/>
          <a:ext cx="2659856" cy="1752600"/>
        </p:xfrm>
        <a:graphic>
          <a:graphicData uri="http://schemas.openxmlformats.org/presentationml/2006/ole">
            <mc:AlternateContent xmlns:mc="http://schemas.openxmlformats.org/markup-compatibility/2006">
              <mc:Choice xmlns:v="urn:schemas-microsoft-com:vml" Requires="v">
                <p:oleObj spid="_x0000_s33808" name="Chart" r:id="rId9" imgW="5897772" imgH="3886123" progId="Excel.Chart.8">
                  <p:embed/>
                </p:oleObj>
              </mc:Choice>
              <mc:Fallback>
                <p:oleObj name="Chart" r:id="rId9" imgW="5897772" imgH="3886123" progId="Excel.Chart.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44667" y="2882455"/>
                        <a:ext cx="265985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AutoShape 20">
            <a:hlinkClick r:id="rId11" action="ppaction://hlinksldjump"/>
          </p:cNvPr>
          <p:cNvSpPr>
            <a:spLocks noChangeArrowheads="1"/>
          </p:cNvSpPr>
          <p:nvPr/>
        </p:nvSpPr>
        <p:spPr bwMode="auto">
          <a:xfrm>
            <a:off x="7410698" y="4717472"/>
            <a:ext cx="601961" cy="504393"/>
          </a:xfrm>
          <a:prstGeom prst="rightArrow">
            <a:avLst>
              <a:gd name="adj1" fmla="val 50000"/>
              <a:gd name="adj2" fmla="val 27138"/>
            </a:avLst>
          </a:prstGeom>
          <a:solidFill>
            <a:schemeClr val="accent1"/>
          </a:solidFill>
          <a:ln w="9525" algn="ctr">
            <a:solidFill>
              <a:schemeClr val="tx1"/>
            </a:solidFill>
            <a:miter lim="800000"/>
            <a:headEnd/>
            <a:tailEnd/>
          </a:ln>
        </p:spPr>
        <p:txBody>
          <a:bodyPr wrap="non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GB" altLang="en-US" sz="1050" dirty="0"/>
              <a:t>PDFs</a:t>
            </a:r>
          </a:p>
        </p:txBody>
      </p:sp>
      <p:sp>
        <p:nvSpPr>
          <p:cNvPr id="9" name="TextBox 9"/>
          <p:cNvSpPr txBox="1">
            <a:spLocks noChangeArrowheads="1"/>
          </p:cNvSpPr>
          <p:nvPr/>
        </p:nvSpPr>
        <p:spPr bwMode="auto">
          <a:xfrm>
            <a:off x="0" y="4427569"/>
            <a:ext cx="1400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a:t>Lorenc </a:t>
            </a:r>
            <a:r>
              <a:rPr lang="en-GB" altLang="en-US" sz="1200" dirty="0" smtClean="0"/>
              <a:t>(2014)</a:t>
            </a:r>
            <a:endParaRPr lang="en-GB" altLang="en-US" sz="1200" dirty="0"/>
          </a:p>
        </p:txBody>
      </p:sp>
    </p:spTree>
    <p:extLst>
      <p:ext uri="{BB962C8B-B14F-4D97-AF65-F5344CB8AC3E}">
        <p14:creationId xmlns:p14="http://schemas.microsoft.com/office/powerpoint/2010/main" val="37543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Grp="1" noChangeArrowheads="1"/>
          </p:cNvSpPr>
          <p:nvPr>
            <p:ph type="title"/>
          </p:nvPr>
        </p:nvSpPr>
        <p:spPr>
          <a:xfrm>
            <a:off x="2222897" y="0"/>
            <a:ext cx="6328125" cy="900246"/>
          </a:xfrm>
        </p:spPr>
        <p:txBody>
          <a:bodyPr/>
          <a:lstStyle/>
          <a:p>
            <a:pPr>
              <a:lnSpc>
                <a:spcPct val="100000"/>
              </a:lnSpc>
            </a:pPr>
            <a:r>
              <a:rPr lang="en-GB" altLang="en-US" dirty="0" smtClean="0"/>
              <a:t>Coping with multiply minima – </a:t>
            </a:r>
            <a:r>
              <a:rPr lang="en-GB" altLang="en-US" sz="1800" dirty="0"/>
              <a:t>finding best combination of inter-related decisions.</a:t>
            </a:r>
          </a:p>
        </p:txBody>
      </p:sp>
      <p:sp>
        <p:nvSpPr>
          <p:cNvPr id="32771" name="Rectangle 13"/>
          <p:cNvSpPr>
            <a:spLocks noGrp="1" noChangeArrowheads="1"/>
          </p:cNvSpPr>
          <p:nvPr>
            <p:ph type="body" idx="1"/>
          </p:nvPr>
        </p:nvSpPr>
        <p:spPr>
          <a:xfrm>
            <a:off x="197644" y="1278835"/>
            <a:ext cx="8827086" cy="3187056"/>
          </a:xfrm>
        </p:spPr>
        <p:txBody>
          <a:bodyPr/>
          <a:lstStyle/>
          <a:p>
            <a:r>
              <a:rPr lang="en-GB" altLang="en-US" sz="1800" dirty="0" smtClean="0"/>
              <a:t>Do a preliminary “pass” [with larger scale] before performing QC.</a:t>
            </a:r>
          </a:p>
          <a:p>
            <a:r>
              <a:rPr lang="en-GB" altLang="en-US" sz="1800" dirty="0" smtClean="0"/>
              <a:t>Start with inflated observational errors, decreasing to correct values during the iteration  (</a:t>
            </a:r>
            <a:r>
              <a:rPr lang="en-GB" altLang="en-US" sz="1800" dirty="0" err="1" smtClean="0"/>
              <a:t>Dharssi</a:t>
            </a:r>
            <a:r>
              <a:rPr lang="en-GB" altLang="en-US" sz="1800" dirty="0" smtClean="0"/>
              <a:t> </a:t>
            </a:r>
            <a:r>
              <a:rPr lang="en-GB" altLang="en-US" sz="1800" i="1" dirty="0" smtClean="0"/>
              <a:t>et al</a:t>
            </a:r>
            <a:r>
              <a:rPr lang="en-GB" altLang="en-US" sz="1800" dirty="0" smtClean="0"/>
              <a:t>. 1992)</a:t>
            </a:r>
          </a:p>
          <a:p>
            <a:r>
              <a:rPr lang="en-GB" altLang="en-US" sz="1800" dirty="0" smtClean="0"/>
              <a:t>Only switch on variational QC after N (~20) iterations.</a:t>
            </a:r>
          </a:p>
          <a:p>
            <a:r>
              <a:rPr lang="en-GB" altLang="en-US" sz="1800" dirty="0" smtClean="0"/>
              <a:t>Rely mainly on QC v background forecast (which is assumed to have Gaussian errors).</a:t>
            </a:r>
          </a:p>
          <a:p>
            <a:r>
              <a:rPr lang="en-GB" altLang="en-US" sz="1800" dirty="0" smtClean="0"/>
              <a:t>Design iterative “buddy check” algorithm to start with easiest decisions.</a:t>
            </a:r>
          </a:p>
          <a:p>
            <a:r>
              <a:rPr lang="en-GB" altLang="en-US" sz="1800" dirty="0" smtClean="0"/>
              <a:t>Change to robust DA algorithm (e.g. Huber norm).</a:t>
            </a:r>
          </a:p>
        </p:txBody>
      </p:sp>
      <p:sp>
        <p:nvSpPr>
          <p:cNvPr id="32772"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4AEA9AB4-45F3-4156-9C0B-C87CEABF7AAD}" type="slidenum">
              <a:rPr lang="en-GB" altLang="en-US" sz="750"/>
              <a:pPr/>
              <a:t>63</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1693763479"/>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763316" y="125359"/>
            <a:ext cx="7075884" cy="623248"/>
          </a:xfrm>
        </p:spPr>
        <p:txBody>
          <a:bodyPr/>
          <a:lstStyle/>
          <a:p>
            <a:r>
              <a:rPr lang="en-GB" altLang="en-US" dirty="0" smtClean="0"/>
              <a:t>L1 norm is robust to outliers</a:t>
            </a:r>
          </a:p>
        </p:txBody>
      </p:sp>
      <p:graphicFrame>
        <p:nvGraphicFramePr>
          <p:cNvPr id="11266" name="Object 4"/>
          <p:cNvGraphicFramePr>
            <a:graphicFrameLocks noGrp="1" noChangeAspect="1"/>
          </p:cNvGraphicFramePr>
          <p:nvPr>
            <p:ph idx="1"/>
            <p:extLst/>
          </p:nvPr>
        </p:nvGraphicFramePr>
        <p:xfrm>
          <a:off x="1763316" y="826142"/>
          <a:ext cx="5941219" cy="3145631"/>
        </p:xfrm>
        <a:graphic>
          <a:graphicData uri="http://schemas.openxmlformats.org/presentationml/2006/ole">
            <mc:AlternateContent xmlns:mc="http://schemas.openxmlformats.org/markup-compatibility/2006">
              <mc:Choice xmlns:v="urn:schemas-microsoft-com:vml" Requires="v">
                <p:oleObj spid="_x0000_s34819" name="Chart" r:id="rId3" imgW="4676748" imgH="2476442" progId="Excel.Chart.8">
                  <p:embed/>
                </p:oleObj>
              </mc:Choice>
              <mc:Fallback>
                <p:oleObj name="Chart" r:id="rId3" imgW="4676748" imgH="247644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316" y="826142"/>
                        <a:ext cx="5941219" cy="314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Text Box 6"/>
          <p:cNvSpPr txBox="1">
            <a:spLocks noChangeArrowheads="1"/>
          </p:cNvSpPr>
          <p:nvPr/>
        </p:nvSpPr>
        <p:spPr bwMode="auto">
          <a:xfrm>
            <a:off x="430696" y="4049308"/>
            <a:ext cx="72738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500" dirty="0"/>
              <a:t>Best fit straight lines to data including a gross error: solid line using a quadratic (L2) norm, dotted line using a mean absolute (L1) norm. (Based on </a:t>
            </a:r>
            <a:r>
              <a:rPr lang="en-GB" altLang="en-US" sz="1500" dirty="0" err="1"/>
              <a:t>Tarantola</a:t>
            </a:r>
            <a:r>
              <a:rPr lang="en-GB" altLang="en-US" sz="1500" dirty="0"/>
              <a:t> 1987).</a:t>
            </a:r>
          </a:p>
        </p:txBody>
      </p:sp>
      <p:sp>
        <p:nvSpPr>
          <p:cNvPr id="11269" name="Footer Placeholder 6"/>
          <p:cNvSpPr>
            <a:spLocks noGrp="1"/>
          </p:cNvSpPr>
          <p:nvPr>
            <p:ph type="ftr" sz="quarter" idx="10"/>
          </p:nvPr>
        </p:nvSpPr>
        <p:spPr>
          <a:solidFill>
            <a:schemeClr val="bg1"/>
          </a:solidFill>
          <a:ln/>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dirty="0"/>
              <a:t>© Crown copyright   Met Office  Andrew Lorenc  </a:t>
            </a:r>
            <a:fld id="{246E6757-C9CB-4062-9561-F535DDF657C1}" type="slidenum">
              <a:rPr lang="en-GB" altLang="en-US" sz="750"/>
              <a:pPr/>
              <a:t>64</a:t>
            </a:fld>
            <a:endParaRPr lang="en-GB" altLang="en-US" sz="1050" dirty="0">
              <a:latin typeface="Times" panose="02020603050405020304" pitchFamily="18" charset="0"/>
            </a:endParaRPr>
          </a:p>
        </p:txBody>
      </p:sp>
    </p:spTree>
    <p:extLst>
      <p:ext uri="{BB962C8B-B14F-4D97-AF65-F5344CB8AC3E}">
        <p14:creationId xmlns:p14="http://schemas.microsoft.com/office/powerpoint/2010/main" val="908568007"/>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97644" y="1039783"/>
            <a:ext cx="2386530" cy="623248"/>
          </a:xfrm>
        </p:spPr>
        <p:txBody>
          <a:bodyPr/>
          <a:lstStyle/>
          <a:p>
            <a:pPr eaLnBrk="1" hangingPunct="1"/>
            <a:r>
              <a:rPr lang="en-GB" altLang="en-US" dirty="0" smtClean="0"/>
              <a:t>Huber Norm</a:t>
            </a:r>
          </a:p>
        </p:txBody>
      </p:sp>
      <p:sp>
        <p:nvSpPr>
          <p:cNvPr id="3481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500">
                <a:solidFill>
                  <a:schemeClr val="tx1"/>
                </a:solidFill>
                <a:latin typeface="Arial" panose="020B0604020202020204" pitchFamily="34" charset="0"/>
              </a:defRPr>
            </a:lvl1pPr>
            <a:lvl2pPr marL="557213" indent="-214313" eaLnBrk="0" hangingPunct="0">
              <a:defRPr sz="1500">
                <a:solidFill>
                  <a:schemeClr val="tx1"/>
                </a:solidFill>
                <a:latin typeface="Arial" panose="020B0604020202020204" pitchFamily="34" charset="0"/>
              </a:defRPr>
            </a:lvl2pPr>
            <a:lvl3pPr marL="857250" indent="-171450" eaLnBrk="0" hangingPunct="0">
              <a:defRPr sz="1500">
                <a:solidFill>
                  <a:schemeClr val="tx1"/>
                </a:solidFill>
                <a:latin typeface="Arial" panose="020B0604020202020204" pitchFamily="34" charset="0"/>
              </a:defRPr>
            </a:lvl3pPr>
            <a:lvl4pPr marL="1200150" indent="-171450" eaLnBrk="0" hangingPunct="0">
              <a:defRPr sz="1500">
                <a:solidFill>
                  <a:schemeClr val="tx1"/>
                </a:solidFill>
                <a:latin typeface="Arial" panose="020B0604020202020204" pitchFamily="34" charset="0"/>
              </a:defRPr>
            </a:lvl4pPr>
            <a:lvl5pPr marL="1543050" indent="-171450" eaLnBrk="0" hangingPunct="0">
              <a:defRPr sz="1500">
                <a:solidFill>
                  <a:schemeClr val="tx1"/>
                </a:solidFill>
                <a:latin typeface="Arial" panose="020B0604020202020204" pitchFamily="34" charset="0"/>
              </a:defRPr>
            </a:lvl5pPr>
            <a:lvl6pPr marL="1885950" indent="-171450" eaLnBrk="0" fontAlgn="base" hangingPunct="0">
              <a:spcBef>
                <a:spcPct val="0"/>
              </a:spcBef>
              <a:spcAft>
                <a:spcPct val="0"/>
              </a:spcAft>
              <a:defRPr sz="1500">
                <a:solidFill>
                  <a:schemeClr val="tx1"/>
                </a:solidFill>
                <a:latin typeface="Arial" panose="020B0604020202020204" pitchFamily="34" charset="0"/>
              </a:defRPr>
            </a:lvl6pPr>
            <a:lvl7pPr marL="2228850" indent="-171450" eaLnBrk="0" fontAlgn="base" hangingPunct="0">
              <a:spcBef>
                <a:spcPct val="0"/>
              </a:spcBef>
              <a:spcAft>
                <a:spcPct val="0"/>
              </a:spcAft>
              <a:defRPr sz="1500">
                <a:solidFill>
                  <a:schemeClr val="tx1"/>
                </a:solidFill>
                <a:latin typeface="Arial" panose="020B0604020202020204" pitchFamily="34" charset="0"/>
              </a:defRPr>
            </a:lvl7pPr>
            <a:lvl8pPr marL="2571750" indent="-171450" eaLnBrk="0" fontAlgn="base" hangingPunct="0">
              <a:spcBef>
                <a:spcPct val="0"/>
              </a:spcBef>
              <a:spcAft>
                <a:spcPct val="0"/>
              </a:spcAft>
              <a:defRPr sz="1500">
                <a:solidFill>
                  <a:schemeClr val="tx1"/>
                </a:solidFill>
                <a:latin typeface="Arial" panose="020B0604020202020204" pitchFamily="34" charset="0"/>
              </a:defRPr>
            </a:lvl8pPr>
            <a:lvl9pPr marL="2914650" indent="-171450" eaLnBrk="0" fontAlgn="base" hangingPunct="0">
              <a:spcBef>
                <a:spcPct val="0"/>
              </a:spcBef>
              <a:spcAft>
                <a:spcPct val="0"/>
              </a:spcAft>
              <a:defRPr sz="1500">
                <a:solidFill>
                  <a:schemeClr val="tx1"/>
                </a:solidFill>
                <a:latin typeface="Arial" panose="020B0604020202020204" pitchFamily="34" charset="0"/>
              </a:defRPr>
            </a:lvl9pPr>
          </a:lstStyle>
          <a:p>
            <a:r>
              <a:rPr lang="en-GB" altLang="en-US" sz="750"/>
              <a:t>© Crown copyright   Met Office  Andrew Lorenc  </a:t>
            </a:r>
            <a:fld id="{0131A9C8-9159-4DC0-BEE7-6AB14283CC36}" type="slidenum">
              <a:rPr lang="en-GB" altLang="en-US" sz="750"/>
              <a:pPr/>
              <a:t>65</a:t>
            </a:fld>
            <a:endParaRPr lang="en-GB" altLang="en-US" sz="1050">
              <a:latin typeface="Times" panose="02020603050405020304" pitchFamily="18" charset="0"/>
            </a:endParaRPr>
          </a:p>
        </p:txBody>
      </p:sp>
      <p:pic>
        <p:nvPicPr>
          <p:cNvPr id="34820" name="Picture 5" descr="Andersson_Hub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765" y="0"/>
            <a:ext cx="6156722" cy="512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3"/>
          <p:cNvSpPr>
            <a:spLocks noGrp="1" noChangeArrowheads="1"/>
          </p:cNvSpPr>
          <p:nvPr>
            <p:ph type="body" idx="4294967295"/>
          </p:nvPr>
        </p:nvSpPr>
        <p:spPr>
          <a:xfrm>
            <a:off x="5949554" y="4624388"/>
            <a:ext cx="2132409" cy="323850"/>
          </a:xfrm>
        </p:spPr>
        <p:txBody>
          <a:bodyPr/>
          <a:lstStyle/>
          <a:p>
            <a:pPr>
              <a:lnSpc>
                <a:spcPct val="90000"/>
              </a:lnSpc>
            </a:pPr>
            <a:r>
              <a:rPr lang="en-GB" altLang="en-US" i="1" smtClean="0"/>
              <a:t>Erik Andersson</a:t>
            </a:r>
          </a:p>
        </p:txBody>
      </p:sp>
      <p:sp>
        <p:nvSpPr>
          <p:cNvPr id="34822" name="Footer Placeholder 6"/>
          <p:cNvSpPr txBox="1">
            <a:spLocks/>
          </p:cNvSpPr>
          <p:nvPr/>
        </p:nvSpPr>
        <p:spPr bwMode="auto">
          <a:xfrm>
            <a:off x="1500188" y="5062537"/>
            <a:ext cx="2753916"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GB" altLang="en-US" sz="750"/>
              <a:t>© Crown copyright   Met Office  Andrew Lorenc  </a:t>
            </a:r>
            <a:fld id="{3E6DB42D-3D11-4359-89B3-9E351B5C6D92}" type="slidenum">
              <a:rPr lang="en-GB" altLang="en-US" sz="750"/>
              <a:pPr/>
              <a:t>65</a:t>
            </a:fld>
            <a:endParaRPr lang="en-GB" altLang="en-US" sz="1050">
              <a:latin typeface="Times" panose="02020603050405020304" pitchFamily="18" charset="0"/>
            </a:endParaRPr>
          </a:p>
        </p:txBody>
      </p:sp>
      <p:sp>
        <p:nvSpPr>
          <p:cNvPr id="8" name="TextBox 9"/>
          <p:cNvSpPr txBox="1">
            <a:spLocks noChangeArrowheads="1"/>
          </p:cNvSpPr>
          <p:nvPr/>
        </p:nvSpPr>
        <p:spPr bwMode="auto">
          <a:xfrm>
            <a:off x="-1" y="4427569"/>
            <a:ext cx="2008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GB" altLang="en-US" sz="1200" dirty="0" err="1" smtClean="0"/>
              <a:t>Tavolato</a:t>
            </a:r>
            <a:r>
              <a:rPr lang="en-GB" altLang="en-US" sz="1200" dirty="0" smtClean="0"/>
              <a:t> &amp; </a:t>
            </a:r>
            <a:r>
              <a:rPr lang="en-GB" altLang="en-US" sz="1200" dirty="0" err="1" smtClean="0"/>
              <a:t>Isaksen</a:t>
            </a:r>
            <a:r>
              <a:rPr lang="en-GB" altLang="en-US" sz="1200" dirty="0" smtClean="0"/>
              <a:t> (2015)</a:t>
            </a:r>
            <a:endParaRPr lang="en-GB" altLang="en-US" sz="1200" dirty="0"/>
          </a:p>
        </p:txBody>
      </p:sp>
    </p:spTree>
    <p:extLst>
      <p:ext uri="{BB962C8B-B14F-4D97-AF65-F5344CB8AC3E}">
        <p14:creationId xmlns:p14="http://schemas.microsoft.com/office/powerpoint/2010/main" val="142879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4112" y="0"/>
            <a:ext cx="7275564" cy="5143500"/>
          </a:xfrm>
          <a:prstGeom prst="rect">
            <a:avLst/>
          </a:prstGeom>
        </p:spPr>
      </p:pic>
      <p:sp>
        <p:nvSpPr>
          <p:cNvPr id="4" name="Footer Placeholder 3"/>
          <p:cNvSpPr>
            <a:spLocks noGrp="1"/>
          </p:cNvSpPr>
          <p:nvPr>
            <p:ph type="ftr" sz="quarter" idx="10"/>
          </p:nvPr>
        </p:nvSpPr>
        <p:spPr/>
        <p:txBody>
          <a:bodyPr/>
          <a:lstStyle/>
          <a:p>
            <a:r>
              <a:rPr lang="en-GB" altLang="en-US" smtClean="0"/>
              <a:t>© Crown copyright   Met Office  Andrew Lorenc  </a:t>
            </a:r>
            <a:fld id="{4980F235-5A9C-4374-BC9A-A925C5C0BAE6}" type="slidenum">
              <a:rPr lang="en-GB" altLang="en-US" smtClean="0"/>
              <a:pPr/>
              <a:t>66</a:t>
            </a:fld>
            <a:endParaRPr lang="en-GB" altLang="en-US" sz="1050">
              <a:latin typeface="Times" panose="02020603050405020304" pitchFamily="18" charset="0"/>
            </a:endParaRPr>
          </a:p>
        </p:txBody>
      </p:sp>
    </p:spTree>
    <p:extLst>
      <p:ext uri="{BB962C8B-B14F-4D97-AF65-F5344CB8AC3E}">
        <p14:creationId xmlns:p14="http://schemas.microsoft.com/office/powerpoint/2010/main" val="1800576367"/>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title"/>
          </p:nvPr>
        </p:nvSpPr>
        <p:spPr>
          <a:xfrm>
            <a:off x="2412206" y="195263"/>
            <a:ext cx="6172200" cy="623248"/>
          </a:xfrm>
        </p:spPr>
        <p:txBody>
          <a:bodyPr/>
          <a:lstStyle/>
          <a:p>
            <a:pPr eaLnBrk="1" hangingPunct="1"/>
            <a:r>
              <a:rPr lang="en-GB" altLang="en-US" smtClean="0"/>
              <a:t>Performance Improvements</a:t>
            </a:r>
          </a:p>
        </p:txBody>
      </p:sp>
      <p:sp>
        <p:nvSpPr>
          <p:cNvPr id="6" name="Footer Placeholder 2"/>
          <p:cNvSpPr>
            <a:spLocks noGrp="1"/>
          </p:cNvSpPr>
          <p:nvPr>
            <p:ph type="ftr" sz="quarter" idx="10"/>
          </p:nvPr>
        </p:nvSpPr>
        <p:spPr/>
        <p:txBody>
          <a:bodyPr/>
          <a:lstStyle>
            <a:lvl1pPr eaLnBrk="0" hangingPunct="0">
              <a:defRPr sz="3300">
                <a:solidFill>
                  <a:schemeClr val="tx2"/>
                </a:solidFill>
                <a:latin typeface="Arial" panose="020B0604020202020204" pitchFamily="34" charset="0"/>
              </a:defRPr>
            </a:lvl1pPr>
            <a:lvl2pPr marL="557213" indent="-214313" eaLnBrk="0" hangingPunct="0">
              <a:defRPr sz="3300">
                <a:solidFill>
                  <a:schemeClr val="tx2"/>
                </a:solidFill>
                <a:latin typeface="Arial" panose="020B0604020202020204" pitchFamily="34" charset="0"/>
              </a:defRPr>
            </a:lvl2pPr>
            <a:lvl3pPr marL="857250" indent="-171450" eaLnBrk="0" hangingPunct="0">
              <a:defRPr sz="3300">
                <a:solidFill>
                  <a:schemeClr val="tx2"/>
                </a:solidFill>
                <a:latin typeface="Arial" panose="020B0604020202020204" pitchFamily="34" charset="0"/>
              </a:defRPr>
            </a:lvl3pPr>
            <a:lvl4pPr marL="1200150" indent="-171450" eaLnBrk="0" hangingPunct="0">
              <a:defRPr sz="3300">
                <a:solidFill>
                  <a:schemeClr val="tx2"/>
                </a:solidFill>
                <a:latin typeface="Arial" panose="020B0604020202020204" pitchFamily="34" charset="0"/>
              </a:defRPr>
            </a:lvl4pPr>
            <a:lvl5pPr marL="1543050" indent="-171450" eaLnBrk="0" hangingPunct="0">
              <a:defRPr sz="3300">
                <a:solidFill>
                  <a:schemeClr val="tx2"/>
                </a:solidFill>
                <a:latin typeface="Arial" panose="020B0604020202020204" pitchFamily="34" charset="0"/>
              </a:defRPr>
            </a:lvl5pPr>
            <a:lvl6pPr marL="1885950" indent="-171450" eaLnBrk="0" fontAlgn="base" hangingPunct="0">
              <a:lnSpc>
                <a:spcPct val="85000"/>
              </a:lnSpc>
              <a:spcBef>
                <a:spcPct val="0"/>
              </a:spcBef>
              <a:spcAft>
                <a:spcPct val="0"/>
              </a:spcAft>
              <a:defRPr sz="3300">
                <a:solidFill>
                  <a:schemeClr val="tx2"/>
                </a:solidFill>
                <a:latin typeface="Arial" panose="020B0604020202020204" pitchFamily="34" charset="0"/>
              </a:defRPr>
            </a:lvl6pPr>
            <a:lvl7pPr marL="2228850" indent="-171450" eaLnBrk="0" fontAlgn="base" hangingPunct="0">
              <a:lnSpc>
                <a:spcPct val="85000"/>
              </a:lnSpc>
              <a:spcBef>
                <a:spcPct val="0"/>
              </a:spcBef>
              <a:spcAft>
                <a:spcPct val="0"/>
              </a:spcAft>
              <a:defRPr sz="3300">
                <a:solidFill>
                  <a:schemeClr val="tx2"/>
                </a:solidFill>
                <a:latin typeface="Arial" panose="020B0604020202020204" pitchFamily="34" charset="0"/>
              </a:defRPr>
            </a:lvl7pPr>
            <a:lvl8pPr marL="2571750" indent="-171450" eaLnBrk="0" fontAlgn="base" hangingPunct="0">
              <a:lnSpc>
                <a:spcPct val="85000"/>
              </a:lnSpc>
              <a:spcBef>
                <a:spcPct val="0"/>
              </a:spcBef>
              <a:spcAft>
                <a:spcPct val="0"/>
              </a:spcAft>
              <a:defRPr sz="3300">
                <a:solidFill>
                  <a:schemeClr val="tx2"/>
                </a:solidFill>
                <a:latin typeface="Arial" panose="020B0604020202020204" pitchFamily="34" charset="0"/>
              </a:defRPr>
            </a:lvl8pPr>
            <a:lvl9pPr marL="2914650" indent="-171450" eaLnBrk="0" fontAlgn="base" hangingPunct="0">
              <a:lnSpc>
                <a:spcPct val="85000"/>
              </a:lnSpc>
              <a:spcBef>
                <a:spcPct val="0"/>
              </a:spcBef>
              <a:spcAft>
                <a:spcPct val="0"/>
              </a:spcAft>
              <a:defRPr sz="3300">
                <a:solidFill>
                  <a:schemeClr val="tx2"/>
                </a:solidFill>
                <a:latin typeface="Arial" panose="020B0604020202020204" pitchFamily="34" charset="0"/>
              </a:defRPr>
            </a:lvl9pPr>
          </a:lstStyle>
          <a:p>
            <a:r>
              <a:rPr lang="en-GB" altLang="en-US" sz="750" dirty="0">
                <a:solidFill>
                  <a:schemeClr val="bg1"/>
                </a:solidFill>
              </a:rPr>
              <a:t>© Crown copyright   Met Office  </a:t>
            </a:r>
            <a:r>
              <a:rPr lang="en-GB" altLang="en-US" sz="750" dirty="0">
                <a:solidFill>
                  <a:srgbClr val="000000"/>
                </a:solidFill>
              </a:rPr>
              <a:t>Andrew Lorenc  </a:t>
            </a:r>
            <a:fld id="{BCAA405B-DF5D-48E9-941D-6E5E5F38B010}" type="slidenum">
              <a:rPr lang="en-GB" altLang="en-US" sz="750">
                <a:solidFill>
                  <a:srgbClr val="000000"/>
                </a:solidFill>
              </a:rPr>
              <a:pPr/>
              <a:t>7</a:t>
            </a:fld>
            <a:endParaRPr lang="en-GB" altLang="en-US" sz="1050" dirty="0">
              <a:solidFill>
                <a:srgbClr val="000000"/>
              </a:solidFill>
              <a:latin typeface="Times" panose="02020603050405020304" pitchFamily="18" charset="0"/>
            </a:endParaRPr>
          </a:p>
          <a:p>
            <a:endParaRPr lang="en-GB" altLang="en-US" sz="1050" dirty="0">
              <a:solidFill>
                <a:schemeClr val="bg1"/>
              </a:solidFill>
              <a:latin typeface="Times" panose="02020603050405020304" pitchFamily="18" charset="0"/>
            </a:endParaRPr>
          </a:p>
        </p:txBody>
      </p:sp>
      <p:sp>
        <p:nvSpPr>
          <p:cNvPr id="27653" name="Text Box 4"/>
          <p:cNvSpPr txBox="1">
            <a:spLocks noChangeArrowheads="1"/>
          </p:cNvSpPr>
          <p:nvPr/>
        </p:nvSpPr>
        <p:spPr bwMode="auto">
          <a:xfrm>
            <a:off x="1439466" y="1113235"/>
            <a:ext cx="5886450" cy="300082"/>
          </a:xfrm>
          <a:prstGeom prst="rect">
            <a:avLst/>
          </a:prstGeom>
          <a:solidFill>
            <a:srgbClr val="FFFFFF"/>
          </a:solidFill>
          <a:ln w="9525">
            <a:solidFill>
              <a:srgbClr val="000000"/>
            </a:solidFill>
            <a:miter lim="800000"/>
            <a:headEnd/>
            <a:tailEnd/>
          </a:ln>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algn="ctr">
              <a:lnSpc>
                <a:spcPct val="100000"/>
              </a:lnSpc>
              <a:spcBef>
                <a:spcPct val="50000"/>
              </a:spcBef>
            </a:pPr>
            <a:r>
              <a:rPr lang="en-GB" altLang="en-US" sz="1350">
                <a:solidFill>
                  <a:schemeClr val="bg1"/>
                </a:solidFill>
              </a:rPr>
              <a:t>Met Office RMS surface pressure error over the N. Atlantic &amp; W. Europe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858012"/>
            <a:ext cx="6858000" cy="4144009"/>
          </a:xfrm>
          <a:prstGeom prst="rect">
            <a:avLst/>
          </a:prstGeom>
        </p:spPr>
      </p:pic>
      <p:sp>
        <p:nvSpPr>
          <p:cNvPr id="203781" name="Text Box 5"/>
          <p:cNvSpPr txBox="1">
            <a:spLocks noChangeArrowheads="1"/>
          </p:cNvSpPr>
          <p:nvPr/>
        </p:nvSpPr>
        <p:spPr bwMode="auto">
          <a:xfrm>
            <a:off x="1871662" y="882402"/>
            <a:ext cx="5400675"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lnSpc>
                <a:spcPct val="85000"/>
              </a:lnSpc>
              <a:spcBef>
                <a:spcPct val="0"/>
              </a:spcBef>
              <a:spcAft>
                <a:spcPct val="0"/>
              </a:spcAft>
              <a:defRPr sz="4400">
                <a:solidFill>
                  <a:schemeClr val="tx2"/>
                </a:solidFill>
                <a:latin typeface="Arial" panose="020B0604020202020204" pitchFamily="34" charset="0"/>
              </a:defRPr>
            </a:lvl6pPr>
            <a:lvl7pPr marL="2971800" indent="-228600" eaLnBrk="0" fontAlgn="base" hangingPunct="0">
              <a:lnSpc>
                <a:spcPct val="85000"/>
              </a:lnSpc>
              <a:spcBef>
                <a:spcPct val="0"/>
              </a:spcBef>
              <a:spcAft>
                <a:spcPct val="0"/>
              </a:spcAft>
              <a:defRPr sz="4400">
                <a:solidFill>
                  <a:schemeClr val="tx2"/>
                </a:solidFill>
                <a:latin typeface="Arial" panose="020B0604020202020204" pitchFamily="34" charset="0"/>
              </a:defRPr>
            </a:lvl7pPr>
            <a:lvl8pPr marL="3429000" indent="-228600" eaLnBrk="0" fontAlgn="base" hangingPunct="0">
              <a:lnSpc>
                <a:spcPct val="85000"/>
              </a:lnSpc>
              <a:spcBef>
                <a:spcPct val="0"/>
              </a:spcBef>
              <a:spcAft>
                <a:spcPct val="0"/>
              </a:spcAft>
              <a:defRPr sz="4400">
                <a:solidFill>
                  <a:schemeClr val="tx2"/>
                </a:solidFill>
                <a:latin typeface="Arial" panose="020B0604020202020204" pitchFamily="34" charset="0"/>
              </a:defRPr>
            </a:lvl8pPr>
            <a:lvl9pPr marL="3886200" indent="-228600" eaLnBrk="0" fontAlgn="base" hangingPunct="0">
              <a:lnSpc>
                <a:spcPct val="85000"/>
              </a:lnSpc>
              <a:spcBef>
                <a:spcPct val="0"/>
              </a:spcBef>
              <a:spcAft>
                <a:spcPct val="0"/>
              </a:spcAft>
              <a:defRPr sz="4400">
                <a:solidFill>
                  <a:schemeClr val="tx2"/>
                </a:solidFill>
                <a:latin typeface="Arial" panose="020B0604020202020204" pitchFamily="34" charset="0"/>
              </a:defRPr>
            </a:lvl9pPr>
          </a:lstStyle>
          <a:p>
            <a:pPr eaLnBrk="1" hangingPunct="1">
              <a:lnSpc>
                <a:spcPct val="100000"/>
              </a:lnSpc>
              <a:spcBef>
                <a:spcPct val="50000"/>
              </a:spcBef>
            </a:pPr>
            <a:r>
              <a:rPr lang="en-GB" altLang="en-US" sz="2400" dirty="0">
                <a:solidFill>
                  <a:schemeClr val="tx1"/>
                </a:solidFill>
              </a:rPr>
              <a:t>“Improved by about a day per decade”</a:t>
            </a:r>
          </a:p>
        </p:txBody>
      </p:sp>
    </p:spTree>
    <p:extLst>
      <p:ext uri="{BB962C8B-B14F-4D97-AF65-F5344CB8AC3E}">
        <p14:creationId xmlns:p14="http://schemas.microsoft.com/office/powerpoint/2010/main" val="1679739078"/>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3781"/>
                                        </p:tgtEl>
                                        <p:attrNameLst>
                                          <p:attrName>style.visibility</p:attrName>
                                        </p:attrNameLst>
                                      </p:cBhvr>
                                      <p:to>
                                        <p:strVal val="visible"/>
                                      </p:to>
                                    </p:set>
                                    <p:animEffect transition="in" filter="checkerboard(across)">
                                      <p:cBhvr>
                                        <p:cTn id="7" dur="500"/>
                                        <p:tgtEl>
                                          <p:spTgt spid="203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35000"/>
              </a:spcBef>
              <a:spcAft>
                <a:spcPct val="35000"/>
              </a:spcAft>
              <a:buChar char="•"/>
              <a:defRPr sz="1800">
                <a:solidFill>
                  <a:srgbClr val="000000"/>
                </a:solidFill>
                <a:latin typeface="Arial" panose="020B0604020202020204" pitchFamily="34" charset="0"/>
              </a:defRPr>
            </a:lvl1pPr>
            <a:lvl2pPr marL="557213" indent="-214313">
              <a:lnSpc>
                <a:spcPct val="90000"/>
              </a:lnSpc>
              <a:spcBef>
                <a:spcPct val="35000"/>
              </a:spcBef>
              <a:spcAft>
                <a:spcPct val="35000"/>
              </a:spcAft>
              <a:buChar char="•"/>
              <a:defRPr sz="1500">
                <a:solidFill>
                  <a:srgbClr val="000000"/>
                </a:solidFill>
                <a:latin typeface="Arial" panose="020B0604020202020204" pitchFamily="34" charset="0"/>
              </a:defRPr>
            </a:lvl2pPr>
            <a:lvl3pPr marL="857250" indent="-171450">
              <a:lnSpc>
                <a:spcPct val="90000"/>
              </a:lnSpc>
              <a:spcBef>
                <a:spcPct val="35000"/>
              </a:spcBef>
              <a:spcAft>
                <a:spcPct val="35000"/>
              </a:spcAft>
              <a:buChar char="•"/>
              <a:defRPr sz="1500">
                <a:solidFill>
                  <a:srgbClr val="000000"/>
                </a:solidFill>
                <a:latin typeface="Arial" panose="020B0604020202020204" pitchFamily="34" charset="0"/>
              </a:defRPr>
            </a:lvl3pPr>
            <a:lvl4pPr marL="1200150" indent="-171450">
              <a:lnSpc>
                <a:spcPct val="90000"/>
              </a:lnSpc>
              <a:spcBef>
                <a:spcPct val="35000"/>
              </a:spcBef>
              <a:spcAft>
                <a:spcPct val="35000"/>
              </a:spcAft>
              <a:buChar char="•"/>
              <a:defRPr sz="1500">
                <a:solidFill>
                  <a:srgbClr val="000000"/>
                </a:solidFill>
                <a:latin typeface="Arial" panose="020B0604020202020204" pitchFamily="34" charset="0"/>
              </a:defRPr>
            </a:lvl4pPr>
            <a:lvl5pPr marL="1543050" indent="-171450">
              <a:lnSpc>
                <a:spcPct val="90000"/>
              </a:lnSpc>
              <a:spcBef>
                <a:spcPct val="35000"/>
              </a:spcBef>
              <a:spcAft>
                <a:spcPct val="35000"/>
              </a:spcAft>
              <a:buChar char="•"/>
              <a:defRPr sz="1500">
                <a:solidFill>
                  <a:srgbClr val="000000"/>
                </a:solidFill>
                <a:latin typeface="Arial" panose="020B0604020202020204" pitchFamily="34" charset="0"/>
              </a:defRPr>
            </a:lvl5pPr>
            <a:lvl6pPr marL="18859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6pPr>
            <a:lvl7pPr marL="22288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7pPr>
            <a:lvl8pPr marL="25717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8pPr>
            <a:lvl9pPr marL="2914650" indent="-171450" eaLnBrk="0" fontAlgn="base" hangingPunct="0">
              <a:lnSpc>
                <a:spcPct val="90000"/>
              </a:lnSpc>
              <a:spcBef>
                <a:spcPct val="35000"/>
              </a:spcBef>
              <a:spcAft>
                <a:spcPct val="35000"/>
              </a:spcAft>
              <a:buChar char="•"/>
              <a:defRPr sz="1500">
                <a:solidFill>
                  <a:srgbClr val="000000"/>
                </a:solidFill>
                <a:latin typeface="Arial" panose="020B0604020202020204" pitchFamily="34" charset="0"/>
              </a:defRPr>
            </a:lvl9pPr>
          </a:lstStyle>
          <a:p>
            <a:pPr>
              <a:lnSpc>
                <a:spcPct val="100000"/>
              </a:lnSpc>
              <a:spcBef>
                <a:spcPct val="0"/>
              </a:spcBef>
              <a:spcAft>
                <a:spcPct val="0"/>
              </a:spcAft>
              <a:buFontTx/>
              <a:buNone/>
            </a:pPr>
            <a:r>
              <a:rPr lang="en-GB" altLang="en-US" sz="750"/>
              <a:t>© Crown copyright   Met Office  Andrew Lorenc  </a:t>
            </a:r>
            <a:fld id="{B45EE7B1-16D1-4B09-89F4-6684D22F127F}" type="slidenum">
              <a:rPr lang="en-GB" altLang="en-US" sz="750"/>
              <a:pPr>
                <a:lnSpc>
                  <a:spcPct val="100000"/>
                </a:lnSpc>
                <a:spcBef>
                  <a:spcPct val="0"/>
                </a:spcBef>
                <a:spcAft>
                  <a:spcPct val="0"/>
                </a:spcAft>
                <a:buFontTx/>
                <a:buNone/>
              </a:pPr>
              <a:t>8</a:t>
            </a:fld>
            <a:endParaRPr lang="en-GB" altLang="en-US" sz="1050">
              <a:latin typeface="Times" panose="02020603050405020304" pitchFamily="18" charset="0"/>
            </a:endParaRPr>
          </a:p>
          <a:p>
            <a:pPr>
              <a:lnSpc>
                <a:spcPct val="100000"/>
              </a:lnSpc>
              <a:spcBef>
                <a:spcPct val="0"/>
              </a:spcBef>
              <a:spcAft>
                <a:spcPct val="0"/>
              </a:spcAft>
              <a:buFontTx/>
              <a:buNone/>
            </a:pPr>
            <a:endParaRPr lang="en-GB" altLang="en-US" sz="1050">
              <a:latin typeface="Times" panose="02020603050405020304" pitchFamily="18" charset="0"/>
            </a:endParaRPr>
          </a:p>
        </p:txBody>
      </p:sp>
      <p:graphicFrame>
        <p:nvGraphicFramePr>
          <p:cNvPr id="38915" name="Object 2"/>
          <p:cNvGraphicFramePr>
            <a:graphicFrameLocks noChangeAspect="1"/>
          </p:cNvGraphicFramePr>
          <p:nvPr/>
        </p:nvGraphicFramePr>
        <p:xfrm>
          <a:off x="1428750" y="254794"/>
          <a:ext cx="6229350" cy="4660106"/>
        </p:xfrm>
        <a:graphic>
          <a:graphicData uri="http://schemas.openxmlformats.org/presentationml/2006/ole">
            <mc:AlternateContent xmlns:mc="http://schemas.openxmlformats.org/markup-compatibility/2006">
              <mc:Choice xmlns:v="urn:schemas-microsoft-com:vml" Requires="v">
                <p:oleObj spid="_x0000_s19509" name="Slide" r:id="rId4" imgW="5373360" imgH="4018680" progId="PowerPoint.Slide.8">
                  <p:embed/>
                </p:oleObj>
              </mc:Choice>
              <mc:Fallback>
                <p:oleObj name="Slide" r:id="rId4" imgW="5373360" imgH="4018680" progId="PowerPoint.Slide.8">
                  <p:embed/>
                  <p:pic>
                    <p:nvPicPr>
                      <p:cNvPr id="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254794"/>
                        <a:ext cx="6229350" cy="4660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8916" name="Text Box 3"/>
          <p:cNvSpPr txBox="1">
            <a:spLocks noChangeArrowheads="1"/>
          </p:cNvSpPr>
          <p:nvPr/>
        </p:nvSpPr>
        <p:spPr bwMode="auto">
          <a:xfrm>
            <a:off x="1926432" y="4695826"/>
            <a:ext cx="25372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5000"/>
              </a:spcBef>
              <a:spcAft>
                <a:spcPct val="35000"/>
              </a:spcAft>
              <a:buChar char="•"/>
              <a:defRPr sz="2400">
                <a:solidFill>
                  <a:srgbClr val="000000"/>
                </a:solidFill>
                <a:latin typeface="Arial" panose="020B0604020202020204" pitchFamily="34" charset="0"/>
              </a:defRPr>
            </a:lvl1pPr>
            <a:lvl2pPr marL="742950" indent="-285750">
              <a:lnSpc>
                <a:spcPct val="90000"/>
              </a:lnSpc>
              <a:spcBef>
                <a:spcPct val="35000"/>
              </a:spcBef>
              <a:spcAft>
                <a:spcPct val="35000"/>
              </a:spcAft>
              <a:buChar char="•"/>
              <a:defRPr sz="2000">
                <a:solidFill>
                  <a:srgbClr val="000000"/>
                </a:solidFill>
                <a:latin typeface="Arial" panose="020B0604020202020204" pitchFamily="34" charset="0"/>
              </a:defRPr>
            </a:lvl2pPr>
            <a:lvl3pPr marL="1143000" indent="-228600">
              <a:lnSpc>
                <a:spcPct val="90000"/>
              </a:lnSpc>
              <a:spcBef>
                <a:spcPct val="35000"/>
              </a:spcBef>
              <a:spcAft>
                <a:spcPct val="35000"/>
              </a:spcAft>
              <a:buChar char="•"/>
              <a:defRPr sz="2000">
                <a:solidFill>
                  <a:srgbClr val="000000"/>
                </a:solidFill>
                <a:latin typeface="Arial" panose="020B0604020202020204" pitchFamily="34" charset="0"/>
              </a:defRPr>
            </a:lvl3pPr>
            <a:lvl4pPr marL="1600200" indent="-228600">
              <a:lnSpc>
                <a:spcPct val="90000"/>
              </a:lnSpc>
              <a:spcBef>
                <a:spcPct val="35000"/>
              </a:spcBef>
              <a:spcAft>
                <a:spcPct val="35000"/>
              </a:spcAft>
              <a:buChar char="•"/>
              <a:defRPr sz="2000">
                <a:solidFill>
                  <a:srgbClr val="000000"/>
                </a:solidFill>
                <a:latin typeface="Arial" panose="020B0604020202020204" pitchFamily="34" charset="0"/>
              </a:defRPr>
            </a:lvl4pPr>
            <a:lvl5pPr marL="2057400" indent="-228600">
              <a:lnSpc>
                <a:spcPct val="90000"/>
              </a:lnSpc>
              <a:spcBef>
                <a:spcPct val="35000"/>
              </a:spcBef>
              <a:spcAft>
                <a:spcPct val="35000"/>
              </a:spcAft>
              <a:buChar char="•"/>
              <a:defRPr sz="2000">
                <a:solidFill>
                  <a:srgbClr val="000000"/>
                </a:solidFill>
                <a:latin typeface="Arial" panose="020B0604020202020204" pitchFamily="34" charset="0"/>
              </a:defRPr>
            </a:lvl5pPr>
            <a:lvl6pPr marL="25146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6pPr>
            <a:lvl7pPr marL="29718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7pPr>
            <a:lvl8pPr marL="34290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8pPr>
            <a:lvl9pPr marL="3886200" indent="-228600" eaLnBrk="0" fontAlgn="base" hangingPunct="0">
              <a:lnSpc>
                <a:spcPct val="90000"/>
              </a:lnSpc>
              <a:spcBef>
                <a:spcPct val="35000"/>
              </a:spcBef>
              <a:spcAft>
                <a:spcPct val="35000"/>
              </a:spcAft>
              <a:buChar char="•"/>
              <a:defRPr sz="2000">
                <a:solidFill>
                  <a:srgbClr val="000000"/>
                </a:solidFill>
                <a:latin typeface="Arial" panose="020B0604020202020204" pitchFamily="34" charset="0"/>
              </a:defRPr>
            </a:lvl9pPr>
          </a:lstStyle>
          <a:p>
            <a:pPr eaLnBrk="0" fontAlgn="base" hangingPunct="0">
              <a:lnSpc>
                <a:spcPct val="100000"/>
              </a:lnSpc>
              <a:spcBef>
                <a:spcPct val="50000"/>
              </a:spcBef>
              <a:spcAft>
                <a:spcPct val="0"/>
              </a:spcAft>
              <a:buNone/>
            </a:pPr>
            <a:r>
              <a:rPr lang="en-GB" altLang="en-US" sz="1200" i="1"/>
              <a:t>Simmons &amp; Hollingsworth, 2002</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77" y="-360112"/>
            <a:ext cx="1428750" cy="1428750"/>
          </a:xfrm>
          <a:prstGeom prst="rect">
            <a:avLst/>
          </a:prstGeom>
        </p:spPr>
      </p:pic>
    </p:spTree>
    <p:extLst>
      <p:ext uri="{BB962C8B-B14F-4D97-AF65-F5344CB8AC3E}">
        <p14:creationId xmlns:p14="http://schemas.microsoft.com/office/powerpoint/2010/main" val="20417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735494" y="260747"/>
            <a:ext cx="7078823" cy="792525"/>
          </a:xfrm>
        </p:spPr>
        <p:txBody>
          <a:bodyPr/>
          <a:lstStyle/>
          <a:p>
            <a:pPr eaLnBrk="1" hangingPunct="1"/>
            <a:r>
              <a:rPr lang="en-US" altLang="en-US" sz="2700" b="1" i="1" dirty="0" smtClean="0">
                <a:solidFill>
                  <a:srgbClr val="FF3300"/>
                </a:solidFill>
              </a:rPr>
              <a:t>Causes of Improvement:</a:t>
            </a:r>
            <a:r>
              <a:rPr lang="en-US" altLang="en-US" sz="2700" dirty="0" smtClean="0"/>
              <a:t>  </a:t>
            </a:r>
            <a:r>
              <a:rPr lang="en-US" altLang="en-US" sz="2700" dirty="0"/>
              <a:t/>
            </a:r>
            <a:br>
              <a:rPr lang="en-US" altLang="en-US" sz="2700" dirty="0"/>
            </a:br>
            <a:r>
              <a:rPr lang="en-US" altLang="en-US" sz="2000" dirty="0"/>
              <a:t>What has been important for getting the best NWP forecast?</a:t>
            </a:r>
            <a:endParaRPr lang="en-GB" altLang="en-US" sz="2000" dirty="0"/>
          </a:p>
        </p:txBody>
      </p:sp>
      <p:sp>
        <p:nvSpPr>
          <p:cNvPr id="26628" name="Rectangle 3"/>
          <p:cNvSpPr>
            <a:spLocks noGrp="1" noChangeArrowheads="1"/>
          </p:cNvSpPr>
          <p:nvPr>
            <p:ph idx="1"/>
          </p:nvPr>
        </p:nvSpPr>
        <p:spPr>
          <a:xfrm>
            <a:off x="527049" y="1132113"/>
            <a:ext cx="8137979" cy="3869703"/>
          </a:xfrm>
          <a:noFill/>
          <a:extLst>
            <a:ext uri="{909E8E84-426E-40DD-AFC4-6F175D3DCCD1}">
              <a14:hiddenFill xmlns:a14="http://schemas.microsoft.com/office/drawing/2010/main">
                <a:solidFill>
                  <a:schemeClr val="tx1"/>
                </a:solidFill>
              </a14:hiddenFill>
            </a:ext>
          </a:extLst>
        </p:spPr>
        <p:txBody>
          <a:bodyPr/>
          <a:lstStyle/>
          <a:p>
            <a:pPr indent="3572"/>
            <a:r>
              <a:rPr lang="en-US" altLang="en-US" sz="2100" dirty="0"/>
              <a:t>NWP systems are improving by 1 day of predictive skill per decade.  This has been due to:</a:t>
            </a:r>
          </a:p>
          <a:p>
            <a:pPr marL="620316" lvl="1" indent="-285750">
              <a:buFontTx/>
              <a:buAutoNum type="arabicPeriod"/>
            </a:pPr>
            <a:r>
              <a:rPr lang="en-US" altLang="en-US" sz="2100" i="1" dirty="0">
                <a:solidFill>
                  <a:schemeClr val="accent2"/>
                </a:solidFill>
              </a:rPr>
              <a:t>Model improvements, especially resolution.</a:t>
            </a:r>
          </a:p>
          <a:p>
            <a:pPr marL="620316" lvl="1" indent="-285750">
              <a:buFontTx/>
              <a:buAutoNum type="arabicPeriod"/>
            </a:pPr>
            <a:r>
              <a:rPr lang="en-US" altLang="en-US" sz="2100" i="1" dirty="0">
                <a:solidFill>
                  <a:schemeClr val="accent2"/>
                </a:solidFill>
              </a:rPr>
              <a:t>Careful use of forecast &amp; observations, </a:t>
            </a:r>
            <a:r>
              <a:rPr lang="en-US" altLang="en-US" sz="2100" i="1" dirty="0" smtClean="0">
                <a:solidFill>
                  <a:schemeClr val="accent2"/>
                </a:solidFill>
              </a:rPr>
              <a:t/>
            </a:r>
            <a:br>
              <a:rPr lang="en-US" altLang="en-US" sz="2100" i="1" dirty="0" smtClean="0">
                <a:solidFill>
                  <a:schemeClr val="accent2"/>
                </a:solidFill>
              </a:rPr>
            </a:br>
            <a:r>
              <a:rPr lang="en-US" altLang="en-US" sz="2100" i="1" dirty="0" smtClean="0">
                <a:solidFill>
                  <a:schemeClr val="accent2"/>
                </a:solidFill>
              </a:rPr>
              <a:t>allowing </a:t>
            </a:r>
            <a:r>
              <a:rPr lang="en-US" altLang="en-US" sz="2100" i="1" dirty="0">
                <a:solidFill>
                  <a:schemeClr val="accent2"/>
                </a:solidFill>
              </a:rPr>
              <a:t>for their information content and errors.  </a:t>
            </a:r>
            <a:r>
              <a:rPr lang="en-US" altLang="en-US" sz="2100" i="1" dirty="0" smtClean="0">
                <a:solidFill>
                  <a:schemeClr val="accent2"/>
                </a:solidFill>
              </a:rPr>
              <a:t/>
            </a:r>
            <a:br>
              <a:rPr lang="en-US" altLang="en-US" sz="2100" i="1" dirty="0" smtClean="0">
                <a:solidFill>
                  <a:schemeClr val="accent2"/>
                </a:solidFill>
              </a:rPr>
            </a:br>
            <a:r>
              <a:rPr lang="en-US" altLang="en-US" sz="2100" i="1" dirty="0" smtClean="0">
                <a:solidFill>
                  <a:schemeClr val="accent2"/>
                </a:solidFill>
              </a:rPr>
              <a:t>Achieved </a:t>
            </a:r>
            <a:r>
              <a:rPr lang="en-US" altLang="en-US" sz="2100" i="1" dirty="0">
                <a:solidFill>
                  <a:schemeClr val="accent2"/>
                </a:solidFill>
              </a:rPr>
              <a:t>by variational assimilation e.g. of satellite radiances.</a:t>
            </a:r>
          </a:p>
          <a:p>
            <a:pPr marL="620316" lvl="1" indent="-285750">
              <a:buFontTx/>
              <a:buAutoNum type="arabicPeriod"/>
            </a:pPr>
            <a:r>
              <a:rPr lang="en-US" altLang="en-US" sz="2100" i="1" dirty="0" smtClean="0">
                <a:solidFill>
                  <a:schemeClr val="accent2"/>
                </a:solidFill>
              </a:rPr>
              <a:t>4DVar</a:t>
            </a:r>
            <a:r>
              <a:rPr lang="en-US" altLang="en-US" sz="2100" i="1" dirty="0">
                <a:solidFill>
                  <a:schemeClr val="accent2"/>
                </a:solidFill>
              </a:rPr>
              <a:t>.</a:t>
            </a:r>
          </a:p>
          <a:p>
            <a:pPr marL="620316" lvl="1" indent="-285750">
              <a:buFontTx/>
              <a:buAutoNum type="arabicPeriod"/>
            </a:pPr>
            <a:r>
              <a:rPr lang="en-US" altLang="en-US" sz="2100" i="1" dirty="0">
                <a:solidFill>
                  <a:schemeClr val="accent2"/>
                </a:solidFill>
              </a:rPr>
              <a:t>Better observations.</a:t>
            </a:r>
          </a:p>
        </p:txBody>
      </p:sp>
      <p:sp>
        <p:nvSpPr>
          <p:cNvPr id="4" name="Footer Placeholder 3"/>
          <p:cNvSpPr>
            <a:spLocks noGrp="1"/>
          </p:cNvSpPr>
          <p:nvPr>
            <p:ph type="ftr" sz="quarter" idx="10"/>
          </p:nvPr>
        </p:nvSpPr>
        <p:spPr/>
        <p:txBody>
          <a:bodyPr/>
          <a:lstStyle>
            <a:lvl1pPr eaLnBrk="0" hangingPunct="0">
              <a:defRPr sz="3300">
                <a:solidFill>
                  <a:schemeClr val="tx2"/>
                </a:solidFill>
                <a:latin typeface="Arial" panose="020B0604020202020204" pitchFamily="34" charset="0"/>
              </a:defRPr>
            </a:lvl1pPr>
            <a:lvl2pPr marL="557213" indent="-214313" eaLnBrk="0" hangingPunct="0">
              <a:defRPr sz="3300">
                <a:solidFill>
                  <a:schemeClr val="tx2"/>
                </a:solidFill>
                <a:latin typeface="Arial" panose="020B0604020202020204" pitchFamily="34" charset="0"/>
              </a:defRPr>
            </a:lvl2pPr>
            <a:lvl3pPr marL="857250" indent="-171450" eaLnBrk="0" hangingPunct="0">
              <a:defRPr sz="3300">
                <a:solidFill>
                  <a:schemeClr val="tx2"/>
                </a:solidFill>
                <a:latin typeface="Arial" panose="020B0604020202020204" pitchFamily="34" charset="0"/>
              </a:defRPr>
            </a:lvl3pPr>
            <a:lvl4pPr marL="1200150" indent="-171450" eaLnBrk="0" hangingPunct="0">
              <a:defRPr sz="3300">
                <a:solidFill>
                  <a:schemeClr val="tx2"/>
                </a:solidFill>
                <a:latin typeface="Arial" panose="020B0604020202020204" pitchFamily="34" charset="0"/>
              </a:defRPr>
            </a:lvl4pPr>
            <a:lvl5pPr marL="1543050" indent="-171450" eaLnBrk="0" hangingPunct="0">
              <a:defRPr sz="3300">
                <a:solidFill>
                  <a:schemeClr val="tx2"/>
                </a:solidFill>
                <a:latin typeface="Arial" panose="020B0604020202020204" pitchFamily="34" charset="0"/>
              </a:defRPr>
            </a:lvl5pPr>
            <a:lvl6pPr marL="1885950" indent="-171450" eaLnBrk="0" fontAlgn="base" hangingPunct="0">
              <a:lnSpc>
                <a:spcPct val="85000"/>
              </a:lnSpc>
              <a:spcBef>
                <a:spcPct val="0"/>
              </a:spcBef>
              <a:spcAft>
                <a:spcPct val="0"/>
              </a:spcAft>
              <a:defRPr sz="3300">
                <a:solidFill>
                  <a:schemeClr val="tx2"/>
                </a:solidFill>
                <a:latin typeface="Arial" panose="020B0604020202020204" pitchFamily="34" charset="0"/>
              </a:defRPr>
            </a:lvl6pPr>
            <a:lvl7pPr marL="2228850" indent="-171450" eaLnBrk="0" fontAlgn="base" hangingPunct="0">
              <a:lnSpc>
                <a:spcPct val="85000"/>
              </a:lnSpc>
              <a:spcBef>
                <a:spcPct val="0"/>
              </a:spcBef>
              <a:spcAft>
                <a:spcPct val="0"/>
              </a:spcAft>
              <a:defRPr sz="3300">
                <a:solidFill>
                  <a:schemeClr val="tx2"/>
                </a:solidFill>
                <a:latin typeface="Arial" panose="020B0604020202020204" pitchFamily="34" charset="0"/>
              </a:defRPr>
            </a:lvl7pPr>
            <a:lvl8pPr marL="2571750" indent="-171450" eaLnBrk="0" fontAlgn="base" hangingPunct="0">
              <a:lnSpc>
                <a:spcPct val="85000"/>
              </a:lnSpc>
              <a:spcBef>
                <a:spcPct val="0"/>
              </a:spcBef>
              <a:spcAft>
                <a:spcPct val="0"/>
              </a:spcAft>
              <a:defRPr sz="3300">
                <a:solidFill>
                  <a:schemeClr val="tx2"/>
                </a:solidFill>
                <a:latin typeface="Arial" panose="020B0604020202020204" pitchFamily="34" charset="0"/>
              </a:defRPr>
            </a:lvl8pPr>
            <a:lvl9pPr marL="2914650" indent="-171450" eaLnBrk="0" fontAlgn="base" hangingPunct="0">
              <a:lnSpc>
                <a:spcPct val="85000"/>
              </a:lnSpc>
              <a:spcBef>
                <a:spcPct val="0"/>
              </a:spcBef>
              <a:spcAft>
                <a:spcPct val="0"/>
              </a:spcAft>
              <a:defRPr sz="3300">
                <a:solidFill>
                  <a:schemeClr val="tx2"/>
                </a:solidFill>
                <a:latin typeface="Arial" panose="020B0604020202020204" pitchFamily="34" charset="0"/>
              </a:defRPr>
            </a:lvl9pPr>
          </a:lstStyle>
          <a:p>
            <a:r>
              <a:rPr lang="en-GB" altLang="en-US" sz="750" dirty="0">
                <a:solidFill>
                  <a:schemeClr val="tx1"/>
                </a:solidFill>
              </a:rPr>
              <a:t>© Crown copyright   Met Office  Andrew Lorenc  </a:t>
            </a:r>
            <a:fld id="{006CE4B1-1164-4B86-8B0F-C58651918A6A}" type="slidenum">
              <a:rPr lang="en-GB" altLang="en-US" sz="750">
                <a:solidFill>
                  <a:schemeClr val="tx1"/>
                </a:solidFill>
              </a:rPr>
              <a:pPr/>
              <a:t>9</a:t>
            </a:fld>
            <a:endParaRPr lang="en-GB" altLang="en-US" sz="1050" dirty="0">
              <a:solidFill>
                <a:schemeClr val="tx1"/>
              </a:solidFill>
              <a:latin typeface="Times" panose="02020603050405020304" pitchFamily="18" charset="0"/>
            </a:endParaRPr>
          </a:p>
          <a:p>
            <a:endParaRPr lang="en-GB" altLang="en-US" sz="1050" dirty="0">
              <a:solidFill>
                <a:schemeClr val="tx1"/>
              </a:solidFill>
              <a:latin typeface="Times" panose="02020603050405020304" pitchFamily="18" charset="0"/>
            </a:endParaRPr>
          </a:p>
        </p:txBody>
      </p:sp>
    </p:spTree>
    <p:extLst>
      <p:ext uri="{BB962C8B-B14F-4D97-AF65-F5344CB8AC3E}">
        <p14:creationId xmlns:p14="http://schemas.microsoft.com/office/powerpoint/2010/main" val="949551466"/>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17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1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12038</TotalTime>
  <Words>3683</Words>
  <Application>Microsoft Macintosh PowerPoint</Application>
  <PresentationFormat>On-screen Show (16:9)</PresentationFormat>
  <Paragraphs>453</Paragraphs>
  <Slides>66</Slides>
  <Notes>20</Notes>
  <HiddenSlides>8</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6</vt:i4>
      </vt:variant>
      <vt:variant>
        <vt:lpstr>Slide Titles</vt:lpstr>
      </vt:variant>
      <vt:variant>
        <vt:i4>66</vt:i4>
      </vt:variant>
    </vt:vector>
  </HeadingPairs>
  <TitlesOfParts>
    <vt:vector size="87" baseType="lpstr">
      <vt:lpstr>Calibri</vt:lpstr>
      <vt:lpstr>Helvetica Light</vt:lpstr>
      <vt:lpstr>MS Mincho</vt:lpstr>
      <vt:lpstr>MS PGothic</vt:lpstr>
      <vt:lpstr>ＭＳ Ｐゴシック</vt:lpstr>
      <vt:lpstr>Stone Sans ITC TT</vt:lpstr>
      <vt:lpstr>Symbol</vt:lpstr>
      <vt:lpstr>Times</vt:lpstr>
      <vt:lpstr>Times New Roman</vt:lpstr>
      <vt:lpstr>Univers</vt:lpstr>
      <vt:lpstr>Wingdings</vt:lpstr>
      <vt:lpstr>Arial</vt:lpstr>
      <vt:lpstr>Met Office PowerPoint Template</vt:lpstr>
      <vt:lpstr>17_Blank Presentation</vt:lpstr>
      <vt:lpstr>18_Blank Presentation</vt:lpstr>
      <vt:lpstr>Slide</vt:lpstr>
      <vt:lpstr>Equation</vt:lpstr>
      <vt:lpstr>VISIO</vt:lpstr>
      <vt:lpstr>Document</vt:lpstr>
      <vt:lpstr>Visio</vt:lpstr>
      <vt:lpstr>Chart</vt:lpstr>
      <vt:lpstr>Data Assimilation for NWP  1.  Introduction,     Bayesian Derivation     &amp; Overview</vt:lpstr>
      <vt:lpstr>PowerPoint Presentation</vt:lpstr>
      <vt:lpstr>Motivation &amp; Historical Background:  DA for NWP</vt:lpstr>
      <vt:lpstr>Choices in Data Assimilation</vt:lpstr>
      <vt:lpstr>Historical Background</vt:lpstr>
      <vt:lpstr>J. Charney, M. Halem, and R. Jastrow (1969)  J. Atmos. Sci. 26, 1160-1163.    Use of incomplete historical data to infer the present state of the atmosphere</vt:lpstr>
      <vt:lpstr>Performance Improvements</vt:lpstr>
      <vt:lpstr>PowerPoint Presentation</vt:lpstr>
      <vt:lpstr>Causes of Improvement:   What has been important for getting the best NWP forecast?</vt:lpstr>
      <vt:lpstr>PowerPoint Presentation</vt:lpstr>
      <vt:lpstr>Importance of forecast model</vt:lpstr>
      <vt:lpstr>How much of the improvement is due to better observations?</vt:lpstr>
      <vt:lpstr>Impact of different observing systems.</vt:lpstr>
      <vt:lpstr>Number of satellite sensors for NWP Roger Saunders, MOSAC 2016</vt:lpstr>
      <vt:lpstr>Satellite data volumes</vt:lpstr>
      <vt:lpstr>PowerPoint Presentation</vt:lpstr>
      <vt:lpstr>PowerPoint Presentation</vt:lpstr>
      <vt:lpstr>Bayes Theorem – adding information</vt:lpstr>
      <vt:lpstr>How to combine imperfect information</vt:lpstr>
      <vt:lpstr>Key Ideas from Gauss:</vt:lpstr>
      <vt:lpstr>Bayes' Theorem for Discrete Events</vt:lpstr>
      <vt:lpstr>Bayes’ Theorem as explained on wikipedia (Gnathan87)</vt:lpstr>
      <vt:lpstr>Bayes theorem in continuous form,  to estimate a value x given an observation yo </vt:lpstr>
      <vt:lpstr>Assume Gaussian pdfs</vt:lpstr>
      <vt:lpstr>Advantages of Gaussian assumption</vt:lpstr>
      <vt:lpstr>Combination of Gaussian prior &amp; observation - Gaussian posterior, - weights independent of values.</vt:lpstr>
      <vt:lpstr>Variational Penalty Functions</vt:lpstr>
      <vt:lpstr>Penalty functions: J(x) = -ln(p(x))+c p Gaussian  J quadratic</vt:lpstr>
      <vt:lpstr>Data Assimilation:  Use of a forecast as prior</vt:lpstr>
      <vt:lpstr>Example of non-Gaussian background PDF</vt:lpstr>
      <vt:lpstr>Simplest possible Bayesian NWP analysis</vt:lpstr>
      <vt:lpstr>Simplest possible example – 2 grid-points, 1 observation.   Standard notation:</vt:lpstr>
      <vt:lpstr>Bayes theorem in continuous form, to estimate a value x given an observation yo </vt:lpstr>
      <vt:lpstr>background pdf </vt:lpstr>
      <vt:lpstr>background pdf</vt:lpstr>
      <vt:lpstr>Observational errors</vt:lpstr>
      <vt:lpstr>Observational errors</vt:lpstr>
      <vt:lpstr>background pdf obs likelihood function</vt:lpstr>
      <vt:lpstr>Bayesian analysis equation </vt:lpstr>
      <vt:lpstr>background pdf obs likelihood function posterior analysis PDF</vt:lpstr>
      <vt:lpstr>Practical implementation of the Bayesian Analysis Equation</vt:lpstr>
      <vt:lpstr>Issues in practical implementation “The devil is in the details”</vt:lpstr>
      <vt:lpstr>How to estimate the prior PDF? Background error covariance model:  B</vt:lpstr>
      <vt:lpstr>Modelling and representing prior background error covariances B. </vt:lpstr>
      <vt:lpstr>Schlatter’s (1975) multivariate covariances</vt:lpstr>
      <vt:lpstr>Covariances calculated directly from a sample:</vt:lpstr>
      <vt:lpstr>Estimating PDFs or covariances</vt:lpstr>
      <vt:lpstr>Effect of the null space of B</vt:lpstr>
      <vt:lpstr>Analysis error in 500hPa height for different combinations of error-free observations.</vt:lpstr>
      <vt:lpstr>How to estimate the prior PDF? How to calculate its time evolution?</vt:lpstr>
      <vt:lpstr>Flow dependence and time evolution in the background errors B</vt:lpstr>
      <vt:lpstr>Fokker-Planck Equation</vt:lpstr>
      <vt:lpstr>Kalman Filter – forecast step</vt:lpstr>
      <vt:lpstr>https://en.wikipedia.org/wiki/Kalman_filter</vt:lpstr>
      <vt:lpstr>Ensemble Kalman Filter</vt:lpstr>
      <vt:lpstr>Lecture 1 has covered:</vt:lpstr>
      <vt:lpstr>What have we learnt is important for good DA for NWP?</vt:lpstr>
      <vt:lpstr>Other Lectures:</vt:lpstr>
      <vt:lpstr>Slides on QC copied from lecture 4 The need for QC of observations depends on the use being made of them.</vt:lpstr>
      <vt:lpstr>Models for Observation Error PDFs</vt:lpstr>
      <vt:lpstr>Gaussian prior combined with observation with gross errors - extreme obs are rejected.</vt:lpstr>
      <vt:lpstr>Penalty functions: J(x) = -ln(p(x))+c p non-Gaussian  J non-quadratic</vt:lpstr>
      <vt:lpstr>Coping with multiply minima – finding best combination of inter-related decisions.</vt:lpstr>
      <vt:lpstr>L1 norm is robust to outliers</vt:lpstr>
      <vt:lpstr>Huber Norm</vt:lpstr>
      <vt:lpstr>PowerPoint Presentation</vt:lpstr>
    </vt:vector>
  </TitlesOfParts>
  <Company>Met Office</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Lorenc</dc:creator>
  <cp:lastModifiedBy>Andrew Lorenc</cp:lastModifiedBy>
  <cp:revision>167</cp:revision>
  <dcterms:created xsi:type="dcterms:W3CDTF">2017-08-08T15:28:58Z</dcterms:created>
  <dcterms:modified xsi:type="dcterms:W3CDTF">2018-06-30T07:08:47Z</dcterms:modified>
</cp:coreProperties>
</file>