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59"/>
  </p:notesMasterIdLst>
  <p:sldIdLst>
    <p:sldId id="257" r:id="rId3"/>
    <p:sldId id="341" r:id="rId4"/>
    <p:sldId id="378" r:id="rId5"/>
    <p:sldId id="377" r:id="rId6"/>
    <p:sldId id="342" r:id="rId7"/>
    <p:sldId id="343" r:id="rId8"/>
    <p:sldId id="299" r:id="rId9"/>
    <p:sldId id="300" r:id="rId10"/>
    <p:sldId id="301" r:id="rId11"/>
    <p:sldId id="344" r:id="rId12"/>
    <p:sldId id="376" r:id="rId13"/>
    <p:sldId id="345" r:id="rId14"/>
    <p:sldId id="346" r:id="rId15"/>
    <p:sldId id="329" r:id="rId16"/>
    <p:sldId id="303" r:id="rId17"/>
    <p:sldId id="368" r:id="rId18"/>
    <p:sldId id="330" r:id="rId19"/>
    <p:sldId id="348" r:id="rId20"/>
    <p:sldId id="349" r:id="rId21"/>
    <p:sldId id="352" r:id="rId22"/>
    <p:sldId id="350" r:id="rId23"/>
    <p:sldId id="351" r:id="rId24"/>
    <p:sldId id="353" r:id="rId25"/>
    <p:sldId id="375" r:id="rId26"/>
    <p:sldId id="393" r:id="rId27"/>
    <p:sldId id="354" r:id="rId28"/>
    <p:sldId id="355" r:id="rId29"/>
    <p:sldId id="387" r:id="rId30"/>
    <p:sldId id="356" r:id="rId31"/>
    <p:sldId id="388" r:id="rId32"/>
    <p:sldId id="358" r:id="rId33"/>
    <p:sldId id="359" r:id="rId34"/>
    <p:sldId id="360" r:id="rId35"/>
    <p:sldId id="362" r:id="rId36"/>
    <p:sldId id="379" r:id="rId37"/>
    <p:sldId id="365" r:id="rId38"/>
    <p:sldId id="366" r:id="rId39"/>
    <p:sldId id="367" r:id="rId40"/>
    <p:sldId id="361" r:id="rId41"/>
    <p:sldId id="306" r:id="rId42"/>
    <p:sldId id="369" r:id="rId43"/>
    <p:sldId id="370" r:id="rId44"/>
    <p:sldId id="380" r:id="rId45"/>
    <p:sldId id="382" r:id="rId46"/>
    <p:sldId id="381" r:id="rId47"/>
    <p:sldId id="385" r:id="rId48"/>
    <p:sldId id="371" r:id="rId49"/>
    <p:sldId id="373" r:id="rId50"/>
    <p:sldId id="374" r:id="rId51"/>
    <p:sldId id="383" r:id="rId52"/>
    <p:sldId id="372" r:id="rId53"/>
    <p:sldId id="384" r:id="rId54"/>
    <p:sldId id="389" r:id="rId55"/>
    <p:sldId id="390" r:id="rId56"/>
    <p:sldId id="391" r:id="rId57"/>
    <p:sldId id="392" r:id="rId5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3E3BA4-0FE6-4328-B4DE-F7CEAE36946E}">
          <p14:sldIdLst>
            <p14:sldId id="257"/>
            <p14:sldId id="341"/>
            <p14:sldId id="378"/>
            <p14:sldId id="377"/>
            <p14:sldId id="342"/>
            <p14:sldId id="343"/>
            <p14:sldId id="299"/>
            <p14:sldId id="300"/>
            <p14:sldId id="301"/>
            <p14:sldId id="344"/>
            <p14:sldId id="376"/>
            <p14:sldId id="345"/>
            <p14:sldId id="346"/>
            <p14:sldId id="329"/>
            <p14:sldId id="303"/>
            <p14:sldId id="368"/>
            <p14:sldId id="330"/>
            <p14:sldId id="348"/>
            <p14:sldId id="349"/>
            <p14:sldId id="352"/>
            <p14:sldId id="350"/>
            <p14:sldId id="351"/>
            <p14:sldId id="353"/>
            <p14:sldId id="375"/>
            <p14:sldId id="393"/>
            <p14:sldId id="354"/>
            <p14:sldId id="355"/>
            <p14:sldId id="387"/>
            <p14:sldId id="356"/>
            <p14:sldId id="388"/>
            <p14:sldId id="358"/>
            <p14:sldId id="359"/>
            <p14:sldId id="360"/>
            <p14:sldId id="362"/>
            <p14:sldId id="379"/>
            <p14:sldId id="365"/>
            <p14:sldId id="366"/>
            <p14:sldId id="367"/>
            <p14:sldId id="361"/>
            <p14:sldId id="306"/>
            <p14:sldId id="369"/>
            <p14:sldId id="370"/>
            <p14:sldId id="380"/>
            <p14:sldId id="382"/>
            <p14:sldId id="381"/>
            <p14:sldId id="385"/>
            <p14:sldId id="371"/>
            <p14:sldId id="373"/>
            <p14:sldId id="374"/>
            <p14:sldId id="383"/>
            <p14:sldId id="372"/>
            <p14:sldId id="384"/>
            <p14:sldId id="389"/>
            <p14:sldId id="390"/>
            <p14:sldId id="391"/>
            <p14:sldId id="39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6420" autoAdjust="0"/>
  </p:normalViewPr>
  <p:slideViewPr>
    <p:cSldViewPr snapToGrid="0">
      <p:cViewPr varScale="1">
        <p:scale>
          <a:sx n="124" d="100"/>
          <a:sy n="124" d="100"/>
        </p:scale>
        <p:origin x="176" y="240"/>
      </p:cViewPr>
      <p:guideLst>
        <p:guide orient="horz" pos="1620"/>
        <p:guide pos="2880"/>
      </p:guideLst>
    </p:cSldViewPr>
  </p:slideViewPr>
  <p:outlineViewPr>
    <p:cViewPr>
      <p:scale>
        <a:sx n="33" d="100"/>
        <a:sy n="33" d="100"/>
      </p:scale>
      <p:origin x="0" y="-44248"/>
    </p:cViewPr>
  </p:outlineViewPr>
  <p:notesTextViewPr>
    <p:cViewPr>
      <p:scale>
        <a:sx n="1" d="1"/>
        <a:sy n="1" d="1"/>
      </p:scale>
      <p:origin x="0" y="0"/>
    </p:cViewPr>
  </p:notesTextViewPr>
  <p:sorterViewPr>
    <p:cViewPr>
      <p:scale>
        <a:sx n="140" d="100"/>
        <a:sy n="140" d="100"/>
      </p:scale>
      <p:origin x="0" y="-6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1.wmf"/><Relationship Id="rId2"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 Id="rId2" Type="http://schemas.openxmlformats.org/officeDocument/2006/relationships/image" Target="../media/image28.wmf"/><Relationship Id="rId3"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 Id="rId3"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 Id="rId2" Type="http://schemas.openxmlformats.org/officeDocument/2006/relationships/image" Target="../media/image43.wmf"/><Relationship Id="rId3"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927A6-0060-42DF-9670-C308CD4F38A7}" type="datetimeFigureOut">
              <a:rPr lang="en-GB" smtClean="0"/>
              <a:t>29/06/2018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17253-F61C-4952-BFDA-B2FD020F1CD0}" type="slidenum">
              <a:rPr lang="en-GB" smtClean="0"/>
              <a:t>‹#›</a:t>
            </a:fld>
            <a:endParaRPr lang="en-GB"/>
          </a:p>
        </p:txBody>
      </p:sp>
    </p:spTree>
    <p:extLst>
      <p:ext uri="{BB962C8B-B14F-4D97-AF65-F5344CB8AC3E}">
        <p14:creationId xmlns:p14="http://schemas.microsoft.com/office/powerpoint/2010/main" val="52119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1</a:t>
            </a:fld>
            <a:endParaRPr lang="en-GB"/>
          </a:p>
        </p:txBody>
      </p:sp>
    </p:spTree>
    <p:extLst>
      <p:ext uri="{BB962C8B-B14F-4D97-AF65-F5344CB8AC3E}">
        <p14:creationId xmlns:p14="http://schemas.microsoft.com/office/powerpoint/2010/main" val="107555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3297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5790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777607" y="9428583"/>
            <a:ext cx="288993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lnSpc>
                <a:spcPct val="100000"/>
              </a:lnSpc>
            </a:pPr>
            <a:fld id="{ED4D74C9-3983-4D43-B067-C50F6A737AB2}" type="slidenum">
              <a:rPr lang="en-GB" altLang="en-US" sz="1200" smtClean="0">
                <a:solidFill>
                  <a:srgbClr val="000000"/>
                </a:solidFill>
              </a:rPr>
              <a:pPr algn="r" eaLnBrk="1" hangingPunct="1">
                <a:lnSpc>
                  <a:spcPct val="100000"/>
                </a:lnSpc>
              </a:pPr>
              <a:t>25</a:t>
            </a:fld>
            <a:endParaRPr lang="en-GB" altLang="en-US" sz="1200" smtClean="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42894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fld id="{75B52F87-C371-46CB-A4C7-723A676DCF85}" type="slidenum">
              <a:rPr lang="en-GB" altLang="en-US" sz="1200"/>
              <a:pPr algn="r" eaLnBrk="1" hangingPunct="1"/>
              <a:t>26</a:t>
            </a:fld>
            <a:endParaRPr lang="en-GB" alt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58200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fld id="{42967FE4-D4B0-42C2-9AD3-BA9A7C7E8553}" type="slidenum">
              <a:rPr lang="en-GB" altLang="en-US" sz="1200"/>
              <a:pPr algn="r" eaLnBrk="1" hangingPunct="1"/>
              <a:t>27</a:t>
            </a:fld>
            <a:endParaRPr lang="en-GB" alt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853650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fld id="{F422B4A4-C516-4FBB-8991-A2A5CB49868B}" type="slidenum">
              <a:rPr lang="en-GB" altLang="en-US" sz="1200"/>
              <a:pPr algn="r" eaLnBrk="1" hangingPunct="1"/>
              <a:t>28</a:t>
            </a:fld>
            <a:endParaRPr lang="en-GB" alt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002326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fld id="{F422B4A4-C516-4FBB-8991-A2A5CB49868B}" type="slidenum">
              <a:rPr lang="en-GB" altLang="en-US" sz="1200"/>
              <a:pPr algn="r" eaLnBrk="1" hangingPunct="1"/>
              <a:t>29</a:t>
            </a:fld>
            <a:endParaRPr lang="en-GB" alt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80625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fld id="{F422B4A4-C516-4FBB-8991-A2A5CB49868B}" type="slidenum">
              <a:rPr lang="en-GB" altLang="en-US" sz="1200"/>
              <a:pPr algn="r" eaLnBrk="1" hangingPunct="1"/>
              <a:t>30</a:t>
            </a:fld>
            <a:endParaRPr lang="en-GB" alt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075265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lIns="91431" tIns="45716" rIns="91431" bIns="45716" anchor="b"/>
          <a:lstStyle/>
          <a:p>
            <a:pPr algn="r">
              <a:lnSpc>
                <a:spcPct val="100000"/>
              </a:lnSpc>
            </a:pPr>
            <a:fld id="{087E988E-5BB5-46FD-81DA-E810D64D0653}" type="slidenum">
              <a:rPr lang="en-GB" sz="1200">
                <a:solidFill>
                  <a:schemeClr val="tx1"/>
                </a:solidFill>
              </a:rPr>
              <a:pPr algn="r">
                <a:lnSpc>
                  <a:spcPct val="100000"/>
                </a:lnSpc>
              </a:pPr>
              <a:t>31</a:t>
            </a:fld>
            <a:endParaRPr lang="en-GB" sz="1200">
              <a:solidFill>
                <a:schemeClr val="tx1"/>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91431" tIns="45716" rIns="91431" bIns="45716"/>
          <a:lstStyle/>
          <a:p>
            <a:endParaRPr lang="en-US" smtClean="0"/>
          </a:p>
        </p:txBody>
      </p:sp>
    </p:spTree>
    <p:extLst>
      <p:ext uri="{BB962C8B-B14F-4D97-AF65-F5344CB8AC3E}">
        <p14:creationId xmlns:p14="http://schemas.microsoft.com/office/powerpoint/2010/main" val="1732720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AFF731E-197C-4A34-B6E8-4D6A68D0449C}" type="slidenum">
              <a:rPr lang="en-GB" smtClean="0"/>
              <a:pPr>
                <a:defRPr/>
              </a:pPr>
              <a:t>32</a:t>
            </a:fld>
            <a:endParaRPr lang="en-GB"/>
          </a:p>
        </p:txBody>
      </p:sp>
    </p:spTree>
    <p:extLst>
      <p:ext uri="{BB962C8B-B14F-4D97-AF65-F5344CB8AC3E}">
        <p14:creationId xmlns:p14="http://schemas.microsoft.com/office/powerpoint/2010/main" val="180776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2</a:t>
            </a:fld>
            <a:endParaRPr lang="en-GB"/>
          </a:p>
        </p:txBody>
      </p:sp>
    </p:spTree>
    <p:extLst>
      <p:ext uri="{BB962C8B-B14F-4D97-AF65-F5344CB8AC3E}">
        <p14:creationId xmlns:p14="http://schemas.microsoft.com/office/powerpoint/2010/main" val="4020377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37</a:t>
            </a:fld>
            <a:endParaRPr lang="en-GB"/>
          </a:p>
        </p:txBody>
      </p:sp>
    </p:spTree>
    <p:extLst>
      <p:ext uri="{BB962C8B-B14F-4D97-AF65-F5344CB8AC3E}">
        <p14:creationId xmlns:p14="http://schemas.microsoft.com/office/powerpoint/2010/main" val="2393530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40</a:t>
            </a:fld>
            <a:endParaRPr lang="en-GB"/>
          </a:p>
        </p:txBody>
      </p:sp>
    </p:spTree>
    <p:extLst>
      <p:ext uri="{BB962C8B-B14F-4D97-AF65-F5344CB8AC3E}">
        <p14:creationId xmlns:p14="http://schemas.microsoft.com/office/powerpoint/2010/main" val="2224866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dirty="0" err="1" smtClean="0"/>
              <a:t>Kalnay</a:t>
            </a:r>
            <a:r>
              <a:rPr lang="en-US" dirty="0" smtClean="0"/>
              <a:t>, E., and Z. </a:t>
            </a:r>
            <a:r>
              <a:rPr lang="en-US" dirty="0" err="1" smtClean="0"/>
              <a:t>Toth</a:t>
            </a:r>
            <a:r>
              <a:rPr lang="en-US" dirty="0" smtClean="0"/>
              <a:t>, 1994: Removing growing errors in the analysis. </a:t>
            </a:r>
            <a:r>
              <a:rPr lang="en-US" i="1" dirty="0" smtClean="0"/>
              <a:t>Preprints, 10th Conf. on Numerical Weather Prediction, Portland, OR, Amer. Meteor. Soc.</a:t>
            </a:r>
            <a:r>
              <a:rPr lang="en-US" dirty="0" smtClean="0"/>
              <a:t>, 212–215.</a:t>
            </a:r>
            <a:endParaRPr lang="en-GB" dirty="0" smtClean="0"/>
          </a:p>
        </p:txBody>
      </p:sp>
    </p:spTree>
    <p:extLst>
      <p:ext uri="{BB962C8B-B14F-4D97-AF65-F5344CB8AC3E}">
        <p14:creationId xmlns:p14="http://schemas.microsoft.com/office/powerpoint/2010/main" val="3355551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778250" y="9429750"/>
            <a:ext cx="2889250" cy="495300"/>
          </a:xfrm>
          <a:prstGeom prst="rect">
            <a:avLst/>
          </a:prstGeom>
          <a:noFill/>
          <a:ln w="9525">
            <a:noFill/>
            <a:miter lim="800000"/>
            <a:headEnd/>
            <a:tailEnd/>
          </a:ln>
        </p:spPr>
        <p:txBody>
          <a:bodyPr lIns="94829" tIns="47414" rIns="94829" bIns="47414" anchor="b"/>
          <a:lstStyle/>
          <a:p>
            <a:pPr algn="r" defTabSz="947738">
              <a:lnSpc>
                <a:spcPct val="100000"/>
              </a:lnSpc>
            </a:pPr>
            <a:fld id="{6EA34A80-DD3E-4AAC-96BC-15F1847A2696}" type="slidenum">
              <a:rPr lang="en-GB" sz="1200">
                <a:solidFill>
                  <a:srgbClr val="000000"/>
                </a:solidFill>
              </a:rPr>
              <a:pPr algn="r" defTabSz="947738">
                <a:lnSpc>
                  <a:spcPct val="100000"/>
                </a:lnSpc>
              </a:pPr>
              <a:t>46</a:t>
            </a:fld>
            <a:endParaRPr lang="en-GB" sz="1200">
              <a:solidFill>
                <a:srgbClr val="000000"/>
              </a:solidFill>
            </a:endParaRPr>
          </a:p>
        </p:txBody>
      </p:sp>
      <p:sp>
        <p:nvSpPr>
          <p:cNvPr id="71683" name="Rectangle 2"/>
          <p:cNvSpPr>
            <a:spLocks noGrp="1" noRot="1" noChangeAspect="1" noChangeArrowheads="1" noTextEdit="1"/>
          </p:cNvSpPr>
          <p:nvPr>
            <p:ph type="sldImg"/>
          </p:nvPr>
        </p:nvSpPr>
        <p:spPr>
          <a:xfrm>
            <a:off x="28575" y="744538"/>
            <a:ext cx="6615113" cy="3722687"/>
          </a:xfrm>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42139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49</a:t>
            </a:fld>
            <a:endParaRPr lang="en-GB"/>
          </a:p>
        </p:txBody>
      </p:sp>
    </p:spTree>
    <p:extLst>
      <p:ext uri="{BB962C8B-B14F-4D97-AF65-F5344CB8AC3E}">
        <p14:creationId xmlns:p14="http://schemas.microsoft.com/office/powerpoint/2010/main" val="747947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217253-F61C-4952-BFDA-B2FD020F1CD0}" type="slidenum">
              <a:rPr lang="en-GB" smtClean="0"/>
              <a:t>51</a:t>
            </a:fld>
            <a:endParaRPr lang="en-GB"/>
          </a:p>
        </p:txBody>
      </p:sp>
    </p:spTree>
    <p:extLst>
      <p:ext uri="{BB962C8B-B14F-4D97-AF65-F5344CB8AC3E}">
        <p14:creationId xmlns:p14="http://schemas.microsoft.com/office/powerpoint/2010/main" val="319064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52</a:t>
            </a:fld>
            <a:endParaRPr lang="en-GB"/>
          </a:p>
        </p:txBody>
      </p:sp>
    </p:spTree>
    <p:extLst>
      <p:ext uri="{BB962C8B-B14F-4D97-AF65-F5344CB8AC3E}">
        <p14:creationId xmlns:p14="http://schemas.microsoft.com/office/powerpoint/2010/main" val="206487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07B49515-17F3-4B11-9F1B-DA206BCFE8D0}" type="slidenum">
              <a:rPr lang="en-GB" altLang="en-US" sz="1200">
                <a:solidFill>
                  <a:srgbClr val="000000"/>
                </a:solidFill>
              </a:rPr>
              <a:pPr eaLnBrk="1" hangingPunct="1"/>
              <a:t>4</a:t>
            </a:fld>
            <a:endParaRPr lang="en-GB" altLang="en-US" sz="1200">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24626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6B348E3F-0710-45BC-A6B1-576441FA3C29}" type="slidenum">
              <a:rPr lang="en-GB" altLang="en-US" sz="1200"/>
              <a:pPr eaLnBrk="1" hangingPunct="1"/>
              <a:t>10</a:t>
            </a:fld>
            <a:endParaRPr lang="en-GB"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421247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14</a:t>
            </a:fld>
            <a:endParaRPr lang="en-GB"/>
          </a:p>
        </p:txBody>
      </p:sp>
    </p:spTree>
    <p:extLst>
      <p:ext uri="{BB962C8B-B14F-4D97-AF65-F5344CB8AC3E}">
        <p14:creationId xmlns:p14="http://schemas.microsoft.com/office/powerpoint/2010/main" val="121030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16</a:t>
            </a:fld>
            <a:endParaRPr lang="en-GB"/>
          </a:p>
        </p:txBody>
      </p:sp>
    </p:spTree>
    <p:extLst>
      <p:ext uri="{BB962C8B-B14F-4D97-AF65-F5344CB8AC3E}">
        <p14:creationId xmlns:p14="http://schemas.microsoft.com/office/powerpoint/2010/main" val="43713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t>19</a:t>
            </a:fld>
            <a:endParaRPr lang="en-GB"/>
          </a:p>
        </p:txBody>
      </p:sp>
    </p:spTree>
    <p:extLst>
      <p:ext uri="{BB962C8B-B14F-4D97-AF65-F5344CB8AC3E}">
        <p14:creationId xmlns:p14="http://schemas.microsoft.com/office/powerpoint/2010/main" val="120299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71210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defTabSz="914400" eaLnBrk="1" fontAlgn="base" hangingPunct="1">
              <a:spcBef>
                <a:spcPct val="0"/>
              </a:spcBef>
              <a:spcAft>
                <a:spcPct val="0"/>
              </a:spcAft>
            </a:pPr>
            <a:fld id="{B62698AE-D705-4ED8-B9EC-6B333463B5CD}" type="slidenum">
              <a:rPr lang="en-GB" altLang="en-US" sz="1200" smtClean="0">
                <a:solidFill>
                  <a:srgbClr val="000000"/>
                </a:solidFill>
              </a:rPr>
              <a:pPr algn="r" defTabSz="914400" eaLnBrk="1" fontAlgn="base" hangingPunct="1">
                <a:spcBef>
                  <a:spcPct val="0"/>
                </a:spcBef>
                <a:spcAft>
                  <a:spcPct val="0"/>
                </a:spcAft>
              </a:pPr>
              <a:t>22</a:t>
            </a:fld>
            <a:endParaRPr lang="en-GB" altLang="en-US" sz="1200" smtClean="0">
              <a:solidFill>
                <a:srgbClr val="000000"/>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92097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r>
              <a:rPr lang="en-GB" altLang="en-US"/>
              <a:t>© Crown copyright   Met Office  Andrew Lorenc  </a:t>
            </a:r>
            <a:fld id="{4980F235-5A9C-4374-BC9A-A925C5C0BAE6}" type="slidenum">
              <a:rPr lang="en-GB" altLang="en-US"/>
              <a:pPr/>
              <a:t>‹#›</a:t>
            </a:fld>
            <a:endParaRPr lang="en-GB" altLang="en-US" sz="1050">
              <a:latin typeface="Times" panose="02020603050405020304" pitchFamily="18" charset="0"/>
            </a:endParaRPr>
          </a:p>
        </p:txBody>
      </p:sp>
    </p:spTree>
    <p:extLst>
      <p:ext uri="{BB962C8B-B14F-4D97-AF65-F5344CB8AC3E}">
        <p14:creationId xmlns:p14="http://schemas.microsoft.com/office/powerpoint/2010/main" val="3952853128"/>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atin typeface="Arial" panose="020B0604020202020204" pitchFamily="34" charset="0"/>
              </a:defRPr>
            </a:lvl1pPr>
          </a:lstStyle>
          <a:p>
            <a:r>
              <a:rPr lang="en-GB" altLang="en-US"/>
              <a:t>© Crown copyright   Met Office  </a:t>
            </a:r>
            <a:r>
              <a:rPr lang="en-GB" altLang="en-US">
                <a:solidFill>
                  <a:srgbClr val="000000"/>
                </a:solidFill>
              </a:rPr>
              <a:t>Andrew Lorenc  </a:t>
            </a:r>
            <a:fld id="{FD43AA7D-7044-47CE-A09F-66FF0C2923C2}" type="slidenum">
              <a:rPr lang="en-GB" altLang="en-US">
                <a:solidFill>
                  <a:srgbClr val="000000"/>
                </a:solidFill>
              </a:rPr>
              <a:pPr/>
              <a:t>‹#›</a:t>
            </a:fld>
            <a:endParaRPr lang="en-GB" altLang="en-US">
              <a:solidFill>
                <a:srgbClr val="000000"/>
              </a:solidFill>
            </a:endParaRPr>
          </a:p>
          <a:p>
            <a:endParaRPr lang="en-GB" altLang="en-US"/>
          </a:p>
        </p:txBody>
      </p:sp>
    </p:spTree>
    <p:extLst>
      <p:ext uri="{BB962C8B-B14F-4D97-AF65-F5344CB8AC3E}">
        <p14:creationId xmlns:p14="http://schemas.microsoft.com/office/powerpoint/2010/main" val="50575101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2591499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79B4CCA4-8DE6-4D83-A8E9-99036EAB2A43}"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3813485438"/>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4F6D5C3B-D49C-4483-95AF-9906E2FF935C}"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262156373"/>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9F4F5988-F9A3-4F9D-92AE-AB3360D57607}"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199811945"/>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329929"/>
            <a:ext cx="3390900" cy="356354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329929"/>
            <a:ext cx="3390900" cy="356354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82BE65EE-16C5-4C94-9F6E-94DC1FAB70F9}"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3213439882"/>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77134E7F-4D2C-4206-8DAD-394CA3905EB1}"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711047287"/>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8F362B60-569C-4547-9BEE-A8EC72D706D5}"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3451512914"/>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0D2C2B6B-05E4-4B92-B7E1-AA6599E0D87B}"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2361411147"/>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B21D9DFE-16E5-47C2-95FE-098DA3A8C8A3}"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3076227360"/>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1DFE5577-8651-4BC0-9284-9F206AA5D81C}"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1644141940"/>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6FE671ED-8800-446A-97DE-25FDC4C90F8F}"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53467957"/>
      </p:ext>
    </p:extLst>
  </p:cSld>
  <p:clrMapOvr>
    <a:masterClrMapping/>
  </p:clrMapOvr>
  <p:transition>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60747"/>
            <a:ext cx="1733550" cy="463272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260747"/>
            <a:ext cx="5048250" cy="46327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A133DA47-77B6-41A3-B9C3-0F306073892F}"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3747183175"/>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52600" y="260747"/>
            <a:ext cx="6934200" cy="10287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752600" y="1329929"/>
            <a:ext cx="3390900" cy="172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95900" y="1329929"/>
            <a:ext cx="3390900" cy="172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752600" y="3168254"/>
            <a:ext cx="3390900" cy="1725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295900" y="3168254"/>
            <a:ext cx="3390900" cy="17252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14B3B7F3-F3A8-48E9-9E0C-65B98119C5BC}"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3545652549"/>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60747"/>
            <a:ext cx="6934200" cy="10287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752600" y="1329929"/>
            <a:ext cx="3390900" cy="35635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329929"/>
            <a:ext cx="3390900" cy="35635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F03F4C91-46AD-46BA-B3F9-9184AB41A864}"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1096066971"/>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3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theme" Target="../theme/theme2.xml"/><Relationship Id="rId15" Type="http://schemas.openxmlformats.org/officeDocument/2006/relationships/image" Target="../media/image11.jpeg"/><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2"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8" r:id="rId28"/>
    <p:sldLayoutId id="2147483689" r:id="rId29"/>
    <p:sldLayoutId id="214748370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752600" y="260747"/>
            <a:ext cx="6934200" cy="1028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Slide heading Arial 40</a:t>
            </a:r>
          </a:p>
        </p:txBody>
      </p:sp>
      <p:sp>
        <p:nvSpPr>
          <p:cNvPr id="18435" name="Rectangle 3"/>
          <p:cNvSpPr>
            <a:spLocks noGrp="1" noChangeArrowheads="1"/>
          </p:cNvSpPr>
          <p:nvPr>
            <p:ph type="body" idx="1"/>
          </p:nvPr>
        </p:nvSpPr>
        <p:spPr bwMode="auto">
          <a:xfrm>
            <a:off x="1752600" y="1329929"/>
            <a:ext cx="6934200" cy="35635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First level Arial 24</a:t>
            </a:r>
          </a:p>
          <a:p>
            <a:pPr lvl="1"/>
            <a:r>
              <a:rPr lang="en-GB" altLang="en-US" smtClean="0"/>
              <a:t>Second level Arial 20</a:t>
            </a:r>
          </a:p>
          <a:p>
            <a:pPr lvl="2"/>
            <a:r>
              <a:rPr lang="en-GB" altLang="en-US" smtClean="0"/>
              <a:t>Third level Arial 20</a:t>
            </a:r>
          </a:p>
          <a:p>
            <a:pPr lvl="3"/>
            <a:r>
              <a:rPr lang="en-GB" altLang="en-US" smtClean="0"/>
              <a:t>Fourth level Arial 20</a:t>
            </a:r>
          </a:p>
          <a:p>
            <a:pPr lvl="4"/>
            <a:r>
              <a:rPr lang="en-GB" altLang="en-US" smtClean="0"/>
              <a:t>Fifth level Arial 20</a:t>
            </a:r>
          </a:p>
        </p:txBody>
      </p:sp>
      <p:sp>
        <p:nvSpPr>
          <p:cNvPr id="250884" name="Rectangle 4"/>
          <p:cNvSpPr>
            <a:spLocks noGrp="1" noChangeArrowheads="1"/>
          </p:cNvSpPr>
          <p:nvPr>
            <p:ph type="ftr" sz="quarter" idx="3"/>
          </p:nvPr>
        </p:nvSpPr>
        <p:spPr bwMode="auto">
          <a:xfrm>
            <a:off x="323850" y="4893469"/>
            <a:ext cx="3455988" cy="1928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750">
                <a:solidFill>
                  <a:schemeClr val="bg1"/>
                </a:solidFill>
              </a:defRPr>
            </a:lvl1pPr>
          </a:lstStyle>
          <a:p>
            <a:pPr fontAlgn="base">
              <a:spcBef>
                <a:spcPct val="0"/>
              </a:spcBef>
              <a:spcAft>
                <a:spcPct val="0"/>
              </a:spcAft>
            </a:pPr>
            <a:r>
              <a:rPr lang="en-GB" altLang="en-US" smtClean="0">
                <a:solidFill>
                  <a:srgbClr val="000000"/>
                </a:solidFill>
              </a:rPr>
              <a:t>© Crown copyright   Met Office. Andrew Lorenc  </a:t>
            </a:r>
            <a:fld id="{0BCCB015-5B9E-4F41-9DB3-C46947E6BAAF}" type="slidenum">
              <a:rPr lang="en-GB" altLang="en-US" smtClean="0">
                <a:solidFill>
                  <a:srgbClr val="000000"/>
                </a:solidFill>
              </a:rPr>
              <a:pPr fontAlgn="base">
                <a:spcBef>
                  <a:spcPct val="0"/>
                </a:spcBef>
                <a:spcAft>
                  <a:spcPct val="0"/>
                </a:spcAft>
              </a:pPr>
              <a:t>‹#›</a:t>
            </a:fld>
            <a:endParaRPr lang="en-GB" altLang="en-US" sz="1050" smtClean="0">
              <a:solidFill>
                <a:srgbClr val="000000"/>
              </a:solidFill>
              <a:latin typeface="Times" panose="02020603050405020304" pitchFamily="18" charset="0"/>
            </a:endParaRPr>
          </a:p>
        </p:txBody>
      </p:sp>
    </p:spTree>
    <p:extLst>
      <p:ext uri="{BB962C8B-B14F-4D97-AF65-F5344CB8AC3E}">
        <p14:creationId xmlns:p14="http://schemas.microsoft.com/office/powerpoint/2010/main" val="4005796745"/>
      </p:ext>
    </p:extLst>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ransition>
    <p:wipe/>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3000">
          <a:solidFill>
            <a:srgbClr val="000000"/>
          </a:solidFill>
          <a:latin typeface="+mj-lt"/>
          <a:ea typeface="+mj-ea"/>
          <a:cs typeface="+mj-cs"/>
        </a:defRPr>
      </a:lvl1pPr>
      <a:lvl2pPr algn="l" rtl="0" eaLnBrk="0" fontAlgn="base" hangingPunct="0">
        <a:lnSpc>
          <a:spcPct val="85000"/>
        </a:lnSpc>
        <a:spcBef>
          <a:spcPct val="0"/>
        </a:spcBef>
        <a:spcAft>
          <a:spcPct val="0"/>
        </a:spcAft>
        <a:defRPr sz="3000">
          <a:solidFill>
            <a:srgbClr val="000000"/>
          </a:solidFill>
          <a:latin typeface="Arial" pitchFamily="34" charset="0"/>
        </a:defRPr>
      </a:lvl2pPr>
      <a:lvl3pPr algn="l" rtl="0" eaLnBrk="0" fontAlgn="base" hangingPunct="0">
        <a:lnSpc>
          <a:spcPct val="85000"/>
        </a:lnSpc>
        <a:spcBef>
          <a:spcPct val="0"/>
        </a:spcBef>
        <a:spcAft>
          <a:spcPct val="0"/>
        </a:spcAft>
        <a:defRPr sz="3000">
          <a:solidFill>
            <a:srgbClr val="000000"/>
          </a:solidFill>
          <a:latin typeface="Arial" pitchFamily="34" charset="0"/>
        </a:defRPr>
      </a:lvl3pPr>
      <a:lvl4pPr algn="l" rtl="0" eaLnBrk="0" fontAlgn="base" hangingPunct="0">
        <a:lnSpc>
          <a:spcPct val="85000"/>
        </a:lnSpc>
        <a:spcBef>
          <a:spcPct val="0"/>
        </a:spcBef>
        <a:spcAft>
          <a:spcPct val="0"/>
        </a:spcAft>
        <a:defRPr sz="3000">
          <a:solidFill>
            <a:srgbClr val="000000"/>
          </a:solidFill>
          <a:latin typeface="Arial" pitchFamily="34" charset="0"/>
        </a:defRPr>
      </a:lvl4pPr>
      <a:lvl5pPr algn="l" rtl="0" eaLnBrk="0" fontAlgn="base" hangingPunct="0">
        <a:lnSpc>
          <a:spcPct val="85000"/>
        </a:lnSpc>
        <a:spcBef>
          <a:spcPct val="0"/>
        </a:spcBef>
        <a:spcAft>
          <a:spcPct val="0"/>
        </a:spcAft>
        <a:defRPr sz="3000">
          <a:solidFill>
            <a:srgbClr val="000000"/>
          </a:solidFill>
          <a:latin typeface="Arial" pitchFamily="34" charset="0"/>
        </a:defRPr>
      </a:lvl5pPr>
      <a:lvl6pPr marL="342900" algn="l" rtl="0" fontAlgn="base">
        <a:lnSpc>
          <a:spcPct val="85000"/>
        </a:lnSpc>
        <a:spcBef>
          <a:spcPct val="0"/>
        </a:spcBef>
        <a:spcAft>
          <a:spcPct val="0"/>
        </a:spcAft>
        <a:defRPr sz="3000">
          <a:solidFill>
            <a:srgbClr val="000000"/>
          </a:solidFill>
          <a:latin typeface="Arial" pitchFamily="34" charset="0"/>
        </a:defRPr>
      </a:lvl6pPr>
      <a:lvl7pPr marL="685800" algn="l" rtl="0" fontAlgn="base">
        <a:lnSpc>
          <a:spcPct val="85000"/>
        </a:lnSpc>
        <a:spcBef>
          <a:spcPct val="0"/>
        </a:spcBef>
        <a:spcAft>
          <a:spcPct val="0"/>
        </a:spcAft>
        <a:defRPr sz="3000">
          <a:solidFill>
            <a:srgbClr val="000000"/>
          </a:solidFill>
          <a:latin typeface="Arial" pitchFamily="34" charset="0"/>
        </a:defRPr>
      </a:lvl7pPr>
      <a:lvl8pPr marL="1028700" algn="l" rtl="0" fontAlgn="base">
        <a:lnSpc>
          <a:spcPct val="85000"/>
        </a:lnSpc>
        <a:spcBef>
          <a:spcPct val="0"/>
        </a:spcBef>
        <a:spcAft>
          <a:spcPct val="0"/>
        </a:spcAft>
        <a:defRPr sz="3000">
          <a:solidFill>
            <a:srgbClr val="000000"/>
          </a:solidFill>
          <a:latin typeface="Arial" pitchFamily="34" charset="0"/>
        </a:defRPr>
      </a:lvl8pPr>
      <a:lvl9pPr marL="1371600" algn="l" rtl="0" fontAlgn="base">
        <a:lnSpc>
          <a:spcPct val="85000"/>
        </a:lnSpc>
        <a:spcBef>
          <a:spcPct val="0"/>
        </a:spcBef>
        <a:spcAft>
          <a:spcPct val="0"/>
        </a:spcAft>
        <a:defRPr sz="3000">
          <a:solidFill>
            <a:srgbClr val="000000"/>
          </a:solidFill>
          <a:latin typeface="Arial" pitchFamily="34" charset="0"/>
        </a:defRPr>
      </a:lvl9pPr>
    </p:titleStyle>
    <p:bodyStyle>
      <a:lvl1pPr marL="196454" indent="-196454" algn="l" rtl="0" eaLnBrk="0" fontAlgn="base" hangingPunct="0">
        <a:lnSpc>
          <a:spcPct val="90000"/>
        </a:lnSpc>
        <a:spcBef>
          <a:spcPct val="35000"/>
        </a:spcBef>
        <a:spcAft>
          <a:spcPct val="35000"/>
        </a:spcAft>
        <a:buChar char="•"/>
        <a:defRPr sz="1800">
          <a:solidFill>
            <a:srgbClr val="000000"/>
          </a:solidFill>
          <a:latin typeface="+mn-lt"/>
          <a:ea typeface="+mn-ea"/>
          <a:cs typeface="+mn-cs"/>
        </a:defRPr>
      </a:lvl1pPr>
      <a:lvl2pPr marL="467916" indent="-136922" algn="l" rtl="0" eaLnBrk="0" fontAlgn="base" hangingPunct="0">
        <a:lnSpc>
          <a:spcPct val="90000"/>
        </a:lnSpc>
        <a:spcBef>
          <a:spcPct val="35000"/>
        </a:spcBef>
        <a:spcAft>
          <a:spcPct val="35000"/>
        </a:spcAft>
        <a:buChar char="•"/>
        <a:defRPr sz="1500">
          <a:solidFill>
            <a:srgbClr val="000000"/>
          </a:solidFill>
          <a:latin typeface="+mn-lt"/>
        </a:defRPr>
      </a:lvl2pPr>
      <a:lvl3pPr marL="740569" indent="-138113" algn="l" rtl="0" eaLnBrk="0" fontAlgn="base" hangingPunct="0">
        <a:lnSpc>
          <a:spcPct val="90000"/>
        </a:lnSpc>
        <a:spcBef>
          <a:spcPct val="35000"/>
        </a:spcBef>
        <a:spcAft>
          <a:spcPct val="35000"/>
        </a:spcAft>
        <a:buChar char="•"/>
        <a:defRPr sz="1500">
          <a:solidFill>
            <a:srgbClr val="000000"/>
          </a:solidFill>
          <a:latin typeface="+mn-lt"/>
        </a:defRPr>
      </a:lvl3pPr>
      <a:lvl4pPr marL="1012031" indent="-136922" algn="l" rtl="0" eaLnBrk="0" fontAlgn="base" hangingPunct="0">
        <a:lnSpc>
          <a:spcPct val="90000"/>
        </a:lnSpc>
        <a:spcBef>
          <a:spcPct val="35000"/>
        </a:spcBef>
        <a:spcAft>
          <a:spcPct val="35000"/>
        </a:spcAft>
        <a:buChar char="•"/>
        <a:defRPr sz="1500">
          <a:solidFill>
            <a:srgbClr val="000000"/>
          </a:solidFill>
          <a:latin typeface="+mn-lt"/>
        </a:defRPr>
      </a:lvl4pPr>
      <a:lvl5pPr marL="1273969" indent="-127397" algn="l" rtl="0" eaLnBrk="0" fontAlgn="base" hangingPunct="0">
        <a:lnSpc>
          <a:spcPct val="90000"/>
        </a:lnSpc>
        <a:spcBef>
          <a:spcPct val="35000"/>
        </a:spcBef>
        <a:spcAft>
          <a:spcPct val="35000"/>
        </a:spcAft>
        <a:buChar char="•"/>
        <a:defRPr sz="1500">
          <a:solidFill>
            <a:srgbClr val="000000"/>
          </a:solidFill>
          <a:latin typeface="+mn-lt"/>
        </a:defRPr>
      </a:lvl5pPr>
      <a:lvl6pPr marL="1616869" indent="-127397" algn="l" rtl="0" fontAlgn="base">
        <a:lnSpc>
          <a:spcPct val="90000"/>
        </a:lnSpc>
        <a:spcBef>
          <a:spcPct val="35000"/>
        </a:spcBef>
        <a:spcAft>
          <a:spcPct val="35000"/>
        </a:spcAft>
        <a:buChar char="•"/>
        <a:defRPr sz="1500">
          <a:solidFill>
            <a:srgbClr val="000000"/>
          </a:solidFill>
          <a:latin typeface="+mn-lt"/>
        </a:defRPr>
      </a:lvl6pPr>
      <a:lvl7pPr marL="1959769" indent="-127397" algn="l" rtl="0" fontAlgn="base">
        <a:lnSpc>
          <a:spcPct val="90000"/>
        </a:lnSpc>
        <a:spcBef>
          <a:spcPct val="35000"/>
        </a:spcBef>
        <a:spcAft>
          <a:spcPct val="35000"/>
        </a:spcAft>
        <a:buChar char="•"/>
        <a:defRPr sz="1500">
          <a:solidFill>
            <a:srgbClr val="000000"/>
          </a:solidFill>
          <a:latin typeface="+mn-lt"/>
        </a:defRPr>
      </a:lvl7pPr>
      <a:lvl8pPr marL="2302669" indent="-127397" algn="l" rtl="0" fontAlgn="base">
        <a:lnSpc>
          <a:spcPct val="90000"/>
        </a:lnSpc>
        <a:spcBef>
          <a:spcPct val="35000"/>
        </a:spcBef>
        <a:spcAft>
          <a:spcPct val="35000"/>
        </a:spcAft>
        <a:buChar char="•"/>
        <a:defRPr sz="1500">
          <a:solidFill>
            <a:srgbClr val="000000"/>
          </a:solidFill>
          <a:latin typeface="+mn-lt"/>
        </a:defRPr>
      </a:lvl8pPr>
      <a:lvl9pPr marL="2645569" indent="-127397" algn="l" rtl="0" fontAlgn="base">
        <a:lnSpc>
          <a:spcPct val="90000"/>
        </a:lnSpc>
        <a:spcBef>
          <a:spcPct val="35000"/>
        </a:spcBef>
        <a:spcAft>
          <a:spcPct val="35000"/>
        </a:spcAft>
        <a:buChar char="•"/>
        <a:defRPr sz="1500">
          <a:solidFill>
            <a:srgbClr val="00000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8.wmf"/><Relationship Id="rId3"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wmf"/><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1" Type="http://schemas.openxmlformats.org/officeDocument/2006/relationships/slideLayout" Target="../slideLayouts/slideLayout29.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5.bin"/><Relationship Id="rId5" Type="http://schemas.openxmlformats.org/officeDocument/2006/relationships/image" Target="../media/image27.wmf"/><Relationship Id="rId6" Type="http://schemas.openxmlformats.org/officeDocument/2006/relationships/oleObject" Target="../embeddings/oleObject6.bin"/><Relationship Id="rId7" Type="http://schemas.openxmlformats.org/officeDocument/2006/relationships/image" Target="../media/image28.wmf"/><Relationship Id="rId8" Type="http://schemas.openxmlformats.org/officeDocument/2006/relationships/oleObject" Target="../embeddings/oleObject7.bin"/><Relationship Id="rId9" Type="http://schemas.openxmlformats.org/officeDocument/2006/relationships/image" Target="../media/image29.wmf"/><Relationship Id="rId10" Type="http://schemas.openxmlformats.org/officeDocument/2006/relationships/image" Target="../media/image30.wmf"/><Relationship Id="rId1" Type="http://schemas.openxmlformats.org/officeDocument/2006/relationships/vmlDrawing" Target="../drawings/vmlDrawing3.vml"/><Relationship Id="rId2"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31.emf"/><Relationship Id="rId3"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wmf"/><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36.wmf"/><Relationship Id="rId5" Type="http://schemas.openxmlformats.org/officeDocument/2006/relationships/oleObject" Target="../embeddings/oleObject9.bin"/><Relationship Id="rId6" Type="http://schemas.openxmlformats.org/officeDocument/2006/relationships/image" Target="../media/image37.wmf"/><Relationship Id="rId7" Type="http://schemas.openxmlformats.org/officeDocument/2006/relationships/oleObject" Target="../embeddings/oleObject10.bin"/><Relationship Id="rId8" Type="http://schemas.openxmlformats.org/officeDocument/2006/relationships/image" Target="../media/image38.wmf"/><Relationship Id="rId1" Type="http://schemas.openxmlformats.org/officeDocument/2006/relationships/vmlDrawing" Target="../drawings/vmlDrawing4.vml"/><Relationship Id="rId2"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1.bin"/><Relationship Id="rId5" Type="http://schemas.openxmlformats.org/officeDocument/2006/relationships/image" Target="../media/image40.emf"/><Relationship Id="rId1" Type="http://schemas.openxmlformats.org/officeDocument/2006/relationships/vmlDrawing" Target="../drawings/vmlDrawing5.vml"/><Relationship Id="rId2"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2.bin"/><Relationship Id="rId5" Type="http://schemas.openxmlformats.org/officeDocument/2006/relationships/image" Target="../media/image41.emf"/><Relationship Id="rId1" Type="http://schemas.openxmlformats.org/officeDocument/2006/relationships/vmlDrawing" Target="../drawings/vmlDrawing6.vml"/><Relationship Id="rId2"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3.bin"/><Relationship Id="rId5" Type="http://schemas.openxmlformats.org/officeDocument/2006/relationships/image" Target="../media/image42.wmf"/><Relationship Id="rId6" Type="http://schemas.openxmlformats.org/officeDocument/2006/relationships/oleObject" Target="../embeddings/oleObject14.bin"/><Relationship Id="rId7" Type="http://schemas.openxmlformats.org/officeDocument/2006/relationships/image" Target="../media/image43.wmf"/><Relationship Id="rId8" Type="http://schemas.openxmlformats.org/officeDocument/2006/relationships/oleObject" Target="../embeddings/oleObject15.bin"/><Relationship Id="rId9" Type="http://schemas.openxmlformats.org/officeDocument/2006/relationships/image" Target="../media/image44.wmf"/><Relationship Id="rId1" Type="http://schemas.openxmlformats.org/officeDocument/2006/relationships/vmlDrawing" Target="../drawings/vmlDrawing7.vml"/><Relationship Id="rId2"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27.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49.emf"/><Relationship Id="rId5" Type="http://schemas.openxmlformats.org/officeDocument/2006/relationships/oleObject" Target="../embeddings/oleObject17.bin"/><Relationship Id="rId6" Type="http://schemas.openxmlformats.org/officeDocument/2006/relationships/image" Target="../media/image50.wmf"/><Relationship Id="rId1" Type="http://schemas.openxmlformats.org/officeDocument/2006/relationships/vmlDrawing" Target="../drawings/vmlDrawing8.vml"/><Relationship Id="rId2"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8.bin"/><Relationship Id="rId5" Type="http://schemas.openxmlformats.org/officeDocument/2006/relationships/image" Target="../media/image51.emf"/><Relationship Id="rId6" Type="http://schemas.openxmlformats.org/officeDocument/2006/relationships/image" Target="../media/image52.png"/><Relationship Id="rId1" Type="http://schemas.openxmlformats.org/officeDocument/2006/relationships/vmlDrawing" Target="../drawings/vmlDrawing9.vml"/><Relationship Id="rId2"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54.wmf"/><Relationship Id="rId4" Type="http://schemas.openxmlformats.org/officeDocument/2006/relationships/image" Target="../media/image55.wmf"/><Relationship Id="rId5" Type="http://schemas.openxmlformats.org/officeDocument/2006/relationships/image" Target="../media/image56.wmf"/><Relationship Id="rId6" Type="http://schemas.openxmlformats.org/officeDocument/2006/relationships/image" Target="../media/image57.wmf"/><Relationship Id="rId7" Type="http://schemas.openxmlformats.org/officeDocument/2006/relationships/image" Target="../media/image58.wmf"/><Relationship Id="rId8" Type="http://schemas.openxmlformats.org/officeDocument/2006/relationships/image" Target="../media/image59.wmf"/><Relationship Id="rId1" Type="http://schemas.openxmlformats.org/officeDocument/2006/relationships/slideLayout" Target="../slideLayouts/slideLayout28.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9.bin"/><Relationship Id="rId5" Type="http://schemas.openxmlformats.org/officeDocument/2006/relationships/image" Target="../media/image61.wmf"/><Relationship Id="rId6" Type="http://schemas.openxmlformats.org/officeDocument/2006/relationships/oleObject" Target="../embeddings/oleObject20.bin"/><Relationship Id="rId7" Type="http://schemas.openxmlformats.org/officeDocument/2006/relationships/image" Target="../media/image62.wmf"/><Relationship Id="rId1" Type="http://schemas.openxmlformats.org/officeDocument/2006/relationships/vmlDrawing" Target="../drawings/vmlDrawing10.vml"/><Relationship Id="rId2"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jpg"/><Relationship Id="rId1" Type="http://schemas.openxmlformats.org/officeDocument/2006/relationships/slideLayout" Target="../slideLayouts/slideLayout27.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5.gif"/></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28.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5.xml"/><Relationship Id="rId3" Type="http://schemas.openxmlformats.org/officeDocument/2006/relationships/hyperlink" Target="https://en.wikipedia.org/wiki/Curse_of_dimensionality"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5.wmf"/><Relationship Id="rId5" Type="http://schemas.openxmlformats.org/officeDocument/2006/relationships/oleObject" Target="../embeddings/oleObject3.bin"/><Relationship Id="rId6" Type="http://schemas.openxmlformats.org/officeDocument/2006/relationships/image" Target="../media/image16.wmf"/><Relationship Id="rId7" Type="http://schemas.openxmlformats.org/officeDocument/2006/relationships/oleObject" Target="../embeddings/oleObject4.bin"/><Relationship Id="rId8" Type="http://schemas.openxmlformats.org/officeDocument/2006/relationships/image" Target="../media/image13.wmf"/><Relationship Id="rId9"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7644" y="1039783"/>
            <a:ext cx="8437500" cy="1546577"/>
          </a:xfrm>
        </p:spPr>
        <p:txBody>
          <a:bodyPr/>
          <a:lstStyle/>
          <a:p>
            <a:r>
              <a:rPr lang="en-GB" sz="3200" dirty="0" smtClean="0"/>
              <a:t>Data Assimilation </a:t>
            </a:r>
            <a:r>
              <a:rPr lang="en-GB" sz="3200" dirty="0"/>
              <a:t>for NWP</a:t>
            </a:r>
            <a:br>
              <a:rPr lang="en-GB" sz="3200" dirty="0"/>
            </a:br>
            <a:r>
              <a:rPr lang="en-GB" sz="3200" dirty="0" smtClean="0"/>
              <a:t/>
            </a:r>
            <a:br>
              <a:rPr lang="en-GB" sz="3200" dirty="0" smtClean="0"/>
            </a:br>
            <a:r>
              <a:rPr lang="en-GB" sz="3200" dirty="0" smtClean="0"/>
              <a:t>2.		Methods</a:t>
            </a:r>
            <a:endParaRPr lang="en-GB" sz="2000" dirty="0"/>
          </a:p>
        </p:txBody>
      </p:sp>
      <p:sp>
        <p:nvSpPr>
          <p:cNvPr id="14" name="Text Placeholder 13"/>
          <p:cNvSpPr>
            <a:spLocks noGrp="1"/>
          </p:cNvSpPr>
          <p:nvPr>
            <p:ph type="body" sz="quarter" idx="10"/>
          </p:nvPr>
        </p:nvSpPr>
        <p:spPr>
          <a:xfrm>
            <a:off x="263905" y="3139877"/>
            <a:ext cx="8437500" cy="611706"/>
          </a:xfrm>
        </p:spPr>
        <p:txBody>
          <a:bodyPr/>
          <a:lstStyle/>
          <a:p>
            <a:r>
              <a:rPr lang="en-GB" dirty="0" smtClean="0"/>
              <a:t>Andrew </a:t>
            </a:r>
            <a:r>
              <a:rPr lang="en-GB" dirty="0"/>
              <a:t>Lorenc</a:t>
            </a:r>
          </a:p>
          <a:p>
            <a:r>
              <a:rPr lang="en-GB" dirty="0"/>
              <a:t>AW11 </a:t>
            </a:r>
            <a:r>
              <a:rPr lang="en-GB" dirty="0" err="1"/>
              <a:t>Aveiro</a:t>
            </a:r>
            <a:r>
              <a:rPr lang="en-GB" dirty="0"/>
              <a:t> 2018</a:t>
            </a:r>
          </a:p>
          <a:p>
            <a:endParaRPr lang="en-GB" dirty="0"/>
          </a:p>
        </p:txBody>
      </p:sp>
      <p:sp>
        <p:nvSpPr>
          <p:cNvPr id="4" name="Footer Placeholder 3"/>
          <p:cNvSpPr>
            <a:spLocks noGrp="1"/>
          </p:cNvSpPr>
          <p:nvPr>
            <p:ph type="ftr" sz="quarter" idx="11"/>
          </p:nvPr>
        </p:nvSpPr>
        <p:spPr/>
        <p:txBody>
          <a:bodyPr/>
          <a:lstStyle/>
          <a:p>
            <a:r>
              <a:rPr lang="en-GB" kern="0" dirty="0" smtClean="0">
                <a:sym typeface="Helvetica Light"/>
              </a:rPr>
              <a:t>www.metoffice.gov.uk																									                       © Crown Copyright 2017, Met Office</a:t>
            </a:r>
            <a:endParaRPr lang="en-GB" kern="0" dirty="0">
              <a:sym typeface="Helvetica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6D4D23B0-A948-46AE-9945-1B9051CF0D34}" type="slidenum">
              <a:rPr lang="en-GB" altLang="en-US" sz="750"/>
              <a:pPr/>
              <a:t>10</a:t>
            </a:fld>
            <a:endParaRPr lang="en-GB" altLang="en-US" sz="1050" dirty="0">
              <a:latin typeface="Times" panose="02020603050405020304" pitchFamily="18" charset="0"/>
            </a:endParaRPr>
          </a:p>
        </p:txBody>
      </p:sp>
      <p:sp>
        <p:nvSpPr>
          <p:cNvPr id="23555" name="Rectangle 2"/>
          <p:cNvSpPr>
            <a:spLocks noGrp="1" noChangeArrowheads="1"/>
          </p:cNvSpPr>
          <p:nvPr>
            <p:ph type="title"/>
          </p:nvPr>
        </p:nvSpPr>
        <p:spPr>
          <a:xfrm>
            <a:off x="2457450" y="260747"/>
            <a:ext cx="5409010" cy="900246"/>
          </a:xfrm>
        </p:spPr>
        <p:txBody>
          <a:bodyPr/>
          <a:lstStyle/>
          <a:p>
            <a:pPr eaLnBrk="1" hangingPunct="1"/>
            <a:r>
              <a:rPr lang="en-GB" altLang="en-US" sz="2700"/>
              <a:t>Issues in practical implementation</a:t>
            </a:r>
            <a:br>
              <a:rPr lang="en-GB" altLang="en-US" sz="2700"/>
            </a:br>
            <a:r>
              <a:rPr lang="en-GB" altLang="en-US" sz="2700"/>
              <a:t>“</a:t>
            </a:r>
            <a:r>
              <a:rPr lang="en-GB" altLang="en-US" sz="2700" i="1">
                <a:solidFill>
                  <a:srgbClr val="002060"/>
                </a:solidFill>
              </a:rPr>
              <a:t>The devil is in the details”</a:t>
            </a:r>
            <a:endParaRPr lang="en-US" altLang="en-US" sz="2700" i="1">
              <a:solidFill>
                <a:srgbClr val="002060"/>
              </a:solidFill>
            </a:endParaRPr>
          </a:p>
        </p:txBody>
      </p:sp>
      <p:sp>
        <p:nvSpPr>
          <p:cNvPr id="23556" name="Rectangle 3"/>
          <p:cNvSpPr>
            <a:spLocks noGrp="1" noChangeArrowheads="1"/>
          </p:cNvSpPr>
          <p:nvPr>
            <p:ph type="body" idx="1"/>
          </p:nvPr>
        </p:nvSpPr>
        <p:spPr>
          <a:xfrm>
            <a:off x="1385888" y="1221582"/>
            <a:ext cx="6480572" cy="3618310"/>
          </a:xfrm>
        </p:spPr>
        <p:txBody>
          <a:bodyPr/>
          <a:lstStyle/>
          <a:p>
            <a:r>
              <a:rPr lang="en-GB" altLang="en-US" i="1" dirty="0" smtClean="0">
                <a:solidFill>
                  <a:schemeClr val="accent2"/>
                </a:solidFill>
              </a:rPr>
              <a:t>There are significantly different choices possible for each of the following options.  The combinations of these choices give a large number of very different analysis schemes, all implementing the same Bayesian equation!</a:t>
            </a:r>
          </a:p>
          <a:p>
            <a:endParaRPr lang="en-GB" altLang="en-US" i="1" dirty="0" smtClean="0">
              <a:solidFill>
                <a:schemeClr val="accent2"/>
              </a:solidFill>
            </a:endParaRPr>
          </a:p>
          <a:p>
            <a:pPr marL="407194" lvl="1" indent="-272654">
              <a:spcBef>
                <a:spcPct val="0"/>
              </a:spcBef>
            </a:pPr>
            <a:r>
              <a:rPr lang="en-GB" altLang="en-US" sz="2100" dirty="0"/>
              <a:t>Modelling, representing &amp; estimating prior background error covariances </a:t>
            </a:r>
            <a:r>
              <a:rPr lang="en-GB" altLang="en-US" sz="2100" b="1" dirty="0">
                <a:latin typeface="Times New Roman" panose="02020603050405020304" pitchFamily="18" charset="0"/>
                <a:cs typeface="Times New Roman" panose="02020603050405020304" pitchFamily="18" charset="0"/>
              </a:rPr>
              <a:t>B</a:t>
            </a:r>
            <a:r>
              <a:rPr lang="en-GB" altLang="en-US" sz="2100" b="1" dirty="0"/>
              <a:t>.</a:t>
            </a:r>
          </a:p>
          <a:p>
            <a:pPr marL="407194" lvl="1" indent="-272654">
              <a:spcBef>
                <a:spcPct val="0"/>
              </a:spcBef>
            </a:pPr>
            <a:r>
              <a:rPr lang="en-GB" altLang="en-US" sz="2100" dirty="0"/>
              <a:t>Expressing the equations in a form amenable to solution.</a:t>
            </a:r>
          </a:p>
          <a:p>
            <a:pPr marL="407194" lvl="1" indent="-272654">
              <a:spcBef>
                <a:spcPct val="0"/>
              </a:spcBef>
            </a:pPr>
            <a:r>
              <a:rPr lang="en-GB" altLang="en-US" sz="2100" dirty="0"/>
              <a:t>Computing the solution.</a:t>
            </a:r>
          </a:p>
          <a:p>
            <a:pPr marL="407194" lvl="1" indent="-272654">
              <a:spcBef>
                <a:spcPct val="0"/>
              </a:spcBef>
              <a:buNone/>
            </a:pPr>
            <a:endParaRPr lang="en-GB" altLang="en-US" sz="2100" dirty="0"/>
          </a:p>
        </p:txBody>
      </p:sp>
    </p:spTree>
    <p:extLst>
      <p:ext uri="{BB962C8B-B14F-4D97-AF65-F5344CB8AC3E}">
        <p14:creationId xmlns:p14="http://schemas.microsoft.com/office/powerpoint/2010/main" val="3549632867"/>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txBox="1">
            <a:spLocks noGrp="1"/>
          </p:cNvSpPr>
          <p:nvPr/>
        </p:nvSpPr>
        <p:spPr bwMode="auto">
          <a:xfrm>
            <a:off x="0" y="4754880"/>
            <a:ext cx="9144000" cy="388619"/>
          </a:xfrm>
          <a:prstGeom prst="rect">
            <a:avLst/>
          </a:prstGeom>
          <a:solidFill>
            <a:schemeClr val="bg1"/>
          </a:solidFill>
          <a:ln>
            <a:noFill/>
          </a:ln>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GB" altLang="en-US" sz="750" dirty="0"/>
          </a:p>
          <a:p>
            <a:r>
              <a:rPr lang="en-GB" altLang="en-US" sz="750" dirty="0" smtClean="0"/>
              <a:t>© </a:t>
            </a:r>
            <a:r>
              <a:rPr lang="en-GB" altLang="en-US" sz="750" dirty="0"/>
              <a:t>Crown copyright   Met Office  Andrew Lorenc  </a:t>
            </a:r>
            <a:fld id="{9B1213D2-2853-4282-90EF-861353194F80}" type="slidenum">
              <a:rPr lang="en-GB" altLang="en-US" sz="750"/>
              <a:pPr/>
              <a:t>11</a:t>
            </a:fld>
            <a:endParaRPr lang="en-GB" altLang="en-US" sz="1050" dirty="0">
              <a:latin typeface="Times" panose="02020603050405020304" pitchFamily="18" charset="0"/>
            </a:endParaRPr>
          </a:p>
        </p:txBody>
      </p:sp>
      <p:sp>
        <p:nvSpPr>
          <p:cNvPr id="45059" name="Rectangle 2"/>
          <p:cNvSpPr>
            <a:spLocks noGrp="1" noChangeArrowheads="1"/>
          </p:cNvSpPr>
          <p:nvPr>
            <p:ph type="title" idx="4294967295"/>
          </p:nvPr>
        </p:nvSpPr>
        <p:spPr>
          <a:xfrm>
            <a:off x="2024856" y="79030"/>
            <a:ext cx="5817704" cy="623887"/>
          </a:xfrm>
        </p:spPr>
        <p:txBody>
          <a:bodyPr/>
          <a:lstStyle/>
          <a:p>
            <a:pPr eaLnBrk="1" hangingPunct="1"/>
            <a:r>
              <a:rPr lang="en-GB" altLang="en-US" dirty="0" smtClean="0"/>
              <a:t>Options in solution methods</a:t>
            </a:r>
            <a:endParaRPr lang="en-US" altLang="en-US" dirty="0" smtClean="0"/>
          </a:p>
        </p:txBody>
      </p:sp>
      <p:sp>
        <p:nvSpPr>
          <p:cNvPr id="45060" name="Rectangle 3"/>
          <p:cNvSpPr>
            <a:spLocks noGrp="1" noChangeArrowheads="1"/>
          </p:cNvSpPr>
          <p:nvPr>
            <p:ph type="body" idx="4294967295"/>
          </p:nvPr>
        </p:nvSpPr>
        <p:spPr>
          <a:xfrm>
            <a:off x="788505" y="827847"/>
            <a:ext cx="7054055" cy="3618257"/>
          </a:xfrm>
        </p:spPr>
        <p:txBody>
          <a:bodyPr>
            <a:noAutofit/>
          </a:bodyPr>
          <a:lstStyle/>
          <a:p>
            <a:pPr marL="342900" indent="-342900">
              <a:buFontTx/>
              <a:buAutoNum type="arabicPeriod"/>
            </a:pPr>
            <a:r>
              <a:rPr lang="en-GB" altLang="en-US" sz="2000" b="1" i="1" dirty="0" smtClean="0"/>
              <a:t>Global or local or sequential</a:t>
            </a:r>
          </a:p>
          <a:p>
            <a:pPr marL="616744" lvl="1" indent="-285750"/>
            <a:r>
              <a:rPr lang="en-GB" altLang="en-US" sz="1800" dirty="0" smtClean="0"/>
              <a:t>Local allows observation selection, localising correlations</a:t>
            </a:r>
          </a:p>
          <a:p>
            <a:pPr marL="616744" lvl="1" indent="-285750"/>
            <a:r>
              <a:rPr lang="en-GB" altLang="en-US" sz="1800" dirty="0" smtClean="0"/>
              <a:t>Global avoids seams and does all scales, simplifies logic, allows use of model operators &amp; hence extends to 4DVar.</a:t>
            </a:r>
          </a:p>
          <a:p>
            <a:pPr marL="616744" lvl="1" indent="-285750"/>
            <a:r>
              <a:rPr lang="en-GB" altLang="en-US" sz="1800" dirty="0" smtClean="0"/>
              <a:t>Sequential (one observation at a time) processing is possible in an EnKF</a:t>
            </a:r>
          </a:p>
          <a:p>
            <a:pPr marL="342900" indent="-342900">
              <a:buFontTx/>
              <a:buAutoNum type="arabicPeriod"/>
            </a:pPr>
            <a:r>
              <a:rPr lang="en-GB" altLang="en-US" sz="2000" b="1" i="1" dirty="0" smtClean="0"/>
              <a:t>Explicit or iterative</a:t>
            </a:r>
          </a:p>
          <a:p>
            <a:pPr marL="616744" lvl="1" indent="-285750">
              <a:spcBef>
                <a:spcPct val="0"/>
              </a:spcBef>
            </a:pPr>
            <a:r>
              <a:rPr lang="en-GB" altLang="en-US" sz="1800" dirty="0" smtClean="0"/>
              <a:t>Iterative is cheaper (allowing bigger problems to be solved) and can be extended to weakly nonlinear analysis.</a:t>
            </a:r>
          </a:p>
          <a:p>
            <a:pPr marL="616744" lvl="1" indent="-285750">
              <a:spcBef>
                <a:spcPct val="0"/>
              </a:spcBef>
            </a:pPr>
            <a:r>
              <a:rPr lang="en-GB" altLang="en-US" sz="1800" dirty="0" smtClean="0"/>
              <a:t>Explicit matrix inversion give analysis error covariance.  Useful in QC and in some ensemble methods.</a:t>
            </a:r>
          </a:p>
        </p:txBody>
      </p:sp>
    </p:spTree>
    <p:extLst>
      <p:ext uri="{BB962C8B-B14F-4D97-AF65-F5344CB8AC3E}">
        <p14:creationId xmlns:p14="http://schemas.microsoft.com/office/powerpoint/2010/main" val="93850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380" y="1"/>
            <a:ext cx="7353620" cy="561692"/>
          </a:xfrm>
        </p:spPr>
        <p:txBody>
          <a:bodyPr/>
          <a:lstStyle/>
          <a:p>
            <a:r>
              <a:rPr lang="en-GB" sz="3200" dirty="0" smtClean="0"/>
              <a:t>OI </a:t>
            </a:r>
            <a:r>
              <a:rPr lang="en-GB" sz="1800" dirty="0" smtClean="0"/>
              <a:t>(Optimal Interpolation)</a:t>
            </a:r>
            <a:r>
              <a:rPr lang="en-GB" sz="3200" dirty="0" smtClean="0"/>
              <a:t>, Statistical Interpolation</a:t>
            </a:r>
            <a:endParaRPr lang="en-GB" sz="3200" dirty="0"/>
          </a:p>
        </p:txBody>
      </p:sp>
      <p:sp>
        <p:nvSpPr>
          <p:cNvPr id="3" name="Content Placeholder 2"/>
          <p:cNvSpPr>
            <a:spLocks noGrp="1"/>
          </p:cNvSpPr>
          <p:nvPr>
            <p:ph idx="1"/>
          </p:nvPr>
        </p:nvSpPr>
        <p:spPr>
          <a:xfrm>
            <a:off x="197644" y="983556"/>
            <a:ext cx="8370053" cy="3482335"/>
          </a:xfrm>
        </p:spPr>
        <p:txBody>
          <a:bodyPr/>
          <a:lstStyle/>
          <a:p>
            <a:pPr marL="285750" indent="-285750">
              <a:spcAft>
                <a:spcPts val="600"/>
              </a:spcAft>
              <a:buFont typeface="Arial" panose="020B0604020202020204" pitchFamily="34" charset="0"/>
              <a:buChar char="•"/>
            </a:pPr>
            <a:r>
              <a:rPr lang="en-GB" sz="1600" dirty="0" smtClean="0"/>
              <a:t>Use a point-point model of a “static” </a:t>
            </a:r>
            <a:r>
              <a:rPr lang="en-GB" sz="1600" b="1" dirty="0">
                <a:latin typeface="Times New Roman" panose="02020603050405020304" pitchFamily="18" charset="0"/>
                <a:cs typeface="Times New Roman" panose="02020603050405020304" pitchFamily="18" charset="0"/>
              </a:rPr>
              <a:t>B</a:t>
            </a:r>
          </a:p>
          <a:p>
            <a:pPr marL="285750" indent="-285750">
              <a:spcAft>
                <a:spcPts val="600"/>
              </a:spcAft>
              <a:buFont typeface="Arial" panose="020B0604020202020204" pitchFamily="34" charset="0"/>
              <a:buChar char="•"/>
            </a:pPr>
            <a:r>
              <a:rPr lang="en-GB" sz="1600" dirty="0" smtClean="0"/>
              <a:t>Split the analysis into separate points, or regions, </a:t>
            </a:r>
            <a:br>
              <a:rPr lang="en-GB" sz="1600" dirty="0" smtClean="0"/>
            </a:br>
            <a:r>
              <a:rPr lang="en-GB" sz="1600" dirty="0" smtClean="0"/>
              <a:t>and select a small sub-set of observations for each.</a:t>
            </a:r>
          </a:p>
          <a:p>
            <a:pPr marL="285750" indent="-285750">
              <a:spcAft>
                <a:spcPts val="600"/>
              </a:spcAft>
              <a:buFont typeface="Arial" panose="020B0604020202020204" pitchFamily="34" charset="0"/>
              <a:buChar char="•"/>
            </a:pPr>
            <a:r>
              <a:rPr lang="en-GB" sz="1600" dirty="0" smtClean="0"/>
              <a:t>Use the observation-space form of the analysis equation</a:t>
            </a:r>
          </a:p>
          <a:p>
            <a:pPr>
              <a:spcAft>
                <a:spcPts val="600"/>
              </a:spcAft>
            </a:pPr>
            <a:r>
              <a:rPr lang="en-GB" sz="1600" dirty="0" smtClean="0"/>
              <a:t/>
            </a:r>
            <a:br>
              <a:rPr lang="en-GB" sz="1600" dirty="0" smtClean="0"/>
            </a:br>
            <a:endParaRPr lang="en-GB" sz="1600" dirty="0"/>
          </a:p>
          <a:p>
            <a:pPr marL="285750" indent="-285750">
              <a:spcAft>
                <a:spcPts val="600"/>
              </a:spcAft>
              <a:buFont typeface="Arial" panose="020B0604020202020204" pitchFamily="34" charset="0"/>
              <a:buChar char="•"/>
            </a:pPr>
            <a:r>
              <a:rPr lang="en-GB" sz="1600" dirty="0" smtClean="0"/>
              <a:t>Solve using an efficient numerical method to calculate </a:t>
            </a:r>
            <a:r>
              <a:rPr lang="el-GR" sz="1600" dirty="0" smtClean="0">
                <a:latin typeface="Times New Roman" panose="02020603050405020304" pitchFamily="18" charset="0"/>
                <a:cs typeface="Times New Roman" panose="02020603050405020304" pitchFamily="18" charset="0"/>
              </a:rPr>
              <a:t>δ</a:t>
            </a:r>
            <a:r>
              <a:rPr lang="en-GB" sz="1600" b="1" dirty="0" smtClean="0">
                <a:latin typeface="Times New Roman" panose="02020603050405020304" pitchFamily="18" charset="0"/>
                <a:cs typeface="Times New Roman" panose="02020603050405020304" pitchFamily="18" charset="0"/>
              </a:rPr>
              <a:t>x = </a:t>
            </a:r>
            <a:r>
              <a:rPr lang="en-GB" sz="1600" b="1" dirty="0" err="1" smtClean="0">
                <a:latin typeface="Times New Roman" panose="02020603050405020304" pitchFamily="18" charset="0"/>
                <a:cs typeface="Times New Roman" panose="02020603050405020304" pitchFamily="18" charset="0"/>
              </a:rPr>
              <a:t>x</a:t>
            </a:r>
            <a:r>
              <a:rPr lang="en-GB" sz="1600" i="1" baseline="30000" dirty="0" err="1" smtClean="0">
                <a:latin typeface="Times New Roman" panose="02020603050405020304" pitchFamily="18" charset="0"/>
                <a:cs typeface="Times New Roman" panose="02020603050405020304" pitchFamily="18" charset="0"/>
              </a:rPr>
              <a:t>a</a:t>
            </a:r>
            <a:r>
              <a:rPr lang="en-GB" sz="1600" i="1" baseline="30000" dirty="0" smtClean="0">
                <a:latin typeface="Times New Roman" panose="02020603050405020304" pitchFamily="18" charset="0"/>
                <a:cs typeface="Times New Roman" panose="02020603050405020304" pitchFamily="18" charset="0"/>
              </a:rPr>
              <a:t> </a:t>
            </a:r>
            <a:r>
              <a:rPr lang="en-GB" sz="1600" dirty="0" smtClean="0">
                <a:latin typeface="Times New Roman" panose="02020603050405020304" pitchFamily="18" charset="0"/>
                <a:cs typeface="Times New Roman" panose="02020603050405020304" pitchFamily="18" charset="0"/>
              </a:rPr>
              <a:t>- </a:t>
            </a:r>
            <a:r>
              <a:rPr lang="en-GB" sz="1600" b="1" dirty="0" err="1" smtClean="0">
                <a:latin typeface="Times New Roman" panose="02020603050405020304" pitchFamily="18" charset="0"/>
                <a:cs typeface="Times New Roman" panose="02020603050405020304" pitchFamily="18" charset="0"/>
              </a:rPr>
              <a:t>x</a:t>
            </a:r>
            <a:r>
              <a:rPr lang="en-GB" sz="1600" i="1" baseline="30000" dirty="0" err="1" smtClean="0">
                <a:latin typeface="Times New Roman" panose="02020603050405020304" pitchFamily="18" charset="0"/>
                <a:cs typeface="Times New Roman" panose="02020603050405020304" pitchFamily="18" charset="0"/>
              </a:rPr>
              <a:t>b</a:t>
            </a:r>
            <a:endParaRPr lang="en-GB" sz="1600" i="1" baseline="30000" dirty="0">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GB" sz="1600" dirty="0"/>
              <a:t>Don’t bother to calculate </a:t>
            </a:r>
            <a:r>
              <a:rPr lang="en-GB" sz="1600" b="1" dirty="0">
                <a:latin typeface="Times New Roman" panose="02020603050405020304" pitchFamily="18" charset="0"/>
                <a:cs typeface="Times New Roman" panose="02020603050405020304" pitchFamily="18" charset="0"/>
              </a:rPr>
              <a:t>A</a:t>
            </a:r>
            <a:r>
              <a:rPr lang="en-GB" sz="1600" dirty="0"/>
              <a:t> since that is more expensive.</a:t>
            </a:r>
          </a:p>
        </p:txBody>
      </p:sp>
      <p:sp>
        <p:nvSpPr>
          <p:cNvPr id="4" name="Footer Placeholder 3"/>
          <p:cNvSpPr>
            <a:spLocks noGrp="1"/>
          </p:cNvSpPr>
          <p:nvPr>
            <p:ph type="ftr" sz="quarter" idx="10"/>
          </p:nvPr>
        </p:nvSpPr>
        <p:spPr/>
        <p:txBody>
          <a:bodyPr/>
          <a:lstStyle/>
          <a:p>
            <a:r>
              <a:rPr lang="en-GB" altLang="en-US" dirty="0" smtClean="0"/>
              <a:t>© Crown copyright   Met Office  Andrew Lorenc  </a:t>
            </a:r>
            <a:fld id="{4980F235-5A9C-4374-BC9A-A925C5C0BAE6}" type="slidenum">
              <a:rPr lang="en-GB" altLang="en-US" smtClean="0"/>
              <a:pPr/>
              <a:t>12</a:t>
            </a:fld>
            <a:endParaRPr lang="en-GB" altLang="en-US" sz="1050" dirty="0">
              <a:latin typeface="Times" panose="02020603050405020304" pitchFamily="18"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558" y="2361595"/>
            <a:ext cx="2106216"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1595"/>
            <a:ext cx="1944291" cy="39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Box 6"/>
          <p:cNvSpPr txBox="1"/>
          <p:nvPr/>
        </p:nvSpPr>
        <p:spPr>
          <a:xfrm>
            <a:off x="1866900" y="560534"/>
            <a:ext cx="2705100" cy="313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100" b="0" i="0" u="none" strike="noStrike" cap="none" spc="0" normalizeH="0" baseline="0" dirty="0" err="1" smtClean="0">
                <a:ln>
                  <a:noFill/>
                </a:ln>
                <a:solidFill>
                  <a:srgbClr val="00B050"/>
                </a:solidFill>
                <a:effectLst/>
                <a:uFillTx/>
                <a:latin typeface="+mn-lt"/>
                <a:ea typeface="+mn-ea"/>
                <a:cs typeface="+mn-cs"/>
                <a:sym typeface="Helvetica Light"/>
              </a:rPr>
              <a:t>Gandin</a:t>
            </a:r>
            <a:r>
              <a:rPr kumimoji="0" lang="en-GB" sz="1100" b="0" i="0" u="none" strike="noStrike" cap="none" spc="0" normalizeH="0" baseline="0" dirty="0" smtClean="0">
                <a:ln>
                  <a:noFill/>
                </a:ln>
                <a:solidFill>
                  <a:srgbClr val="00B050"/>
                </a:solidFill>
                <a:effectLst/>
                <a:uFillTx/>
                <a:latin typeface="+mn-lt"/>
                <a:ea typeface="+mn-ea"/>
                <a:cs typeface="+mn-cs"/>
                <a:sym typeface="Helvetica Light"/>
              </a:rPr>
              <a:t> 1965.</a:t>
            </a:r>
          </a:p>
        </p:txBody>
      </p:sp>
      <p:sp>
        <p:nvSpPr>
          <p:cNvPr id="8" name="TextBox 7"/>
          <p:cNvSpPr txBox="1"/>
          <p:nvPr/>
        </p:nvSpPr>
        <p:spPr>
          <a:xfrm>
            <a:off x="4876800" y="561561"/>
            <a:ext cx="2705100" cy="313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100" b="0" i="0" u="none" strike="noStrike" cap="none" spc="0" normalizeH="0" baseline="0" dirty="0" smtClean="0">
                <a:ln>
                  <a:noFill/>
                </a:ln>
                <a:solidFill>
                  <a:srgbClr val="00B050"/>
                </a:solidFill>
                <a:effectLst/>
                <a:uFillTx/>
                <a:latin typeface="+mn-lt"/>
                <a:ea typeface="+mn-ea"/>
                <a:cs typeface="+mn-cs"/>
                <a:sym typeface="Helvetica Light"/>
              </a:rPr>
              <a:t>Lorenc 1981.</a:t>
            </a:r>
          </a:p>
        </p:txBody>
      </p:sp>
    </p:spTree>
    <p:extLst>
      <p:ext uri="{BB962C8B-B14F-4D97-AF65-F5344CB8AC3E}">
        <p14:creationId xmlns:p14="http://schemas.microsoft.com/office/powerpoint/2010/main" val="323648595"/>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2331244" y="246460"/>
            <a:ext cx="5697141" cy="392415"/>
          </a:xfrm>
        </p:spPr>
        <p:txBody>
          <a:bodyPr/>
          <a:lstStyle/>
          <a:p>
            <a:pPr eaLnBrk="1" hangingPunct="1"/>
            <a:r>
              <a:rPr lang="en-GB" altLang="en-US" sz="2100"/>
              <a:t>Schlatter’s (1975) multivariate covariances</a:t>
            </a:r>
          </a:p>
        </p:txBody>
      </p:sp>
      <p:sp>
        <p:nvSpPr>
          <p:cNvPr id="26626" name="Footer Placeholder 2"/>
          <p:cNvSpPr>
            <a:spLocks noGrp="1"/>
          </p:cNvSpPr>
          <p:nvPr>
            <p:ph type="ftr" sz="quarter" idx="10"/>
          </p:nvPr>
        </p:nvSpPr>
        <p:spPr>
          <a:solidFill>
            <a:schemeClr val="bg1"/>
          </a:solidFill>
          <a:ln/>
          <a:extLst/>
        </p:spPr>
        <p:txBody>
          <a:bodyPr vert="horz" lIns="252000" tIns="36000" rIns="68580" bIns="27000" rtlCol="0" anchor="ctr"/>
          <a:lstStyle/>
          <a:p>
            <a:r>
              <a:rPr lang="en-GB" altLang="en-US" dirty="0">
                <a:latin typeface="+mn-lt"/>
              </a:rPr>
              <a:t>© Crown copyright   Met Office  Andrew Lorenc  </a:t>
            </a:r>
            <a:fld id="{9A6990D1-51F8-4C67-A4C3-9106C1A4741F}" type="slidenum">
              <a:rPr lang="en-GB" altLang="en-US">
                <a:latin typeface="+mn-lt"/>
              </a:rPr>
              <a:pPr/>
              <a:t>13</a:t>
            </a:fld>
            <a:endParaRPr lang="en-GB" altLang="en-US" dirty="0">
              <a:latin typeface="+mn-lt"/>
            </a:endParaRPr>
          </a:p>
        </p:txBody>
      </p:sp>
      <p:pic>
        <p:nvPicPr>
          <p:cNvPr id="26627" name="Picture 3" descr="schlatter_cov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907" y="576263"/>
            <a:ext cx="469820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6"/>
          <p:cNvSpPr txBox="1">
            <a:spLocks noChangeArrowheads="1"/>
          </p:cNvSpPr>
          <p:nvPr/>
        </p:nvSpPr>
        <p:spPr bwMode="auto">
          <a:xfrm>
            <a:off x="1277541" y="1275160"/>
            <a:ext cx="1728788"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spcBef>
                <a:spcPct val="50000"/>
              </a:spcBef>
            </a:pPr>
            <a:r>
              <a:rPr lang="en-GB" altLang="en-US" sz="1500" dirty="0">
                <a:solidFill>
                  <a:srgbClr val="000000"/>
                </a:solidFill>
              </a:rPr>
              <a:t>Specified as multivariate 2-point functions.</a:t>
            </a:r>
          </a:p>
          <a:p>
            <a:pPr eaLnBrk="1" hangingPunct="1">
              <a:lnSpc>
                <a:spcPct val="100000"/>
              </a:lnSpc>
              <a:spcBef>
                <a:spcPct val="50000"/>
              </a:spcBef>
            </a:pPr>
            <a:r>
              <a:rPr lang="en-GB" altLang="en-US" sz="1500" dirty="0">
                <a:solidFill>
                  <a:srgbClr val="000000"/>
                </a:solidFill>
              </a:rPr>
              <a:t>Not easy to ensure that specified functions are actually valid covariances.</a:t>
            </a:r>
          </a:p>
          <a:p>
            <a:pPr eaLnBrk="1" hangingPunct="1">
              <a:lnSpc>
                <a:spcPct val="100000"/>
              </a:lnSpc>
              <a:spcBef>
                <a:spcPct val="50000"/>
              </a:spcBef>
            </a:pPr>
            <a:r>
              <a:rPr lang="en-GB" altLang="en-US" sz="1500" dirty="0">
                <a:solidFill>
                  <a:srgbClr val="000000"/>
                </a:solidFill>
              </a:rPr>
              <a:t>Used in OI and related observation-space methods.</a:t>
            </a:r>
          </a:p>
        </p:txBody>
      </p:sp>
    </p:spTree>
    <p:extLst>
      <p:ext uri="{BB962C8B-B14F-4D97-AF65-F5344CB8AC3E}">
        <p14:creationId xmlns:p14="http://schemas.microsoft.com/office/powerpoint/2010/main" val="2098262461"/>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9574" y="151887"/>
            <a:ext cx="6562933" cy="623248"/>
          </a:xfrm>
        </p:spPr>
        <p:txBody>
          <a:bodyPr/>
          <a:lstStyle/>
          <a:p>
            <a:r>
              <a:rPr lang="en-GB" dirty="0"/>
              <a:t>Variational </a:t>
            </a:r>
            <a:r>
              <a:rPr lang="en-GB" dirty="0" smtClean="0"/>
              <a:t>methods</a:t>
            </a:r>
            <a:endParaRPr lang="en-GB" dirty="0"/>
          </a:p>
        </p:txBody>
      </p:sp>
      <p:sp>
        <p:nvSpPr>
          <p:cNvPr id="5" name="Text Box 18"/>
          <p:cNvSpPr txBox="1">
            <a:spLocks noChangeArrowheads="1"/>
          </p:cNvSpPr>
          <p:nvPr/>
        </p:nvSpPr>
        <p:spPr bwMode="auto">
          <a:xfrm>
            <a:off x="1360161" y="1039560"/>
            <a:ext cx="6372225"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r>
              <a:rPr lang="en-GB" altLang="en-US" sz="1500" dirty="0">
                <a:solidFill>
                  <a:srgbClr val="000000"/>
                </a:solidFill>
              </a:rPr>
              <a:t>We cannot hope to store matrices as big as </a:t>
            </a:r>
            <a:r>
              <a:rPr lang="en-GB" altLang="en-US" sz="1500" b="1" dirty="0">
                <a:solidFill>
                  <a:srgbClr val="000000"/>
                </a:solidFill>
                <a:latin typeface="Times New Roman" panose="02020603050405020304" pitchFamily="18" charset="0"/>
              </a:rPr>
              <a:t>B</a:t>
            </a:r>
            <a:r>
              <a:rPr lang="en-GB" altLang="en-US" sz="1500" dirty="0">
                <a:solidFill>
                  <a:srgbClr val="000000"/>
                </a:solidFill>
              </a:rPr>
              <a:t> on our computers; </a:t>
            </a:r>
          </a:p>
          <a:p>
            <a:pPr eaLnBrk="1" hangingPunct="1">
              <a:lnSpc>
                <a:spcPct val="100000"/>
              </a:lnSpc>
            </a:pPr>
            <a:r>
              <a:rPr lang="en-GB" altLang="en-US" sz="1500" dirty="0">
                <a:solidFill>
                  <a:srgbClr val="000000"/>
                </a:solidFill>
              </a:rPr>
              <a:t>instead we represent them as operators.</a:t>
            </a:r>
          </a:p>
          <a:p>
            <a:pPr eaLnBrk="1" hangingPunct="1">
              <a:lnSpc>
                <a:spcPct val="100000"/>
              </a:lnSpc>
            </a:pPr>
            <a:r>
              <a:rPr lang="en-GB" altLang="en-US" sz="1500" dirty="0">
                <a:solidFill>
                  <a:srgbClr val="000000"/>
                </a:solidFill>
              </a:rPr>
              <a:t>Similarly we cannot hope to consider the whole PDF, </a:t>
            </a:r>
          </a:p>
          <a:p>
            <a:pPr eaLnBrk="1" hangingPunct="1">
              <a:lnSpc>
                <a:spcPct val="100000"/>
              </a:lnSpc>
            </a:pPr>
            <a:r>
              <a:rPr lang="en-GB" altLang="en-US" sz="1500" dirty="0">
                <a:solidFill>
                  <a:srgbClr val="000000"/>
                </a:solidFill>
              </a:rPr>
              <a:t>instead we just seek the mode, i.e. the minimum of the penalty function:</a:t>
            </a:r>
          </a:p>
        </p:txBody>
      </p:sp>
      <p:pic>
        <p:nvPicPr>
          <p:cNvPr id="6"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5850" y="2105511"/>
            <a:ext cx="5832872"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 Box 21"/>
          <p:cNvSpPr txBox="1">
            <a:spLocks noChangeArrowheads="1"/>
          </p:cNvSpPr>
          <p:nvPr/>
        </p:nvSpPr>
        <p:spPr bwMode="auto">
          <a:xfrm>
            <a:off x="1385888" y="2842022"/>
            <a:ext cx="6372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r>
              <a:rPr lang="en-GB" altLang="en-US" sz="1500" dirty="0">
                <a:solidFill>
                  <a:srgbClr val="000000"/>
                </a:solidFill>
              </a:rPr>
              <a:t>We seek the minimum </a:t>
            </a:r>
            <a:r>
              <a:rPr lang="en-GB" altLang="en-US" sz="1800" b="1" dirty="0" err="1">
                <a:solidFill>
                  <a:srgbClr val="000000"/>
                </a:solidFill>
                <a:latin typeface="Times New Roman" panose="02020603050405020304" pitchFamily="18" charset="0"/>
              </a:rPr>
              <a:t>x</a:t>
            </a:r>
            <a:r>
              <a:rPr lang="en-GB" altLang="en-US" sz="1800" i="1" baseline="30000" dirty="0" err="1">
                <a:solidFill>
                  <a:srgbClr val="000000"/>
                </a:solidFill>
                <a:latin typeface="Times New Roman" panose="02020603050405020304" pitchFamily="18" charset="0"/>
              </a:rPr>
              <a:t>a</a:t>
            </a:r>
            <a:r>
              <a:rPr lang="en-GB" altLang="en-US" sz="1500" dirty="0">
                <a:solidFill>
                  <a:srgbClr val="000000"/>
                </a:solidFill>
              </a:rPr>
              <a:t> using a descent algorithm, using the gradient:</a:t>
            </a:r>
          </a:p>
          <a:p>
            <a:pPr eaLnBrk="1" hangingPunct="1">
              <a:lnSpc>
                <a:spcPct val="100000"/>
              </a:lnSpc>
            </a:pPr>
            <a:endParaRPr lang="en-GB" altLang="en-US" sz="1500" dirty="0">
              <a:solidFill>
                <a:srgbClr val="000000"/>
              </a:solidFill>
            </a:endParaRPr>
          </a:p>
        </p:txBody>
      </p:sp>
      <p:pic>
        <p:nvPicPr>
          <p:cNvPr id="8"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010" y="3165872"/>
            <a:ext cx="3833813" cy="39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 Box 23"/>
          <p:cNvSpPr txBox="1">
            <a:spLocks noChangeArrowheads="1"/>
          </p:cNvSpPr>
          <p:nvPr/>
        </p:nvSpPr>
        <p:spPr bwMode="auto">
          <a:xfrm>
            <a:off x="1439466" y="3813572"/>
            <a:ext cx="6372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r>
              <a:rPr lang="en-GB" altLang="en-US" sz="1500" dirty="0">
                <a:solidFill>
                  <a:srgbClr val="000000"/>
                </a:solidFill>
              </a:rPr>
              <a:t>At the minimum the gradient is zero.</a:t>
            </a:r>
          </a:p>
          <a:p>
            <a:pPr eaLnBrk="1" hangingPunct="1">
              <a:lnSpc>
                <a:spcPct val="100000"/>
              </a:lnSpc>
            </a:pPr>
            <a:endParaRPr lang="en-GB" altLang="en-US" sz="1500" dirty="0">
              <a:solidFill>
                <a:srgbClr val="000000"/>
              </a:solidFill>
            </a:endParaRPr>
          </a:p>
        </p:txBody>
      </p:sp>
      <p:sp>
        <p:nvSpPr>
          <p:cNvPr id="10" name="Footer Placeholder 2"/>
          <p:cNvSpPr>
            <a:spLocks noGrp="1"/>
          </p:cNvSpPr>
          <p:nvPr>
            <p:ph type="ftr" sz="quarter" idx="4294967295"/>
          </p:nvPr>
        </p:nvSpPr>
        <p:spPr>
          <a:xfrm>
            <a:off x="0" y="4732140"/>
            <a:ext cx="9144000" cy="411361"/>
          </a:xfrm>
          <a:prstGeom prst="rect">
            <a:avLst/>
          </a:prstGeom>
          <a:solidFill>
            <a:schemeClr val="bg1"/>
          </a:solidFill>
          <a:ln/>
          <a:extLst/>
        </p:spPr>
        <p:txBody>
          <a:bodyPr vert="horz" lIns="252000" tIns="36000" rIns="68580" bIns="27000" rtlCol="0" anchor="ctr"/>
          <a:lstStyle/>
          <a:p>
            <a:r>
              <a:rPr lang="en-GB" altLang="en-US" dirty="0">
                <a:latin typeface="+mn-lt"/>
              </a:rPr>
              <a:t>© Crown copyright   Met Office  Andrew Lorenc </a:t>
            </a:r>
            <a:fld id="{4980F235-5A9C-4374-BC9A-A925C5C0BAE6}" type="slidenum">
              <a:rPr lang="en-GB" altLang="en-US"/>
              <a:pPr/>
              <a:t>14</a:t>
            </a:fld>
            <a:r>
              <a:rPr lang="en-GB" altLang="en-US" dirty="0" smtClean="0">
                <a:latin typeface="+mn-lt"/>
              </a:rPr>
              <a:t> </a:t>
            </a:r>
            <a:endParaRPr lang="en-GB" altLang="en-US" dirty="0">
              <a:latin typeface="+mn-lt"/>
            </a:endParaRPr>
          </a:p>
        </p:txBody>
      </p:sp>
    </p:spTree>
    <p:extLst>
      <p:ext uri="{BB962C8B-B14F-4D97-AF65-F5344CB8AC3E}">
        <p14:creationId xmlns:p14="http://schemas.microsoft.com/office/powerpoint/2010/main" val="101092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61322" y="110862"/>
            <a:ext cx="6846677" cy="561692"/>
          </a:xfrm>
        </p:spPr>
        <p:txBody>
          <a:bodyPr/>
          <a:lstStyle/>
          <a:p>
            <a:pPr eaLnBrk="1" hangingPunct="1"/>
            <a:r>
              <a:rPr lang="en-GB" altLang="en-US" sz="3200" dirty="0" smtClean="0"/>
              <a:t>Descent Algorithm &amp; Preconditioning</a:t>
            </a:r>
          </a:p>
        </p:txBody>
      </p:sp>
      <p:sp>
        <p:nvSpPr>
          <p:cNvPr id="37891" name="Text Box 4"/>
          <p:cNvSpPr txBox="1">
            <a:spLocks noChangeArrowheads="1"/>
          </p:cNvSpPr>
          <p:nvPr/>
        </p:nvSpPr>
        <p:spPr bwMode="auto">
          <a:xfrm>
            <a:off x="1332310" y="1275160"/>
            <a:ext cx="2969419" cy="372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r>
              <a:rPr lang="en-GB" altLang="en-US" sz="1500" dirty="0">
                <a:solidFill>
                  <a:srgbClr val="000000"/>
                </a:solidFill>
              </a:rPr>
              <a:t>We are seeking the minimum of a </a:t>
            </a:r>
            <a:r>
              <a:rPr lang="en-GB" altLang="en-US" sz="1500" b="1" dirty="0">
                <a:solidFill>
                  <a:srgbClr val="000000"/>
                </a:solidFill>
              </a:rPr>
              <a:t>MULTI</a:t>
            </a:r>
            <a:r>
              <a:rPr lang="en-GB" altLang="en-US" sz="1500" dirty="0">
                <a:solidFill>
                  <a:srgbClr val="000000"/>
                </a:solidFill>
              </a:rPr>
              <a:t>-dimensional quadratic; visualise this schematically in 2 dimensions.</a:t>
            </a:r>
          </a:p>
          <a:p>
            <a:pPr eaLnBrk="1" hangingPunct="1">
              <a:lnSpc>
                <a:spcPct val="100000"/>
              </a:lnSpc>
            </a:pPr>
            <a:endParaRPr lang="en-GB" altLang="en-US" sz="1500" dirty="0">
              <a:solidFill>
                <a:srgbClr val="000000"/>
              </a:solidFill>
            </a:endParaRPr>
          </a:p>
          <a:p>
            <a:pPr eaLnBrk="1" hangingPunct="1">
              <a:lnSpc>
                <a:spcPct val="100000"/>
              </a:lnSpc>
            </a:pPr>
            <a:r>
              <a:rPr lang="en-GB" altLang="en-US" sz="1500" dirty="0">
                <a:solidFill>
                  <a:srgbClr val="000000"/>
                </a:solidFill>
              </a:rPr>
              <a:t>Normally, some directions are </a:t>
            </a:r>
            <a:r>
              <a:rPr lang="en-GB" altLang="en-US" sz="1500" b="1" dirty="0">
                <a:solidFill>
                  <a:srgbClr val="000000"/>
                </a:solidFill>
              </a:rPr>
              <a:t>MUCH</a:t>
            </a:r>
            <a:r>
              <a:rPr lang="en-GB" altLang="en-US" sz="1500" dirty="0">
                <a:solidFill>
                  <a:srgbClr val="000000"/>
                </a:solidFill>
              </a:rPr>
              <a:t> less likely than others, leading to long thin ellipses and slow convergence.</a:t>
            </a:r>
          </a:p>
          <a:p>
            <a:pPr eaLnBrk="1" hangingPunct="1">
              <a:lnSpc>
                <a:spcPct val="100000"/>
              </a:lnSpc>
            </a:pPr>
            <a:endParaRPr lang="en-GB" altLang="en-US" sz="1500" dirty="0">
              <a:solidFill>
                <a:srgbClr val="000000"/>
              </a:solidFill>
            </a:endParaRPr>
          </a:p>
          <a:p>
            <a:pPr eaLnBrk="1" hangingPunct="1">
              <a:lnSpc>
                <a:spcPct val="100000"/>
              </a:lnSpc>
            </a:pPr>
            <a:r>
              <a:rPr lang="en-GB" altLang="en-US" sz="1500" dirty="0">
                <a:solidFill>
                  <a:srgbClr val="000000"/>
                </a:solidFill>
              </a:rPr>
              <a:t>The Newton method shows that Hessian preconditioning is ideal:</a:t>
            </a:r>
          </a:p>
          <a:p>
            <a:pPr eaLnBrk="1" hangingPunct="1">
              <a:lnSpc>
                <a:spcPct val="100000"/>
              </a:lnSpc>
            </a:pPr>
            <a:endParaRPr lang="en-GB" altLang="en-US" sz="1500" dirty="0">
              <a:solidFill>
                <a:srgbClr val="000000"/>
              </a:solidFill>
            </a:endParaRPr>
          </a:p>
          <a:p>
            <a:pPr eaLnBrk="1" hangingPunct="1">
              <a:lnSpc>
                <a:spcPct val="100000"/>
              </a:lnSpc>
            </a:pPr>
            <a:r>
              <a:rPr lang="en-GB" altLang="en-US" sz="1500" dirty="0">
                <a:solidFill>
                  <a:srgbClr val="000000"/>
                </a:solidFill>
              </a:rPr>
              <a:t>In practice we use the variable transform </a:t>
            </a:r>
            <a:r>
              <a:rPr lang="en-GB" altLang="en-US" sz="1500" dirty="0" smtClean="0">
                <a:solidFill>
                  <a:srgbClr val="000000"/>
                </a:solidFill>
              </a:rPr>
              <a:t>                such that</a:t>
            </a:r>
            <a:endParaRPr lang="en-GB" altLang="en-US" sz="1500" dirty="0">
              <a:solidFill>
                <a:srgbClr val="000000"/>
              </a:solidFill>
            </a:endParaRPr>
          </a:p>
          <a:p>
            <a:pPr eaLnBrk="1" hangingPunct="1">
              <a:lnSpc>
                <a:spcPct val="100000"/>
              </a:lnSpc>
            </a:pPr>
            <a:r>
              <a:rPr lang="en-GB" altLang="en-US" sz="1800" b="1" dirty="0" smtClean="0">
                <a:solidFill>
                  <a:srgbClr val="000000"/>
                </a:solidFill>
                <a:latin typeface="Times New Roman" panose="02020603050405020304" pitchFamily="18" charset="0"/>
                <a:cs typeface="Times New Roman" panose="02020603050405020304" pitchFamily="18" charset="0"/>
              </a:rPr>
              <a:t>UU</a:t>
            </a:r>
            <a:r>
              <a:rPr lang="en-GB" altLang="en-US" sz="1800" i="1" baseline="30000" dirty="0" smtClean="0">
                <a:solidFill>
                  <a:srgbClr val="000000"/>
                </a:solidFill>
                <a:latin typeface="Times New Roman" panose="02020603050405020304" pitchFamily="18" charset="0"/>
                <a:cs typeface="Times New Roman" panose="02020603050405020304" pitchFamily="18" charset="0"/>
              </a:rPr>
              <a:t>T</a:t>
            </a:r>
            <a:r>
              <a:rPr lang="en-GB" altLang="en-US" sz="1800" dirty="0" smtClean="0">
                <a:solidFill>
                  <a:srgbClr val="000000"/>
                </a:solidFill>
              </a:rPr>
              <a:t>=</a:t>
            </a:r>
            <a:r>
              <a:rPr lang="en-GB" altLang="en-US" sz="1800" b="1" dirty="0">
                <a:solidFill>
                  <a:srgbClr val="000000"/>
                </a:solidFill>
                <a:latin typeface="Times New Roman" panose="02020603050405020304" pitchFamily="18" charset="0"/>
                <a:cs typeface="Times New Roman" panose="02020603050405020304" pitchFamily="18" charset="0"/>
              </a:rPr>
              <a:t>B</a:t>
            </a:r>
            <a:r>
              <a:rPr lang="en-GB" altLang="en-US" sz="1500" dirty="0" smtClean="0">
                <a:solidFill>
                  <a:srgbClr val="000000"/>
                </a:solidFill>
              </a:rPr>
              <a:t>  to precondition:</a:t>
            </a:r>
            <a:endParaRPr lang="en-GB" altLang="en-US" sz="1500" dirty="0">
              <a:solidFill>
                <a:srgbClr val="000000"/>
              </a:solidFill>
            </a:endParaRPr>
          </a:p>
        </p:txBody>
      </p:sp>
      <p:pic>
        <p:nvPicPr>
          <p:cNvPr id="37892" name="Picture 5" descr="Assim_concepts8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456" y="1106092"/>
            <a:ext cx="3734991" cy="222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6"/>
          <p:cNvSpPr txBox="1">
            <a:spLocks noChangeArrowheads="1"/>
          </p:cNvSpPr>
          <p:nvPr/>
        </p:nvSpPr>
        <p:spPr bwMode="auto">
          <a:xfrm>
            <a:off x="7325916" y="2170510"/>
            <a:ext cx="4616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indent="4572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endParaRPr lang="en-US" altLang="en-US" sz="1500">
              <a:solidFill>
                <a:srgbClr val="FFFFFF"/>
              </a:solidFill>
            </a:endParaRPr>
          </a:p>
        </p:txBody>
      </p:sp>
      <p:sp>
        <p:nvSpPr>
          <p:cNvPr id="37894" name="Text Box 7"/>
          <p:cNvSpPr txBox="1">
            <a:spLocks noChangeArrowheads="1"/>
          </p:cNvSpPr>
          <p:nvPr/>
        </p:nvSpPr>
        <p:spPr bwMode="auto">
          <a:xfrm>
            <a:off x="6893719" y="3003948"/>
            <a:ext cx="59412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spcBef>
                <a:spcPct val="50000"/>
              </a:spcBef>
            </a:pPr>
            <a:r>
              <a:rPr lang="en-GB" altLang="en-US" sz="450" i="1">
                <a:solidFill>
                  <a:srgbClr val="000000"/>
                </a:solidFill>
              </a:rPr>
              <a:t>Figure from ECMWF DA lecture notes</a:t>
            </a:r>
          </a:p>
        </p:txBody>
      </p:sp>
      <p:pic>
        <p:nvPicPr>
          <p:cNvPr id="3789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3381375"/>
            <a:ext cx="27003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789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4475560"/>
            <a:ext cx="756047" cy="23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789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3925" y="4293781"/>
            <a:ext cx="2483644" cy="74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42069294"/>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
          <p:cNvSpPr>
            <a:spLocks noGrp="1"/>
          </p:cNvSpPr>
          <p:nvPr>
            <p:ph type="title"/>
          </p:nvPr>
        </p:nvSpPr>
        <p:spPr>
          <a:xfrm>
            <a:off x="2145714" y="187598"/>
            <a:ext cx="6236286" cy="623248"/>
          </a:xfrm>
        </p:spPr>
        <p:txBody>
          <a:bodyPr/>
          <a:lstStyle/>
          <a:p>
            <a:pPr eaLnBrk="1" hangingPunct="1"/>
            <a:r>
              <a:rPr lang="en-GB" altLang="en-US" dirty="0" smtClean="0"/>
              <a:t>Transformed control variable.</a:t>
            </a:r>
          </a:p>
        </p:txBody>
      </p:sp>
      <p:sp>
        <p:nvSpPr>
          <p:cNvPr id="7174" name="Content Placeholder 2"/>
          <p:cNvSpPr>
            <a:spLocks noGrp="1"/>
          </p:cNvSpPr>
          <p:nvPr>
            <p:ph idx="1"/>
          </p:nvPr>
        </p:nvSpPr>
        <p:spPr>
          <a:xfrm>
            <a:off x="786435" y="1010219"/>
            <a:ext cx="4158854" cy="3618309"/>
          </a:xfrm>
        </p:spPr>
        <p:txBody>
          <a:bodyPr/>
          <a:lstStyle/>
          <a:p>
            <a:pPr eaLnBrk="1" hangingPunct="1"/>
            <a:r>
              <a:rPr lang="en-GB" altLang="en-US" sz="1350" dirty="0"/>
              <a:t>Choose a “balanced” variable from which we can calculate balanced flow in all variables: e.g. </a:t>
            </a:r>
            <a:r>
              <a:rPr lang="en-GB" altLang="en-US" sz="1350" dirty="0" err="1"/>
              <a:t>streamfunction</a:t>
            </a:r>
            <a:r>
              <a:rPr lang="en-GB" altLang="en-US" sz="1350" dirty="0"/>
              <a:t> </a:t>
            </a:r>
            <a:r>
              <a:rPr lang="en-GB" altLang="en-US" sz="1350" dirty="0">
                <a:sym typeface="Symbol" panose="05050102010706020507" pitchFamily="18" charset="2"/>
              </a:rPr>
              <a:t></a:t>
            </a:r>
            <a:r>
              <a:rPr lang="en-GB" altLang="en-US" sz="1350" dirty="0"/>
              <a:t>.</a:t>
            </a:r>
          </a:p>
          <a:p>
            <a:r>
              <a:rPr lang="en-GB" altLang="en-US" sz="1350" dirty="0"/>
              <a:t>Define transforms from (</a:t>
            </a:r>
            <a:r>
              <a:rPr lang="en-GB" altLang="en-US" sz="1350" b="1" dirty="0">
                <a:latin typeface="Times New Roman" panose="02020603050405020304" pitchFamily="18" charset="0"/>
                <a:cs typeface="Times New Roman" panose="02020603050405020304" pitchFamily="18" charset="0"/>
              </a:rPr>
              <a:t>U</a:t>
            </a:r>
            <a:r>
              <a:rPr lang="en-GB" altLang="en-US" sz="1350" dirty="0"/>
              <a:t>) or to (</a:t>
            </a:r>
            <a:r>
              <a:rPr lang="en-GB" altLang="en-US" sz="1350" b="1" dirty="0">
                <a:latin typeface="Times New Roman" panose="02020603050405020304" pitchFamily="18" charset="0"/>
                <a:cs typeface="Times New Roman" panose="02020603050405020304" pitchFamily="18" charset="0"/>
              </a:rPr>
              <a:t>T</a:t>
            </a:r>
            <a:r>
              <a:rPr lang="en-GB" altLang="en-US" sz="1350" dirty="0"/>
              <a:t>) this variable and residual variables; by construction/hypothesis </a:t>
            </a:r>
            <a:r>
              <a:rPr lang="en-GB" altLang="en-US" sz="1350" dirty="0" smtClean="0"/>
              <a:t>inter</a:t>
            </a:r>
            <a:r>
              <a:rPr lang="en-GB" sz="1400" dirty="0"/>
              <a:t>‑</a:t>
            </a:r>
            <a:r>
              <a:rPr lang="en-GB" altLang="en-US" sz="1350" dirty="0" smtClean="0"/>
              <a:t>variable </a:t>
            </a:r>
            <a:r>
              <a:rPr lang="en-GB" altLang="en-US" sz="1350" dirty="0"/>
              <a:t>correlations are then zero.</a:t>
            </a:r>
          </a:p>
          <a:p>
            <a:pPr eaLnBrk="1" hangingPunct="1"/>
            <a:r>
              <a:rPr lang="en-GB" altLang="en-US" sz="1350" dirty="0"/>
              <a:t>Continue with each unbalanced residual variable in turn (velocity potential </a:t>
            </a:r>
            <a:r>
              <a:rPr lang="en-GB" altLang="en-US" sz="1350" dirty="0">
                <a:sym typeface="Symbol" panose="05050102010706020507" pitchFamily="18" charset="2"/>
              </a:rPr>
              <a:t></a:t>
            </a:r>
            <a:r>
              <a:rPr lang="en-GB" altLang="en-US" sz="1350" dirty="0"/>
              <a:t>, pressure p, moisture </a:t>
            </a:r>
            <a:r>
              <a:rPr lang="en-GB" altLang="en-US" sz="1350" dirty="0">
                <a:sym typeface="Symbol" panose="05050102010706020507" pitchFamily="18" charset="2"/>
              </a:rPr>
              <a:t></a:t>
            </a:r>
            <a:r>
              <a:rPr lang="en-GB" altLang="en-US" sz="1350" dirty="0"/>
              <a:t>) making </a:t>
            </a:r>
            <a:r>
              <a:rPr lang="en-GB" altLang="en-US" sz="1350" b="1" dirty="0">
                <a:latin typeface="Times New Roman" panose="02020603050405020304" pitchFamily="18" charset="0"/>
                <a:cs typeface="Times New Roman" panose="02020603050405020304" pitchFamily="18" charset="0"/>
              </a:rPr>
              <a:t>B</a:t>
            </a:r>
            <a:r>
              <a:rPr lang="en-GB" altLang="en-US" sz="1350" dirty="0"/>
              <a:t> block diagonal.   (Compare EOFs)</a:t>
            </a:r>
          </a:p>
          <a:p>
            <a:pPr eaLnBrk="1" hangingPunct="1"/>
            <a:r>
              <a:rPr lang="en-GB" altLang="en-US" sz="1350" dirty="0"/>
              <a:t>Transformed variables still need a spatial covariance model, but not multivariate.      (Further transforms are used to represent these.)</a:t>
            </a:r>
          </a:p>
          <a:p>
            <a:pPr eaLnBrk="1" hangingPunct="1"/>
            <a:endParaRPr lang="en-GB" altLang="en-US" sz="1350" dirty="0"/>
          </a:p>
        </p:txBody>
      </p:sp>
      <p:sp>
        <p:nvSpPr>
          <p:cNvPr id="7175" name="Footer Placeholder 3"/>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solidFill>
                  <a:srgbClr val="000000"/>
                </a:solidFill>
              </a:rPr>
              <a:t>© Crown copyright   Met Office  Andrew Lorenc  </a:t>
            </a:r>
            <a:fld id="{4B49BB46-C41B-4973-A142-7A067BDE825C}" type="slidenum">
              <a:rPr lang="en-GB" altLang="en-US" sz="750">
                <a:solidFill>
                  <a:srgbClr val="000000"/>
                </a:solidFill>
              </a:rPr>
              <a:pPr/>
              <a:t>16</a:t>
            </a:fld>
            <a:endParaRPr lang="en-GB" altLang="en-US" sz="1050" dirty="0">
              <a:solidFill>
                <a:srgbClr val="000000"/>
              </a:solidFill>
              <a:latin typeface="Times" panose="02020603050405020304" pitchFamily="18" charset="0"/>
            </a:endParaRPr>
          </a:p>
        </p:txBody>
      </p:sp>
      <p:graphicFrame>
        <p:nvGraphicFramePr>
          <p:cNvPr id="7170" name="Object 1"/>
          <p:cNvGraphicFramePr>
            <a:graphicFrameLocks noChangeAspect="1"/>
          </p:cNvGraphicFramePr>
          <p:nvPr/>
        </p:nvGraphicFramePr>
        <p:xfrm>
          <a:off x="6030516" y="789385"/>
          <a:ext cx="1371600" cy="1032272"/>
        </p:xfrm>
        <a:graphic>
          <a:graphicData uri="http://schemas.openxmlformats.org/presentationml/2006/ole">
            <mc:AlternateContent xmlns:mc="http://schemas.openxmlformats.org/markup-compatibility/2006">
              <mc:Choice xmlns:v="urn:schemas-microsoft-com:vml" Requires="v">
                <p:oleObj spid="_x0000_s26762" name="Equation" r:id="rId4" imgW="1206360" imgH="914400" progId="Equation.3">
                  <p:embed/>
                </p:oleObj>
              </mc:Choice>
              <mc:Fallback>
                <p:oleObj name="Equation" r:id="rId4" imgW="120636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516" y="789385"/>
                        <a:ext cx="1371600" cy="1032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2"/>
          <p:cNvGraphicFramePr>
            <a:graphicFrameLocks noChangeAspect="1"/>
          </p:cNvGraphicFramePr>
          <p:nvPr/>
        </p:nvGraphicFramePr>
        <p:xfrm>
          <a:off x="5543550" y="1869282"/>
          <a:ext cx="2234804" cy="1056085"/>
        </p:xfrm>
        <a:graphic>
          <a:graphicData uri="http://schemas.openxmlformats.org/presentationml/2006/ole">
            <mc:AlternateContent xmlns:mc="http://schemas.openxmlformats.org/markup-compatibility/2006">
              <mc:Choice xmlns:v="urn:schemas-microsoft-com:vml" Requires="v">
                <p:oleObj spid="_x0000_s26763" name="Equation" r:id="rId6" imgW="1981080" imgH="939600" progId="Equation.3">
                  <p:embed/>
                </p:oleObj>
              </mc:Choice>
              <mc:Fallback>
                <p:oleObj name="Equation" r:id="rId6" imgW="1981080" imgH="939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3550" y="1869282"/>
                        <a:ext cx="2234804" cy="10560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3"/>
          <p:cNvGraphicFramePr>
            <a:graphicFrameLocks noChangeAspect="1"/>
          </p:cNvGraphicFramePr>
          <p:nvPr/>
        </p:nvGraphicFramePr>
        <p:xfrm>
          <a:off x="5951935" y="3003948"/>
          <a:ext cx="1535906" cy="350044"/>
        </p:xfrm>
        <a:graphic>
          <a:graphicData uri="http://schemas.openxmlformats.org/presentationml/2006/ole">
            <mc:AlternateContent xmlns:mc="http://schemas.openxmlformats.org/markup-compatibility/2006">
              <mc:Choice xmlns:v="urn:schemas-microsoft-com:vml" Requires="v">
                <p:oleObj spid="_x0000_s26764" name="Equation" r:id="rId8" imgW="1143000" imgH="266700" progId="Equation.3">
                  <p:embed/>
                </p:oleObj>
              </mc:Choice>
              <mc:Fallback>
                <p:oleObj name="Equation" r:id="rId8" imgW="1143000" imgH="266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1935" y="3003948"/>
                        <a:ext cx="1535906" cy="350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Rectangle 9"/>
          <p:cNvSpPr>
            <a:spLocks noChangeArrowheads="1"/>
          </p:cNvSpPr>
          <p:nvPr/>
        </p:nvSpPr>
        <p:spPr bwMode="auto">
          <a:xfrm>
            <a:off x="618173" y="4499400"/>
            <a:ext cx="137064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marL="358775" indent="-358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00000"/>
              </a:lnSpc>
            </a:pPr>
            <a:r>
              <a:rPr lang="en-US" altLang="en-US" sz="1100" dirty="0" smtClean="0">
                <a:solidFill>
                  <a:srgbClr val="00B050"/>
                </a:solidFill>
              </a:rPr>
              <a:t>Lorenc</a:t>
            </a:r>
            <a:r>
              <a:rPr lang="en-US" altLang="en-US" sz="1100" dirty="0">
                <a:solidFill>
                  <a:srgbClr val="00B050"/>
                </a:solidFill>
              </a:rPr>
              <a:t> </a:t>
            </a:r>
            <a:r>
              <a:rPr lang="en-US" altLang="en-US" sz="1100" i="1" dirty="0" smtClean="0">
                <a:solidFill>
                  <a:srgbClr val="00B050"/>
                </a:solidFill>
              </a:rPr>
              <a:t>et al. </a:t>
            </a:r>
            <a:r>
              <a:rPr lang="en-US" altLang="en-US" sz="1100" dirty="0" smtClean="0">
                <a:solidFill>
                  <a:srgbClr val="00B050"/>
                </a:solidFill>
              </a:rPr>
              <a:t>2000</a:t>
            </a:r>
            <a:endParaRPr lang="en-US" altLang="en-US" sz="1100" dirty="0">
              <a:solidFill>
                <a:srgbClr val="00B050"/>
              </a:solidFill>
            </a:endParaRPr>
          </a:p>
        </p:txBody>
      </p:sp>
      <p:pic>
        <p:nvPicPr>
          <p:cNvPr id="7177"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1626" y="3544491"/>
            <a:ext cx="2574131" cy="70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110484562"/>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787" y="125896"/>
            <a:ext cx="6161369" cy="1003657"/>
          </a:xfrm>
        </p:spPr>
        <p:txBody>
          <a:bodyPr/>
          <a:lstStyle/>
          <a:p>
            <a:r>
              <a:rPr lang="en-GB" altLang="en-US" dirty="0"/>
              <a:t>Incremental approach</a:t>
            </a:r>
            <a:endParaRPr lang="en-GB" dirty="0"/>
          </a:p>
        </p:txBody>
      </p:sp>
      <p:sp>
        <p:nvSpPr>
          <p:cNvPr id="4" name="Text Placeholder 3"/>
          <p:cNvSpPr>
            <a:spLocks noGrp="1"/>
          </p:cNvSpPr>
          <p:nvPr>
            <p:ph type="body" sz="quarter" idx="11"/>
          </p:nvPr>
        </p:nvSpPr>
        <p:spPr>
          <a:xfrm>
            <a:off x="197644" y="1033670"/>
            <a:ext cx="8424863" cy="3441890"/>
          </a:xfrm>
        </p:spPr>
        <p:txBody>
          <a:bodyPr/>
          <a:lstStyle/>
          <a:p>
            <a:r>
              <a:rPr lang="en-GB" altLang="en-US" sz="2000" dirty="0" smtClean="0">
                <a:solidFill>
                  <a:srgbClr val="0070C0"/>
                </a:solidFill>
              </a:rPr>
              <a:t>This follows logically from the use of a forecast prior (background).</a:t>
            </a:r>
          </a:p>
          <a:p>
            <a:endParaRPr lang="en-GB" altLang="en-US" sz="2000" dirty="0" smtClean="0">
              <a:solidFill>
                <a:srgbClr val="0070C0"/>
              </a:solidFill>
            </a:endParaRPr>
          </a:p>
          <a:p>
            <a:r>
              <a:rPr lang="en-GB" altLang="en-US" sz="2000" dirty="0" smtClean="0"/>
              <a:t>Rather </a:t>
            </a:r>
            <a:r>
              <a:rPr lang="en-GB" altLang="en-US" sz="2000" dirty="0"/>
              <a:t>than determine </a:t>
            </a:r>
            <a:r>
              <a:rPr lang="en-GB" altLang="en-US" sz="2000" b="1" dirty="0" err="1">
                <a:latin typeface="Times New Roman" panose="02020603050405020304" pitchFamily="18" charset="0"/>
              </a:rPr>
              <a:t>x</a:t>
            </a:r>
            <a:r>
              <a:rPr lang="en-GB" altLang="en-US" sz="2000" i="1" baseline="30000" dirty="0" err="1">
                <a:latin typeface="Times New Roman" panose="02020603050405020304" pitchFamily="18" charset="0"/>
              </a:rPr>
              <a:t>a</a:t>
            </a:r>
            <a:r>
              <a:rPr lang="en-GB" altLang="en-US" sz="2000" dirty="0"/>
              <a:t> directly, we can determine </a:t>
            </a:r>
            <a:r>
              <a:rPr lang="en-GB" altLang="en-US" sz="2000" dirty="0">
                <a:sym typeface="Symbol" panose="05050102010706020507" pitchFamily="18" charset="2"/>
              </a:rPr>
              <a:t></a:t>
            </a:r>
            <a:r>
              <a:rPr lang="en-GB" altLang="en-US" sz="2000" b="1" dirty="0">
                <a:latin typeface="Times New Roman" panose="02020603050405020304" pitchFamily="18" charset="0"/>
                <a:cs typeface="Arial" panose="020B0604020202020204" pitchFamily="34" charset="0"/>
              </a:rPr>
              <a:t>x</a:t>
            </a:r>
            <a:r>
              <a:rPr lang="en-GB" altLang="en-US" sz="2000" dirty="0">
                <a:cs typeface="Arial" panose="020B0604020202020204" pitchFamily="34" charset="0"/>
              </a:rPr>
              <a:t> where </a:t>
            </a:r>
            <a:r>
              <a:rPr lang="en-GB" altLang="en-US" sz="2000" b="1" dirty="0" err="1">
                <a:latin typeface="Times New Roman" panose="02020603050405020304" pitchFamily="18" charset="0"/>
              </a:rPr>
              <a:t>x</a:t>
            </a:r>
            <a:r>
              <a:rPr lang="en-GB" altLang="en-US" sz="2000" i="1" baseline="30000" dirty="0" err="1">
                <a:latin typeface="Times New Roman" panose="02020603050405020304" pitchFamily="18" charset="0"/>
              </a:rPr>
              <a:t>a</a:t>
            </a:r>
            <a:r>
              <a:rPr lang="en-GB" altLang="en-US" sz="2000" i="1" baseline="30000" dirty="0">
                <a:latin typeface="Times New Roman" panose="02020603050405020304" pitchFamily="18" charset="0"/>
              </a:rPr>
              <a:t> </a:t>
            </a:r>
            <a:r>
              <a:rPr lang="en-GB" altLang="en-US" sz="2000" dirty="0">
                <a:latin typeface="Times New Roman" panose="02020603050405020304" pitchFamily="18" charset="0"/>
                <a:cs typeface="Arial" panose="020B0604020202020204" pitchFamily="34" charset="0"/>
              </a:rPr>
              <a:t>=</a:t>
            </a:r>
            <a:r>
              <a:rPr lang="en-GB" altLang="en-US" sz="2000" b="1" dirty="0" err="1">
                <a:latin typeface="Times New Roman" panose="02020603050405020304" pitchFamily="18" charset="0"/>
              </a:rPr>
              <a:t>x</a:t>
            </a:r>
            <a:r>
              <a:rPr lang="en-GB" altLang="en-US" sz="2000" i="1" baseline="30000" dirty="0" err="1">
                <a:latin typeface="Times New Roman" panose="02020603050405020304" pitchFamily="18" charset="0"/>
              </a:rPr>
              <a:t>b</a:t>
            </a:r>
            <a:r>
              <a:rPr lang="en-GB" altLang="en-US" sz="2000" dirty="0">
                <a:latin typeface="Times New Roman" panose="02020603050405020304" pitchFamily="18" charset="0"/>
                <a:cs typeface="Arial" panose="020B0604020202020204" pitchFamily="34" charset="0"/>
              </a:rPr>
              <a:t>+</a:t>
            </a:r>
            <a:r>
              <a:rPr lang="en-GB" altLang="en-US" sz="2000" dirty="0">
                <a:sym typeface="Symbol" panose="05050102010706020507" pitchFamily="18" charset="2"/>
              </a:rPr>
              <a:t></a:t>
            </a:r>
            <a:r>
              <a:rPr lang="en-GB" altLang="en-US" sz="2000" b="1" dirty="0">
                <a:latin typeface="Times New Roman" panose="02020603050405020304" pitchFamily="18" charset="0"/>
                <a:cs typeface="Arial" panose="020B0604020202020204" pitchFamily="34" charset="0"/>
              </a:rPr>
              <a:t>x</a:t>
            </a:r>
            <a:r>
              <a:rPr lang="en-GB" altLang="en-US" sz="2000" dirty="0">
                <a:cs typeface="Arial" panose="020B0604020202020204" pitchFamily="34" charset="0"/>
              </a:rPr>
              <a:t>.</a:t>
            </a:r>
          </a:p>
          <a:p>
            <a:r>
              <a:rPr lang="en-GB" altLang="en-US" sz="2000" dirty="0">
                <a:cs typeface="Arial" panose="020B0604020202020204" pitchFamily="34" charset="0"/>
              </a:rPr>
              <a:t>This allows us to make simplifying, cost-saving assumptions about </a:t>
            </a:r>
            <a:r>
              <a:rPr lang="en-GB" altLang="en-US" sz="2000" dirty="0">
                <a:sym typeface="Symbol" panose="05050102010706020507" pitchFamily="18" charset="2"/>
              </a:rPr>
              <a:t></a:t>
            </a:r>
            <a:r>
              <a:rPr lang="en-GB" altLang="en-US" sz="2000" b="1" dirty="0">
                <a:latin typeface="Times New Roman" panose="02020603050405020304" pitchFamily="18" charset="0"/>
                <a:cs typeface="Arial" panose="020B0604020202020204" pitchFamily="34" charset="0"/>
              </a:rPr>
              <a:t>x</a:t>
            </a:r>
            <a:r>
              <a:rPr lang="en-GB" altLang="en-US" sz="2000" dirty="0">
                <a:cs typeface="Arial" panose="020B0604020202020204" pitchFamily="34" charset="0"/>
              </a:rPr>
              <a:t> (e.g. that it is larger-scale) while maintaining full detail in </a:t>
            </a:r>
            <a:r>
              <a:rPr lang="en-GB" altLang="en-US" sz="2000" b="1" dirty="0" err="1">
                <a:latin typeface="Times New Roman" panose="02020603050405020304" pitchFamily="18" charset="0"/>
              </a:rPr>
              <a:t>x</a:t>
            </a:r>
            <a:r>
              <a:rPr lang="en-GB" altLang="en-US" sz="2000" i="1" baseline="30000" dirty="0" err="1">
                <a:latin typeface="Times New Roman" panose="02020603050405020304" pitchFamily="18" charset="0"/>
              </a:rPr>
              <a:t>b</a:t>
            </a:r>
            <a:r>
              <a:rPr lang="en-GB" altLang="en-US" sz="2000" dirty="0">
                <a:cs typeface="Arial" panose="020B0604020202020204" pitchFamily="34" charset="0"/>
              </a:rPr>
              <a:t>.  E.g. </a:t>
            </a:r>
          </a:p>
          <a:p>
            <a:pPr lvl="1"/>
            <a:r>
              <a:rPr lang="en-GB" altLang="en-US" sz="2400" dirty="0">
                <a:cs typeface="Arial" panose="020B0604020202020204" pitchFamily="34" charset="0"/>
              </a:rPr>
              <a:t>First-Guess at Appropriate Time (FGAT) in </a:t>
            </a:r>
            <a:r>
              <a:rPr lang="en-GB" altLang="en-US" sz="2400" dirty="0" smtClean="0">
                <a:cs typeface="Arial" panose="020B0604020202020204" pitchFamily="34" charset="0"/>
              </a:rPr>
              <a:t>3DVar</a:t>
            </a:r>
            <a:r>
              <a:rPr lang="en-GB" altLang="en-US" sz="2400" dirty="0">
                <a:cs typeface="Arial" panose="020B0604020202020204" pitchFamily="34" charset="0"/>
              </a:rPr>
              <a:t>.</a:t>
            </a:r>
          </a:p>
          <a:p>
            <a:pPr lvl="1"/>
            <a:r>
              <a:rPr lang="en-GB" altLang="en-US" sz="2400" dirty="0">
                <a:cs typeface="Arial" panose="020B0604020202020204" pitchFamily="34" charset="0"/>
              </a:rPr>
              <a:t>Incremental </a:t>
            </a:r>
            <a:r>
              <a:rPr lang="en-GB" altLang="en-US" sz="2400" dirty="0" smtClean="0">
                <a:cs typeface="Arial" panose="020B0604020202020204" pitchFamily="34" charset="0"/>
              </a:rPr>
              <a:t>4DVar.</a:t>
            </a:r>
            <a:endParaRPr lang="en-GB" altLang="en-US" sz="2400" dirty="0">
              <a:cs typeface="Arial" panose="020B0604020202020204" pitchFamily="34" charset="0"/>
            </a:endParaRPr>
          </a:p>
          <a:p>
            <a:endParaRPr lang="el-GR" altLang="en-US" sz="2000" dirty="0">
              <a:cs typeface="Arial" panose="020B0604020202020204" pitchFamily="34" charset="0"/>
            </a:endParaRPr>
          </a:p>
          <a:p>
            <a:endParaRPr lang="en-GB" sz="2000" dirty="0"/>
          </a:p>
        </p:txBody>
      </p:sp>
      <p:sp>
        <p:nvSpPr>
          <p:cNvPr id="5" name="Footer Placeholder 2"/>
          <p:cNvSpPr>
            <a:spLocks noGrp="1"/>
          </p:cNvSpPr>
          <p:nvPr>
            <p:ph type="ftr" sz="quarter" idx="4294967295"/>
          </p:nvPr>
        </p:nvSpPr>
        <p:spPr>
          <a:xfrm>
            <a:off x="0" y="4732140"/>
            <a:ext cx="9144000" cy="411361"/>
          </a:xfrm>
          <a:prstGeom prst="rect">
            <a:avLst/>
          </a:prstGeom>
          <a:solidFill>
            <a:schemeClr val="bg1"/>
          </a:solidFill>
          <a:ln/>
          <a:extLst/>
        </p:spPr>
        <p:txBody>
          <a:bodyPr vert="horz" lIns="252000" tIns="36000" rIns="68580" bIns="27000" rtlCol="0" anchor="ctr"/>
          <a:lstStyle/>
          <a:p>
            <a:r>
              <a:rPr lang="en-GB" altLang="en-US" dirty="0">
                <a:latin typeface="+mn-lt"/>
              </a:rPr>
              <a:t>© Crown copyright   Met Office  Andrew Lorenc </a:t>
            </a:r>
            <a:fld id="{4980F235-5A9C-4374-BC9A-A925C5C0BAE6}" type="slidenum">
              <a:rPr lang="en-GB" altLang="en-US"/>
              <a:pPr/>
              <a:t>17</a:t>
            </a:fld>
            <a:endParaRPr lang="en-GB" altLang="en-US" dirty="0">
              <a:latin typeface="+mn-lt"/>
            </a:endParaRPr>
          </a:p>
        </p:txBody>
      </p:sp>
    </p:spTree>
    <p:extLst>
      <p:ext uri="{BB962C8B-B14F-4D97-AF65-F5344CB8AC3E}">
        <p14:creationId xmlns:p14="http://schemas.microsoft.com/office/powerpoint/2010/main" val="301633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420470" y="71595"/>
            <a:ext cx="6153201" cy="623248"/>
          </a:xfrm>
        </p:spPr>
        <p:txBody>
          <a:bodyPr/>
          <a:lstStyle/>
          <a:p>
            <a:pPr eaLnBrk="1" hangingPunct="1"/>
            <a:r>
              <a:rPr lang="en-GB" altLang="en-US" dirty="0" smtClean="0"/>
              <a:t>Basic 3D-Var</a:t>
            </a:r>
          </a:p>
        </p:txBody>
      </p:sp>
      <p:pic>
        <p:nvPicPr>
          <p:cNvPr id="39939" name="Picture 3" descr="3DV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470" y="843541"/>
            <a:ext cx="4090399" cy="294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1" y="4018352"/>
            <a:ext cx="6157913"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Footer Placeholder 2"/>
          <p:cNvSpPr>
            <a:spLocks noGrp="1"/>
          </p:cNvSpPr>
          <p:nvPr>
            <p:ph type="ftr" sz="quarter" idx="4294967295"/>
          </p:nvPr>
        </p:nvSpPr>
        <p:spPr>
          <a:xfrm>
            <a:off x="0" y="4732140"/>
            <a:ext cx="9144000" cy="411361"/>
          </a:xfrm>
          <a:prstGeom prst="rect">
            <a:avLst/>
          </a:prstGeom>
          <a:solidFill>
            <a:schemeClr val="bg1"/>
          </a:solidFill>
          <a:ln/>
          <a:extLst/>
        </p:spPr>
        <p:txBody>
          <a:bodyPr vert="horz" lIns="252000" tIns="36000" rIns="68580" bIns="27000" rtlCol="0" anchor="ctr"/>
          <a:lstStyle/>
          <a:p>
            <a:r>
              <a:rPr lang="en-GB" altLang="en-US" dirty="0">
                <a:latin typeface="+mn-lt"/>
              </a:rPr>
              <a:t>© Crown copyright   Met Office  Andrew Lorenc </a:t>
            </a:r>
            <a:fld id="{4980F235-5A9C-4374-BC9A-A925C5C0BAE6}" type="slidenum">
              <a:rPr lang="en-GB" altLang="en-US"/>
              <a:pPr/>
              <a:t>18</a:t>
            </a:fld>
            <a:endParaRPr lang="en-GB" altLang="en-US" dirty="0">
              <a:latin typeface="+mn-lt"/>
            </a:endParaRPr>
          </a:p>
        </p:txBody>
      </p:sp>
    </p:spTree>
    <p:extLst>
      <p:ext uri="{BB962C8B-B14F-4D97-AF65-F5344CB8AC3E}">
        <p14:creationId xmlns:p14="http://schemas.microsoft.com/office/powerpoint/2010/main" val="3612696238"/>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427915" y="14652"/>
            <a:ext cx="6091969" cy="623248"/>
          </a:xfrm>
        </p:spPr>
        <p:txBody>
          <a:bodyPr/>
          <a:lstStyle/>
          <a:p>
            <a:pPr eaLnBrk="1" hangingPunct="1"/>
            <a:r>
              <a:rPr lang="en-GB" altLang="en-US" dirty="0" smtClean="0"/>
              <a:t>3D-Var with FGAT</a:t>
            </a:r>
          </a:p>
        </p:txBody>
      </p:sp>
      <p:pic>
        <p:nvPicPr>
          <p:cNvPr id="40963" name="Picture 3" descr="3DVAR_FG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915" y="844562"/>
            <a:ext cx="4090399" cy="294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8775" y="3975401"/>
            <a:ext cx="5886450" cy="45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Footer Placeholder 2"/>
          <p:cNvSpPr>
            <a:spLocks noGrp="1"/>
          </p:cNvSpPr>
          <p:nvPr>
            <p:ph type="ftr" sz="quarter" idx="4294967295"/>
          </p:nvPr>
        </p:nvSpPr>
        <p:spPr>
          <a:xfrm>
            <a:off x="0" y="4563092"/>
            <a:ext cx="9144000" cy="411361"/>
          </a:xfrm>
          <a:prstGeom prst="rect">
            <a:avLst/>
          </a:prstGeom>
          <a:solidFill>
            <a:schemeClr val="bg1"/>
          </a:solidFill>
          <a:ln/>
          <a:extLst/>
        </p:spPr>
        <p:txBody>
          <a:bodyPr vert="horz" lIns="252000" tIns="36000" rIns="68580" bIns="27000" rtlCol="0" anchor="ctr"/>
          <a:lstStyle/>
          <a:p>
            <a:r>
              <a:rPr lang="en-GB" altLang="en-US" dirty="0">
                <a:latin typeface="+mn-lt"/>
              </a:rPr>
              <a:t>© Crown copyright   Met Office  Andrew Lorenc </a:t>
            </a:r>
            <a:fld id="{4B49BB46-C41B-4973-A142-7A067BDE825C}" type="slidenum">
              <a:rPr lang="en-GB" altLang="en-US">
                <a:solidFill>
                  <a:srgbClr val="000000"/>
                </a:solidFill>
              </a:rPr>
              <a:pPr/>
              <a:t>19</a:t>
            </a:fld>
            <a:endParaRPr lang="en-GB" altLang="en-US" dirty="0">
              <a:latin typeface="+mn-lt"/>
            </a:endParaRPr>
          </a:p>
        </p:txBody>
      </p:sp>
      <p:sp>
        <p:nvSpPr>
          <p:cNvPr id="6" name="Rectangle 9"/>
          <p:cNvSpPr>
            <a:spLocks noChangeArrowheads="1"/>
          </p:cNvSpPr>
          <p:nvPr/>
        </p:nvSpPr>
        <p:spPr bwMode="auto">
          <a:xfrm>
            <a:off x="168593" y="4362240"/>
            <a:ext cx="21936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marL="358775" indent="-358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00000"/>
              </a:lnSpc>
            </a:pPr>
            <a:r>
              <a:rPr lang="en-US" altLang="en-US" sz="1100" dirty="0" smtClean="0">
                <a:solidFill>
                  <a:srgbClr val="00B050"/>
                </a:solidFill>
              </a:rPr>
              <a:t>Lorenc</a:t>
            </a:r>
            <a:r>
              <a:rPr lang="en-US" altLang="en-US" sz="1100" dirty="0">
                <a:solidFill>
                  <a:srgbClr val="00B050"/>
                </a:solidFill>
              </a:rPr>
              <a:t> </a:t>
            </a:r>
            <a:r>
              <a:rPr lang="en-US" altLang="en-US" sz="1100" dirty="0" smtClean="0">
                <a:solidFill>
                  <a:srgbClr val="00B050"/>
                </a:solidFill>
              </a:rPr>
              <a:t>&amp; Rawlins 2005</a:t>
            </a:r>
            <a:endParaRPr lang="en-US" altLang="en-US" sz="1100" dirty="0">
              <a:solidFill>
                <a:srgbClr val="00B050"/>
              </a:solidFill>
            </a:endParaRPr>
          </a:p>
        </p:txBody>
      </p:sp>
    </p:spTree>
    <p:extLst>
      <p:ext uri="{BB962C8B-B14F-4D97-AF65-F5344CB8AC3E}">
        <p14:creationId xmlns:p14="http://schemas.microsoft.com/office/powerpoint/2010/main" val="3831861113"/>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9710" y="0"/>
            <a:ext cx="7324290" cy="1177245"/>
          </a:xfrm>
        </p:spPr>
        <p:txBody>
          <a:bodyPr/>
          <a:lstStyle/>
          <a:p>
            <a:r>
              <a:rPr lang="en-GB" dirty="0" smtClean="0"/>
              <a:t>What have we learnt is important</a:t>
            </a:r>
            <a:br>
              <a:rPr lang="en-GB" dirty="0" smtClean="0"/>
            </a:br>
            <a:r>
              <a:rPr lang="en-GB" dirty="0" smtClean="0"/>
              <a:t>for good DA for NWP?</a:t>
            </a:r>
            <a:endParaRPr lang="en-GB" dirty="0"/>
          </a:p>
        </p:txBody>
      </p:sp>
      <p:sp>
        <p:nvSpPr>
          <p:cNvPr id="3" name="Footer Placeholder 2"/>
          <p:cNvSpPr>
            <a:spLocks noGrp="1"/>
          </p:cNvSpPr>
          <p:nvPr>
            <p:ph type="ftr" sz="quarter" idx="12"/>
          </p:nvPr>
        </p:nvSpPr>
        <p:spPr/>
        <p:txBody>
          <a:bodyPr/>
          <a:lstStyle/>
          <a:p>
            <a:r>
              <a:rPr lang="en-GB" altLang="en-US" smtClean="0"/>
              <a:t>© Crown copyright   Met Office  </a:t>
            </a:r>
            <a:r>
              <a:rPr lang="en-GB" altLang="en-US" smtClean="0">
                <a:solidFill>
                  <a:srgbClr val="000000"/>
                </a:solidFill>
              </a:rPr>
              <a:t>Andrew Lorenc  </a:t>
            </a:r>
            <a:fld id="{FD43AA7D-7044-47CE-A09F-66FF0C2923C2}" type="slidenum">
              <a:rPr lang="en-GB" altLang="en-US" smtClean="0">
                <a:solidFill>
                  <a:srgbClr val="000000"/>
                </a:solidFill>
              </a:rPr>
              <a:pPr/>
              <a:t>2</a:t>
            </a:fld>
            <a:endParaRPr lang="en-GB" altLang="en-US" smtClean="0">
              <a:solidFill>
                <a:srgbClr val="000000"/>
              </a:solidFill>
            </a:endParaRPr>
          </a:p>
          <a:p>
            <a:endParaRPr lang="en-GB" altLang="en-US"/>
          </a:p>
        </p:txBody>
      </p:sp>
      <p:sp>
        <p:nvSpPr>
          <p:cNvPr id="5" name="Text Placeholder 4"/>
          <p:cNvSpPr>
            <a:spLocks noGrp="1"/>
          </p:cNvSpPr>
          <p:nvPr>
            <p:ph type="body" sz="quarter" idx="11"/>
          </p:nvPr>
        </p:nvSpPr>
        <p:spPr>
          <a:xfrm>
            <a:off x="197644" y="1383527"/>
            <a:ext cx="8424863" cy="3092033"/>
          </a:xfrm>
        </p:spPr>
        <p:txBody>
          <a:bodyPr/>
          <a:lstStyle/>
          <a:p>
            <a:pPr marL="342900" indent="-342900">
              <a:buFont typeface="+mj-lt"/>
              <a:buAutoNum type="arabicPeriod"/>
            </a:pPr>
            <a:r>
              <a:rPr lang="en-GB" dirty="0" smtClean="0"/>
              <a:t>Use the best affordable model to accumulate information &amp; carry it information forward in time.    </a:t>
            </a:r>
            <a:r>
              <a:rPr lang="en-GB" i="1" dirty="0" smtClean="0">
                <a:solidFill>
                  <a:srgbClr val="0070C0"/>
                </a:solidFill>
              </a:rPr>
              <a:t>2017 global model represents its state using &gt;10</a:t>
            </a:r>
            <a:r>
              <a:rPr lang="en-GB" i="1" baseline="30000" dirty="0" smtClean="0">
                <a:solidFill>
                  <a:srgbClr val="0070C0"/>
                </a:solidFill>
              </a:rPr>
              <a:t>9</a:t>
            </a:r>
            <a:r>
              <a:rPr lang="en-GB" i="1" dirty="0" smtClean="0">
                <a:solidFill>
                  <a:srgbClr val="0070C0"/>
                </a:solidFill>
              </a:rPr>
              <a:t> numbers.</a:t>
            </a:r>
            <a:br>
              <a:rPr lang="en-GB" i="1" dirty="0" smtClean="0">
                <a:solidFill>
                  <a:srgbClr val="0070C0"/>
                </a:solidFill>
              </a:rPr>
            </a:br>
            <a:r>
              <a:rPr lang="en-GB" i="1" dirty="0" smtClean="0">
                <a:solidFill>
                  <a:srgbClr val="0070C0"/>
                </a:solidFill>
              </a:rPr>
              <a:t>It is better to analyse increments to the model, rather than estimating the full state.</a:t>
            </a:r>
          </a:p>
          <a:p>
            <a:pPr marL="342900" indent="-342900">
              <a:buFont typeface="+mj-lt"/>
              <a:buAutoNum type="arabicPeriod"/>
            </a:pPr>
            <a:r>
              <a:rPr lang="en-GB" dirty="0" smtClean="0"/>
              <a:t>Assimilate a large number of observations / day, taking account of their information &amp; errors.</a:t>
            </a:r>
            <a:br>
              <a:rPr lang="en-GB" dirty="0" smtClean="0"/>
            </a:br>
            <a:r>
              <a:rPr lang="en-GB" i="1" dirty="0">
                <a:solidFill>
                  <a:srgbClr val="0070C0"/>
                </a:solidFill>
              </a:rPr>
              <a:t>&gt;</a:t>
            </a:r>
            <a:r>
              <a:rPr lang="en-GB" i="1" dirty="0" smtClean="0">
                <a:solidFill>
                  <a:srgbClr val="0070C0"/>
                </a:solidFill>
              </a:rPr>
              <a:t>10</a:t>
            </a:r>
            <a:r>
              <a:rPr lang="en-GB" i="1" baseline="30000" dirty="0" smtClean="0">
                <a:solidFill>
                  <a:srgbClr val="0070C0"/>
                </a:solidFill>
              </a:rPr>
              <a:t>6</a:t>
            </a:r>
            <a:r>
              <a:rPr lang="en-GB" i="1" dirty="0" smtClean="0">
                <a:solidFill>
                  <a:srgbClr val="0070C0"/>
                </a:solidFill>
              </a:rPr>
              <a:t>/day.   It is simplest to allow for errors if we use innovations of </a:t>
            </a:r>
            <a:r>
              <a:rPr lang="en-GB" i="1" dirty="0">
                <a:solidFill>
                  <a:srgbClr val="0070C0"/>
                </a:solidFill>
              </a:rPr>
              <a:t>observations </a:t>
            </a:r>
            <a:r>
              <a:rPr lang="en-GB" i="1" dirty="0" smtClean="0">
                <a:solidFill>
                  <a:srgbClr val="0070C0"/>
                </a:solidFill>
              </a:rPr>
              <a:t>in </a:t>
            </a:r>
            <a:r>
              <a:rPr lang="en-GB" i="1" dirty="0">
                <a:solidFill>
                  <a:srgbClr val="0070C0"/>
                </a:solidFill>
              </a:rPr>
              <a:t>original form (e.g. radiances</a:t>
            </a:r>
            <a:r>
              <a:rPr lang="en-GB" i="1" dirty="0" smtClean="0">
                <a:solidFill>
                  <a:srgbClr val="0070C0"/>
                </a:solidFill>
              </a:rPr>
              <a:t>) from model state.</a:t>
            </a:r>
            <a:endParaRPr lang="en-GB" i="1" dirty="0">
              <a:solidFill>
                <a:srgbClr val="0070C0"/>
              </a:solidFill>
            </a:endParaRPr>
          </a:p>
          <a:p>
            <a:pPr marL="342900" indent="-342900">
              <a:buFont typeface="+mj-lt"/>
              <a:buAutoNum type="arabicPeriod"/>
            </a:pPr>
            <a:r>
              <a:rPr lang="en-GB" dirty="0" smtClean="0"/>
              <a:t>Need an estimate of the error PDF of the current background state.  </a:t>
            </a:r>
            <a:br>
              <a:rPr lang="en-GB" dirty="0" smtClean="0"/>
            </a:br>
            <a:r>
              <a:rPr lang="en-GB" i="1" dirty="0">
                <a:solidFill>
                  <a:srgbClr val="0070C0"/>
                </a:solidFill>
              </a:rPr>
              <a:t>Our computers cannot handle matrices size 10</a:t>
            </a:r>
            <a:r>
              <a:rPr lang="en-GB" i="1" baseline="30000" dirty="0">
                <a:solidFill>
                  <a:srgbClr val="0070C0"/>
                </a:solidFill>
              </a:rPr>
              <a:t>9</a:t>
            </a:r>
            <a:r>
              <a:rPr lang="en-GB" i="1" dirty="0">
                <a:solidFill>
                  <a:srgbClr val="0070C0"/>
                </a:solidFill>
              </a:rPr>
              <a:t> × </a:t>
            </a:r>
            <a:r>
              <a:rPr lang="en-GB" i="1" dirty="0" smtClean="0">
                <a:solidFill>
                  <a:srgbClr val="0070C0"/>
                </a:solidFill>
              </a:rPr>
              <a:t>10</a:t>
            </a:r>
            <a:r>
              <a:rPr lang="en-GB" i="1" baseline="30000" dirty="0">
                <a:solidFill>
                  <a:srgbClr val="0070C0"/>
                </a:solidFill>
              </a:rPr>
              <a:t>9</a:t>
            </a:r>
            <a:r>
              <a:rPr lang="en-GB" i="1" dirty="0" smtClean="0">
                <a:solidFill>
                  <a:srgbClr val="0070C0"/>
                </a:solidFill>
              </a:rPr>
              <a:t> !</a:t>
            </a:r>
            <a:endParaRPr lang="en-GB" i="1" dirty="0">
              <a:solidFill>
                <a:srgbClr val="0070C0"/>
              </a:solidFill>
            </a:endParaRPr>
          </a:p>
          <a:p>
            <a:pPr marL="342900" indent="-342900">
              <a:buFont typeface="+mj-lt"/>
              <a:buAutoNum type="arabicPeriod"/>
            </a:pPr>
            <a:r>
              <a:rPr lang="en-GB" dirty="0" smtClean="0"/>
              <a:t>Correct synergistic use of observations close in space and time may increase their value.</a:t>
            </a:r>
            <a:br>
              <a:rPr lang="en-GB" dirty="0" smtClean="0"/>
            </a:br>
            <a:r>
              <a:rPr lang="en-GB" i="1" dirty="0">
                <a:solidFill>
                  <a:srgbClr val="0070C0"/>
                </a:solidFill>
              </a:rPr>
              <a:t>Full KF equations are </a:t>
            </a:r>
            <a:r>
              <a:rPr lang="en-GB" i="1" dirty="0" smtClean="0">
                <a:solidFill>
                  <a:srgbClr val="0070C0"/>
                </a:solidFill>
              </a:rPr>
              <a:t>correct (for Gaussians), but cannot be done for a problem this big. </a:t>
            </a:r>
            <a:br>
              <a:rPr lang="en-GB" i="1" dirty="0" smtClean="0">
                <a:solidFill>
                  <a:srgbClr val="0070C0"/>
                </a:solidFill>
              </a:rPr>
            </a:br>
            <a:r>
              <a:rPr lang="en-GB" i="1" dirty="0" smtClean="0">
                <a:solidFill>
                  <a:srgbClr val="0070C0"/>
                </a:solidFill>
              </a:rPr>
              <a:t>With </a:t>
            </a:r>
            <a:r>
              <a:rPr lang="en-GB" i="1" dirty="0">
                <a:solidFill>
                  <a:srgbClr val="0070C0"/>
                </a:solidFill>
              </a:rPr>
              <a:t>approximate </a:t>
            </a:r>
            <a:r>
              <a:rPr lang="en-GB" b="1" dirty="0">
                <a:solidFill>
                  <a:srgbClr val="0070C0"/>
                </a:solidFill>
                <a:latin typeface="Times New Roman" panose="02020603050405020304" pitchFamily="18" charset="0"/>
                <a:cs typeface="Times New Roman" panose="02020603050405020304" pitchFamily="18" charset="0"/>
              </a:rPr>
              <a:t>B</a:t>
            </a:r>
            <a:r>
              <a:rPr lang="en-GB" i="1" dirty="0">
                <a:solidFill>
                  <a:srgbClr val="0070C0"/>
                </a:solidFill>
              </a:rPr>
              <a:t> only observations assimilated in the same batch </a:t>
            </a:r>
            <a:r>
              <a:rPr lang="en-GB" i="1" dirty="0" smtClean="0">
                <a:solidFill>
                  <a:srgbClr val="0070C0"/>
                </a:solidFill>
              </a:rPr>
              <a:t>can be correctly </a:t>
            </a:r>
            <a:r>
              <a:rPr lang="en-GB" i="1" dirty="0">
                <a:solidFill>
                  <a:srgbClr val="0070C0"/>
                </a:solidFill>
              </a:rPr>
              <a:t>handled.</a:t>
            </a:r>
          </a:p>
          <a:p>
            <a:pPr marL="342900" indent="-342900">
              <a:buFont typeface="+mj-lt"/>
              <a:buAutoNum type="arabicPeriod"/>
            </a:pPr>
            <a:endParaRPr lang="en-GB" baseline="30000" dirty="0" smtClean="0"/>
          </a:p>
        </p:txBody>
      </p:sp>
    </p:spTree>
    <p:extLst>
      <p:ext uri="{BB962C8B-B14F-4D97-AF65-F5344CB8AC3E}">
        <p14:creationId xmlns:p14="http://schemas.microsoft.com/office/powerpoint/2010/main" val="74199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519362" y="339329"/>
            <a:ext cx="5481638" cy="666750"/>
          </a:xfrm>
        </p:spPr>
        <p:txBody>
          <a:bodyPr/>
          <a:lstStyle/>
          <a:p>
            <a:pPr eaLnBrk="1" hangingPunct="1"/>
            <a:r>
              <a:rPr lang="en-GB" altLang="en-US" sz="1875"/>
              <a:t>Simple 4D-Var, as a least-squares best fit of a deterministic model trajectory to observations</a:t>
            </a:r>
          </a:p>
        </p:txBody>
      </p:sp>
      <p:pic>
        <p:nvPicPr>
          <p:cNvPr id="29699" name="Picture 3" descr="4DVa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935" y="1275160"/>
            <a:ext cx="5373290" cy="338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txBox="1">
            <a:spLocks/>
          </p:cNvSpPr>
          <p:nvPr/>
        </p:nvSpPr>
        <p:spPr>
          <a:xfrm>
            <a:off x="0" y="4732140"/>
            <a:ext cx="9144000" cy="411361"/>
          </a:xfrm>
          <a:prstGeom prst="rect">
            <a:avLst/>
          </a:prstGeom>
          <a:solidFill>
            <a:srgbClr val="B9DC0C"/>
          </a:solidFill>
          <a:ln/>
        </p:spPr>
        <p:txBody>
          <a:bodyPr vert="horz" lIns="252000" tIns="36000" rIns="68580" bIns="27000" rtlCol="0" anchor="ctr"/>
          <a:lstStyle>
            <a:defPPr>
              <a:defRPr lang="en-US"/>
            </a:defPPr>
            <a:lvl1pPr marL="0" algn="l" defTabSz="219075" rtl="0" eaLnBrk="1" latinLnBrk="0" hangingPunct="0">
              <a:defRPr sz="8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kumimoji="0" lang="en-GB" altLang="en-US" sz="800" b="0" i="0" u="none" strike="noStrike" kern="1200" cap="none" spc="0" normalizeH="0" baseline="0" noProof="0" dirty="0" smtClean="0">
                <a:ln>
                  <a:noFill/>
                </a:ln>
                <a:solidFill>
                  <a:srgbClr val="2A2A2A"/>
                </a:solidFill>
                <a:effectLst/>
                <a:uLnTx/>
                <a:uFillTx/>
                <a:latin typeface="Arial"/>
              </a:rPr>
              <a:t>© Crown copyright   Met Office  Andrew Lorenc  </a:t>
            </a:r>
            <a:fld id="{4B49BB46-C41B-4973-A142-7A067BDE825C}" type="slidenum">
              <a:rPr lang="en-GB" altLang="en-US" sz="1050" smtClean="0">
                <a:solidFill>
                  <a:srgbClr val="000000"/>
                </a:solidFill>
              </a:rPr>
              <a:pPr/>
              <a:t>20</a:t>
            </a:fld>
            <a:endParaRPr lang="en-GB" altLang="en-US" sz="1050" dirty="0"/>
          </a:p>
        </p:txBody>
      </p:sp>
    </p:spTree>
    <p:extLst>
      <p:ext uri="{BB962C8B-B14F-4D97-AF65-F5344CB8AC3E}">
        <p14:creationId xmlns:p14="http://schemas.microsoft.com/office/powerpoint/2010/main" val="2625750500"/>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1" y="0"/>
            <a:ext cx="6214672" cy="622407"/>
          </a:xfrm>
        </p:spPr>
        <p:txBody>
          <a:bodyPr/>
          <a:lstStyle/>
          <a:p>
            <a:r>
              <a:rPr lang="en-GB" dirty="0" smtClean="0"/>
              <a:t>Deterministic 4DVar</a:t>
            </a:r>
            <a:endParaRPr lang="en-GB" dirty="0"/>
          </a:p>
        </p:txBody>
      </p:sp>
      <p:sp>
        <p:nvSpPr>
          <p:cNvPr id="3" name="Content Placeholder 2"/>
          <p:cNvSpPr>
            <a:spLocks noGrp="1"/>
          </p:cNvSpPr>
          <p:nvPr>
            <p:ph idx="1"/>
          </p:nvPr>
        </p:nvSpPr>
        <p:spPr>
          <a:xfrm>
            <a:off x="98822" y="877866"/>
            <a:ext cx="8946356" cy="3686449"/>
          </a:xfrm>
        </p:spPr>
        <p:txBody>
          <a:bodyPr/>
          <a:lstStyle/>
          <a:p>
            <a:pPr marL="285750" indent="-285750">
              <a:buFont typeface="Arial" panose="020B0604020202020204" pitchFamily="34" charset="0"/>
              <a:buChar char="•"/>
            </a:pPr>
            <a:r>
              <a:rPr lang="en-GB" sz="1600" dirty="0" smtClean="0"/>
              <a:t>Include a nonlinear forecast model as part of the variational prediction of the observations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Measure the misfit to background and observations over a time-window</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sz="1600" dirty="0" smtClean="0"/>
              <a:t>The gradient used in the descent algorithm will contain the </a:t>
            </a:r>
            <a:r>
              <a:rPr lang="en-GB" sz="1600" dirty="0" err="1" smtClean="0"/>
              <a:t>adjoint</a:t>
            </a:r>
            <a:r>
              <a:rPr lang="en-GB" sz="1600" dirty="0" smtClean="0"/>
              <a:t> model </a:t>
            </a:r>
            <a:r>
              <a:rPr lang="en-GB" sz="2400" u="sng" dirty="0" smtClean="0">
                <a:latin typeface="Times New Roman" panose="02020603050405020304" pitchFamily="18" charset="0"/>
                <a:cs typeface="Times New Roman" panose="02020603050405020304" pitchFamily="18" charset="0"/>
              </a:rPr>
              <a:t>M</a:t>
            </a:r>
            <a:r>
              <a:rPr lang="en-GB" sz="2400" baseline="30000" dirty="0" smtClean="0">
                <a:latin typeface="Times New Roman" panose="02020603050405020304" pitchFamily="18" charset="0"/>
                <a:cs typeface="Times New Roman" panose="02020603050405020304" pitchFamily="18" charset="0"/>
              </a:rPr>
              <a:t>*</a:t>
            </a:r>
            <a:r>
              <a:rPr lang="en-GB" sz="2400" dirty="0"/>
              <a:t> </a:t>
            </a:r>
            <a:endParaRPr lang="en-GB" sz="2400" dirty="0" smtClean="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1600" dirty="0" smtClean="0"/>
              <a:t>Precondition as for 3DVar</a:t>
            </a:r>
            <a:endParaRPr lang="en-GB" sz="1600" baseline="30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400" baseline="30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400" baseline="30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baseline="30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21</a:t>
            </a:fld>
            <a:endParaRPr lang="en-GB" altLang="en-US" sz="1050">
              <a:latin typeface="Times" panose="02020603050405020304" pitchFamily="18" charset="0"/>
            </a:endParaRPr>
          </a:p>
        </p:txBody>
      </p:sp>
      <p:graphicFrame>
        <p:nvGraphicFramePr>
          <p:cNvPr id="5" name="Object 10"/>
          <p:cNvGraphicFramePr>
            <a:graphicFrameLocks noChangeAspect="1"/>
          </p:cNvGraphicFramePr>
          <p:nvPr>
            <p:extLst>
              <p:ext uri="{D42A27DB-BD31-4B8C-83A1-F6EECF244321}">
                <p14:modId xmlns:p14="http://schemas.microsoft.com/office/powerpoint/2010/main" val="3006543325"/>
              </p:ext>
            </p:extLst>
          </p:nvPr>
        </p:nvGraphicFramePr>
        <p:xfrm>
          <a:off x="3419878" y="1162050"/>
          <a:ext cx="1779587" cy="495300"/>
        </p:xfrm>
        <a:graphic>
          <a:graphicData uri="http://schemas.openxmlformats.org/presentationml/2006/ole">
            <mc:AlternateContent xmlns:mc="http://schemas.openxmlformats.org/markup-compatibility/2006">
              <mc:Choice xmlns:v="urn:schemas-microsoft-com:vml" Requires="v">
                <p:oleObj spid="_x0000_s21657" name="Equation" r:id="rId3" imgW="926698" imgH="253890" progId="Equation.DSMT4">
                  <p:embed/>
                </p:oleObj>
              </mc:Choice>
              <mc:Fallback>
                <p:oleObj name="Equation" r:id="rId3" imgW="926698"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8" y="1162050"/>
                        <a:ext cx="177958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1"/>
          <p:cNvGraphicFramePr>
            <a:graphicFrameLocks noChangeAspect="1"/>
          </p:cNvGraphicFramePr>
          <p:nvPr>
            <p:extLst>
              <p:ext uri="{D42A27DB-BD31-4B8C-83A1-F6EECF244321}">
                <p14:modId xmlns:p14="http://schemas.microsoft.com/office/powerpoint/2010/main" val="1282120342"/>
              </p:ext>
            </p:extLst>
          </p:nvPr>
        </p:nvGraphicFramePr>
        <p:xfrm>
          <a:off x="1306512" y="2149476"/>
          <a:ext cx="6530975" cy="604837"/>
        </p:xfrm>
        <a:graphic>
          <a:graphicData uri="http://schemas.openxmlformats.org/presentationml/2006/ole">
            <mc:AlternateContent xmlns:mc="http://schemas.openxmlformats.org/markup-compatibility/2006">
              <mc:Choice xmlns:v="urn:schemas-microsoft-com:vml" Requires="v">
                <p:oleObj spid="_x0000_s21658" name="Equation" r:id="rId5" imgW="3390840" imgH="317160" progId="Equation.DSMT4">
                  <p:embed/>
                </p:oleObj>
              </mc:Choice>
              <mc:Fallback>
                <p:oleObj name="Equation" r:id="rId5" imgW="3390840" imgH="3171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6512" y="2149476"/>
                        <a:ext cx="6530975"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2"/>
          <p:cNvGraphicFramePr>
            <a:graphicFrameLocks noChangeAspect="1"/>
          </p:cNvGraphicFramePr>
          <p:nvPr>
            <p:extLst>
              <p:ext uri="{D42A27DB-BD31-4B8C-83A1-F6EECF244321}">
                <p14:modId xmlns:p14="http://schemas.microsoft.com/office/powerpoint/2010/main" val="3205251700"/>
              </p:ext>
            </p:extLst>
          </p:nvPr>
        </p:nvGraphicFramePr>
        <p:xfrm>
          <a:off x="1306512" y="3246439"/>
          <a:ext cx="4987925" cy="531813"/>
        </p:xfrm>
        <a:graphic>
          <a:graphicData uri="http://schemas.openxmlformats.org/presentationml/2006/ole">
            <mc:AlternateContent xmlns:mc="http://schemas.openxmlformats.org/markup-compatibility/2006">
              <mc:Choice xmlns:v="urn:schemas-microsoft-com:vml" Requires="v">
                <p:oleObj spid="_x0000_s21659" name="Equation" r:id="rId7" imgW="2590560" imgH="279360" progId="Equation.DSMT4">
                  <p:embed/>
                </p:oleObj>
              </mc:Choice>
              <mc:Fallback>
                <p:oleObj name="Equation" r:id="rId7" imgW="259056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6512" y="3246439"/>
                        <a:ext cx="4987925"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5043818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0"/>
                                  </p:stCondLst>
                                  <p:childTnLst>
                                    <p:set>
                                      <p:cBhvr>
                                        <p:cTn id="9" dur="1" fill="hold">
                                          <p:stCondLst>
                                            <p:cond delay="499"/>
                                          </p:stCondLst>
                                        </p:cTn>
                                        <p:tgtEl>
                                          <p:spTgt spid="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Pdf_evolution_deterministic4DVAR"/>
          <p:cNvPicPr>
            <a:picLocks noChangeAspect="1" noChangeArrowheads="1"/>
          </p:cNvPicPr>
          <p:nvPr/>
        </p:nvPicPr>
        <p:blipFill>
          <a:blip r:embed="rId3">
            <a:extLst>
              <a:ext uri="{28A0092B-C50C-407E-A947-70E740481C1C}">
                <a14:useLocalDpi xmlns:a14="http://schemas.microsoft.com/office/drawing/2010/main" val="0"/>
              </a:ext>
            </a:extLst>
          </a:blip>
          <a:srcRect l="1996" t="3621" r="1996" b="3621"/>
          <a:stretch>
            <a:fillRect/>
          </a:stretch>
        </p:blipFill>
        <p:spPr bwMode="auto">
          <a:xfrm>
            <a:off x="1785456" y="103059"/>
            <a:ext cx="6496050" cy="34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0"/>
          </p:nvPr>
        </p:nvSpPr>
        <p:spPr>
          <a:xfrm>
            <a:off x="0" y="4732140"/>
            <a:ext cx="9144000" cy="411361"/>
          </a:xfrm>
        </p:spPr>
        <p:txBody>
          <a:bodyPr/>
          <a:lstStyle/>
          <a:p>
            <a:r>
              <a:rPr lang="en-GB" altLang="en-US" dirty="0" smtClean="0"/>
              <a:t>© Crown copyright   Met Office  Andrew Lorenc  </a:t>
            </a:r>
            <a:fld id="{4B49BB46-C41B-4973-A142-7A067BDE825C}" type="slidenum">
              <a:rPr lang="en-GB" altLang="en-US" smtClean="0">
                <a:solidFill>
                  <a:srgbClr val="000000"/>
                </a:solidFill>
              </a:rPr>
              <a:pPr/>
              <a:t>22</a:t>
            </a:fld>
            <a:endParaRPr lang="en-GB" altLang="en-US" dirty="0"/>
          </a:p>
        </p:txBody>
      </p:sp>
      <p:sp>
        <p:nvSpPr>
          <p:cNvPr id="28674" name="Rectangle 2"/>
          <p:cNvSpPr>
            <a:spLocks noGrp="1" noChangeArrowheads="1"/>
          </p:cNvSpPr>
          <p:nvPr>
            <p:ph type="title"/>
          </p:nvPr>
        </p:nvSpPr>
        <p:spPr>
          <a:xfrm>
            <a:off x="2405102" y="40863"/>
            <a:ext cx="6230041" cy="623248"/>
          </a:xfrm>
        </p:spPr>
        <p:txBody>
          <a:bodyPr/>
          <a:lstStyle/>
          <a:p>
            <a:pPr eaLnBrk="1" hangingPunct="1"/>
            <a:r>
              <a:rPr lang="en-GB" altLang="en-US" dirty="0" smtClean="0"/>
              <a:t>Deterministic 4D-Var</a:t>
            </a:r>
          </a:p>
        </p:txBody>
      </p:sp>
      <p:sp>
        <p:nvSpPr>
          <p:cNvPr id="28676" name="Text Box 4"/>
          <p:cNvSpPr txBox="1">
            <a:spLocks noChangeArrowheads="1"/>
          </p:cNvSpPr>
          <p:nvPr/>
        </p:nvSpPr>
        <p:spPr bwMode="auto">
          <a:xfrm>
            <a:off x="1686336" y="3332214"/>
            <a:ext cx="596741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base" hangingPunct="1">
              <a:spcBef>
                <a:spcPct val="50000"/>
              </a:spcBef>
              <a:spcAft>
                <a:spcPct val="0"/>
              </a:spcAft>
            </a:pPr>
            <a:r>
              <a:rPr lang="en-GB" altLang="en-US" sz="1800" dirty="0">
                <a:solidFill>
                  <a:srgbClr val="0070C0"/>
                </a:solidFill>
              </a:rPr>
              <a:t>Initial PDF is approximated by a Gaussian.</a:t>
            </a:r>
          </a:p>
          <a:p>
            <a:pPr eaLnBrk="1" fontAlgn="base" hangingPunct="1">
              <a:spcBef>
                <a:spcPct val="50000"/>
              </a:spcBef>
              <a:spcAft>
                <a:spcPct val="0"/>
              </a:spcAft>
            </a:pPr>
            <a:r>
              <a:rPr lang="en-GB" altLang="en-US" sz="1800" dirty="0">
                <a:solidFill>
                  <a:srgbClr val="0070C0"/>
                </a:solidFill>
              </a:rPr>
              <a:t>Descent algorithm only explores a small part of the PDF, on the way to a local </a:t>
            </a:r>
            <a:r>
              <a:rPr lang="en-GB" altLang="en-US" sz="1800" dirty="0" smtClean="0">
                <a:solidFill>
                  <a:srgbClr val="0070C0"/>
                </a:solidFill>
              </a:rPr>
              <a:t>mode at a local minimum of  </a:t>
            </a:r>
            <a:r>
              <a:rPr lang="en-GB" altLang="en-US" sz="1800" i="1" dirty="0" smtClean="0">
                <a:solidFill>
                  <a:srgbClr val="0070C0"/>
                </a:solidFill>
                <a:latin typeface="Times New Roman" panose="02020603050405020304" pitchFamily="18" charset="0"/>
                <a:cs typeface="Times New Roman" panose="02020603050405020304" pitchFamily="18" charset="0"/>
              </a:rPr>
              <a:t>J</a:t>
            </a:r>
            <a:r>
              <a:rPr lang="en-GB" altLang="en-US" sz="1800" dirty="0" smtClean="0">
                <a:solidFill>
                  <a:srgbClr val="0070C0"/>
                </a:solidFill>
              </a:rPr>
              <a:t>.</a:t>
            </a:r>
            <a:endParaRPr lang="en-GB" altLang="en-US" sz="1800" dirty="0">
              <a:solidFill>
                <a:srgbClr val="0070C0"/>
              </a:solidFill>
            </a:endParaRPr>
          </a:p>
        </p:txBody>
      </p:sp>
    </p:spTree>
    <p:extLst>
      <p:ext uri="{BB962C8B-B14F-4D97-AF65-F5344CB8AC3E}">
        <p14:creationId xmlns:p14="http://schemas.microsoft.com/office/powerpoint/2010/main" val="242074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805748" y="2249"/>
            <a:ext cx="6967708" cy="1134799"/>
          </a:xfrm>
        </p:spPr>
        <p:txBody>
          <a:bodyPr/>
          <a:lstStyle/>
          <a:p>
            <a:r>
              <a:rPr lang="en-GB" altLang="en-US" dirty="0" smtClean="0"/>
              <a:t>But nobody does 4D-Var this way for real NWP!</a:t>
            </a:r>
          </a:p>
        </p:txBody>
      </p:sp>
      <p:sp>
        <p:nvSpPr>
          <p:cNvPr id="31747" name="Rectangle 3"/>
          <p:cNvSpPr>
            <a:spLocks noGrp="1" noChangeArrowheads="1"/>
          </p:cNvSpPr>
          <p:nvPr>
            <p:ph type="body" idx="1"/>
          </p:nvPr>
        </p:nvSpPr>
        <p:spPr>
          <a:xfrm>
            <a:off x="307361" y="1245405"/>
            <a:ext cx="8344861" cy="3563540"/>
          </a:xfrm>
        </p:spPr>
        <p:txBody>
          <a:bodyPr/>
          <a:lstStyle/>
          <a:p>
            <a:pPr marL="285750" indent="-285750">
              <a:buFont typeface="Arial" panose="020B0604020202020204" pitchFamily="34" charset="0"/>
              <a:buChar char="•"/>
            </a:pPr>
            <a:r>
              <a:rPr lang="en-GB" altLang="en-US" sz="1800" dirty="0"/>
              <a:t>Does not work – the </a:t>
            </a:r>
            <a:r>
              <a:rPr lang="en-GB" altLang="en-US" sz="1800" dirty="0" err="1"/>
              <a:t>adjoint</a:t>
            </a:r>
            <a:r>
              <a:rPr lang="en-GB" altLang="en-US" sz="1800" dirty="0"/>
              <a:t> of a real NWP model occasionally gives very large gradients which prevent the descent algorithm converging.</a:t>
            </a:r>
          </a:p>
          <a:p>
            <a:pPr marL="285750" indent="-285750">
              <a:buFont typeface="Arial" panose="020B0604020202020204" pitchFamily="34" charset="0"/>
              <a:buChar char="•"/>
            </a:pPr>
            <a:r>
              <a:rPr lang="en-GB" altLang="en-US" sz="1800" dirty="0"/>
              <a:t>It would be too expensive.</a:t>
            </a:r>
          </a:p>
          <a:p>
            <a:pPr marL="285750" indent="-285750">
              <a:buFont typeface="Arial" panose="020B0604020202020204" pitchFamily="34" charset="0"/>
              <a:buChar char="•"/>
            </a:pPr>
            <a:r>
              <a:rPr lang="en-GB" altLang="en-US" sz="1800" dirty="0"/>
              <a:t>In practice, most NWP centres use the incremental approach </a:t>
            </a:r>
            <a:r>
              <a:rPr lang="en-GB" altLang="en-US" sz="1800" dirty="0" smtClean="0"/>
              <a:t/>
            </a:r>
            <a:br>
              <a:rPr lang="en-GB" altLang="en-US" sz="1800" dirty="0" smtClean="0"/>
            </a:br>
            <a:r>
              <a:rPr lang="en-GB" altLang="en-US" sz="1200" dirty="0" smtClean="0">
                <a:solidFill>
                  <a:srgbClr val="00B050"/>
                </a:solidFill>
              </a:rPr>
              <a:t>(</a:t>
            </a:r>
            <a:r>
              <a:rPr lang="en-US" altLang="en-US" sz="1200" dirty="0" smtClean="0">
                <a:solidFill>
                  <a:srgbClr val="00B050"/>
                </a:solidFill>
              </a:rPr>
              <a:t>Courtier </a:t>
            </a:r>
            <a:r>
              <a:rPr lang="en-US" altLang="en-US" sz="1200" i="1" dirty="0" smtClean="0">
                <a:solidFill>
                  <a:srgbClr val="00B050"/>
                </a:solidFill>
              </a:rPr>
              <a:t>et al.</a:t>
            </a:r>
            <a:r>
              <a:rPr lang="en-US" altLang="en-US" sz="1200" dirty="0" smtClean="0">
                <a:solidFill>
                  <a:srgbClr val="00B050"/>
                </a:solidFill>
              </a:rPr>
              <a:t> 1994)</a:t>
            </a:r>
            <a:r>
              <a:rPr lang="en-US" altLang="en-US" sz="1800" dirty="0" smtClean="0">
                <a:solidFill>
                  <a:srgbClr val="00B050"/>
                </a:solidFill>
              </a:rPr>
              <a:t> </a:t>
            </a:r>
            <a:r>
              <a:rPr lang="en-US" altLang="en-US" sz="1800" dirty="0" smtClean="0"/>
              <a:t/>
            </a:r>
            <a:br>
              <a:rPr lang="en-US" altLang="en-US" sz="1800" dirty="0" smtClean="0"/>
            </a:br>
            <a:r>
              <a:rPr lang="en-US" altLang="en-US" sz="1800" dirty="0" smtClean="0"/>
              <a:t>and </a:t>
            </a:r>
            <a:r>
              <a:rPr lang="en-US" altLang="en-US" sz="1800" dirty="0"/>
              <a:t>a simplified, </a:t>
            </a:r>
            <a:r>
              <a:rPr lang="en-US" altLang="en-US" sz="1800" dirty="0" err="1"/>
              <a:t>regularised</a:t>
            </a:r>
            <a:r>
              <a:rPr lang="en-US" altLang="en-US" sz="1800" dirty="0"/>
              <a:t> Tangent-Linear model and its </a:t>
            </a:r>
            <a:r>
              <a:rPr lang="en-US" altLang="en-US" sz="1800" dirty="0" err="1"/>
              <a:t>adjoint</a:t>
            </a:r>
            <a:r>
              <a:rPr lang="en-US" altLang="en-US" sz="1800" dirty="0"/>
              <a:t>.</a:t>
            </a:r>
          </a:p>
          <a:p>
            <a:pPr marL="285750" indent="-285750">
              <a:buFont typeface="Arial" panose="020B0604020202020204" pitchFamily="34" charset="0"/>
              <a:buChar char="•"/>
            </a:pPr>
            <a:r>
              <a:rPr lang="en-US" altLang="en-US" sz="1800" dirty="0"/>
              <a:t>It is still common to present this as an approximate solution method for the deterministic 4D-Var equation.</a:t>
            </a:r>
          </a:p>
          <a:p>
            <a:pPr marL="285750" indent="-285750">
              <a:buFont typeface="Arial" panose="020B0604020202020204" pitchFamily="34" charset="0"/>
              <a:buChar char="•"/>
            </a:pPr>
            <a:r>
              <a:rPr lang="en-US" altLang="en-US" sz="1800" dirty="0"/>
              <a:t>I prefer to derive &amp; solve a statistical 4D-Var equation </a:t>
            </a:r>
            <a:r>
              <a:rPr lang="en-US" altLang="en-US" sz="1800" dirty="0" smtClean="0"/>
              <a:t/>
            </a:r>
            <a:br>
              <a:rPr lang="en-US" altLang="en-US" sz="1800" dirty="0" smtClean="0"/>
            </a:br>
            <a:r>
              <a:rPr lang="en-US" altLang="en-US" sz="1200" dirty="0" smtClean="0">
                <a:solidFill>
                  <a:srgbClr val="00B050"/>
                </a:solidFill>
              </a:rPr>
              <a:t>(Lorenc 2003a)</a:t>
            </a:r>
            <a:endParaRPr lang="en-GB" altLang="en-US" sz="1200" dirty="0">
              <a:solidFill>
                <a:srgbClr val="00B050"/>
              </a:solidFill>
            </a:endParaRPr>
          </a:p>
        </p:txBody>
      </p:sp>
      <p:sp>
        <p:nvSpPr>
          <p:cNvPr id="5" name="Footer Placeholder 3"/>
          <p:cNvSpPr>
            <a:spLocks noGrp="1"/>
          </p:cNvSpPr>
          <p:nvPr>
            <p:ph type="ftr" sz="quarter" idx="10"/>
          </p:nvPr>
        </p:nvSpPr>
        <p:spPr>
          <a:xfrm>
            <a:off x="0" y="4732140"/>
            <a:ext cx="9144000" cy="411361"/>
          </a:xfrm>
        </p:spPr>
        <p:txBody>
          <a:bodyPr/>
          <a:lstStyle/>
          <a:p>
            <a:r>
              <a:rPr lang="en-GB" altLang="en-US" dirty="0" smtClean="0"/>
              <a:t>© Crown copyright   Met Office  Andrew Lorenc  </a:t>
            </a:r>
            <a:fld id="{4B49BB46-C41B-4973-A142-7A067BDE825C}" type="slidenum">
              <a:rPr lang="en-GB" altLang="en-US" smtClean="0">
                <a:solidFill>
                  <a:srgbClr val="000000"/>
                </a:solidFill>
              </a:rPr>
              <a:pPr/>
              <a:t>23</a:t>
            </a:fld>
            <a:endParaRPr lang="en-GB" altLang="en-US" dirty="0"/>
          </a:p>
        </p:txBody>
      </p:sp>
    </p:spTree>
    <p:extLst>
      <p:ext uri="{BB962C8B-B14F-4D97-AF65-F5344CB8AC3E}">
        <p14:creationId xmlns:p14="http://schemas.microsoft.com/office/powerpoint/2010/main" val="857683734"/>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txBox="1">
            <a:spLocks noGrp="1"/>
          </p:cNvSpPr>
          <p:nvPr/>
        </p:nvSpPr>
        <p:spPr bwMode="auto">
          <a:xfrm>
            <a:off x="0" y="4697413"/>
            <a:ext cx="9144000" cy="457324"/>
          </a:xfrm>
          <a:prstGeom prst="rect">
            <a:avLst/>
          </a:prstGeom>
          <a:solidFill>
            <a:schemeClr val="bg1"/>
          </a:solidFill>
          <a:ln>
            <a:noFill/>
          </a:ln>
        </p:spPr>
        <p:txBody>
          <a:bodyPr anchor="ct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a:lnSpc>
                <a:spcPct val="100000"/>
              </a:lnSpc>
              <a:spcBef>
                <a:spcPct val="0"/>
              </a:spcBef>
              <a:spcAft>
                <a:spcPct val="0"/>
              </a:spcAft>
              <a:buFontTx/>
              <a:buNone/>
            </a:pPr>
            <a:r>
              <a:rPr lang="en-GB" altLang="en-US" sz="750" dirty="0">
                <a:solidFill>
                  <a:schemeClr val="tx1"/>
                </a:solidFill>
              </a:rPr>
              <a:t>© Crown copyright   Met Office  Andrew Lorenc  </a:t>
            </a:r>
            <a:fld id="{FB2E1F73-9EA9-43AF-99F8-15446CEA9C7F}" type="slidenum">
              <a:rPr lang="en-GB" altLang="en-US" sz="750">
                <a:solidFill>
                  <a:schemeClr val="tx1"/>
                </a:solidFill>
              </a:rPr>
              <a:pPr>
                <a:lnSpc>
                  <a:spcPct val="100000"/>
                </a:lnSpc>
                <a:spcBef>
                  <a:spcPct val="0"/>
                </a:spcBef>
                <a:spcAft>
                  <a:spcPct val="0"/>
                </a:spcAft>
                <a:buFontTx/>
                <a:buNone/>
              </a:pPr>
              <a:t>24</a:t>
            </a:fld>
            <a:endParaRPr lang="en-GB" altLang="en-US" sz="1050" dirty="0">
              <a:solidFill>
                <a:schemeClr val="tx1"/>
              </a:solidFill>
              <a:latin typeface="Times" panose="02020603050405020304" pitchFamily="18" charset="0"/>
            </a:endParaRPr>
          </a:p>
        </p:txBody>
      </p:sp>
      <p:sp>
        <p:nvSpPr>
          <p:cNvPr id="95235" name="Rectangle 2"/>
          <p:cNvSpPr>
            <a:spLocks noGrp="1" noChangeArrowheads="1"/>
          </p:cNvSpPr>
          <p:nvPr>
            <p:ph type="title" idx="4294967295"/>
          </p:nvPr>
        </p:nvSpPr>
        <p:spPr>
          <a:xfrm>
            <a:off x="2457450" y="260748"/>
            <a:ext cx="5462588" cy="807913"/>
          </a:xfrm>
        </p:spPr>
        <p:txBody>
          <a:bodyPr/>
          <a:lstStyle/>
          <a:p>
            <a:pPr eaLnBrk="1" hangingPunct="1"/>
            <a:r>
              <a:rPr lang="en-US" altLang="en-US" sz="2400" dirty="0"/>
              <a:t>When </a:t>
            </a:r>
            <a:r>
              <a:rPr lang="en-US" altLang="en-US" sz="2400"/>
              <a:t>does </a:t>
            </a:r>
            <a:r>
              <a:rPr lang="en-US" altLang="en-US" sz="2400" smtClean="0"/>
              <a:t>4DVar </a:t>
            </a:r>
            <a:r>
              <a:rPr lang="en-US" altLang="en-US" sz="2400" dirty="0"/>
              <a:t>using “automatic” </a:t>
            </a:r>
            <a:r>
              <a:rPr lang="en-US" altLang="en-US" sz="2400" dirty="0" err="1"/>
              <a:t>adjoint</a:t>
            </a:r>
            <a:r>
              <a:rPr lang="en-US" altLang="en-US" sz="2400" dirty="0"/>
              <a:t> methods not work?</a:t>
            </a:r>
          </a:p>
        </p:txBody>
      </p:sp>
      <p:sp>
        <p:nvSpPr>
          <p:cNvPr id="174084" name="Rectangle 3"/>
          <p:cNvSpPr>
            <a:spLocks noGrp="1" noChangeArrowheads="1"/>
          </p:cNvSpPr>
          <p:nvPr>
            <p:ph type="body" idx="4294967295"/>
          </p:nvPr>
        </p:nvSpPr>
        <p:spPr>
          <a:xfrm>
            <a:off x="1277541" y="1329929"/>
            <a:ext cx="6372225" cy="3563540"/>
          </a:xfrm>
        </p:spPr>
        <p:txBody>
          <a:bodyPr/>
          <a:lstStyle/>
          <a:p>
            <a:pPr marL="342900" indent="-342900" algn="just"/>
            <a:r>
              <a:rPr lang="en-GB" altLang="en-US" b="1" dirty="0"/>
              <a:t>Thermostats</a:t>
            </a:r>
            <a:r>
              <a:rPr lang="en-GB" altLang="en-US" dirty="0"/>
              <a:t>: - Fast processes which are modulated to maintain a longer-time-scale “balance” (e.g. boundary layer fluxes).</a:t>
            </a:r>
          </a:p>
          <a:p>
            <a:pPr marL="342900" indent="-342900" algn="just"/>
            <a:r>
              <a:rPr lang="en-GB" altLang="en-US" b="1" dirty="0"/>
              <a:t>Limits to growth</a:t>
            </a:r>
            <a:r>
              <a:rPr lang="en-GB" altLang="en-US" dirty="0"/>
              <a:t>: - Fast processes which in a nonlinear model are limited by some available resource (e.g. evaporation of raindrops).</a:t>
            </a:r>
          </a:p>
          <a:p>
            <a:pPr marL="342900" indent="-342900" algn="just"/>
            <a:r>
              <a:rPr lang="en-GB" altLang="en-US" b="1" dirty="0"/>
              <a:t>Butterflies</a:t>
            </a:r>
            <a:r>
              <a:rPr lang="en-GB" altLang="en-US" dirty="0"/>
              <a:t>: - Fast processes which are not predictable over a long </a:t>
            </a:r>
            <a:r>
              <a:rPr lang="en-GB" altLang="en-US" dirty="0" smtClean="0"/>
              <a:t>4DVar </a:t>
            </a:r>
            <a:r>
              <a:rPr lang="en-GB" altLang="en-US" dirty="0"/>
              <a:t>time-window.  (e.g. eddies with short space- &amp; time-scales).</a:t>
            </a:r>
          </a:p>
          <a:p>
            <a:pPr marL="342900" indent="-342900" algn="just"/>
            <a:r>
              <a:rPr lang="en-GB" altLang="en-US" b="1" dirty="0"/>
              <a:t>Observations of intermittent processes</a:t>
            </a:r>
            <a:r>
              <a:rPr lang="en-GB" altLang="en-US" dirty="0"/>
              <a:t>: - If something (e.g. a cloud or rain) is missing from a state, then the gradient does not say what to do to make it appear.</a:t>
            </a:r>
          </a:p>
          <a:p>
            <a:pPr marL="342900" indent="-342900" algn="just"/>
            <a:r>
              <a:rPr lang="en-GB" altLang="en-US" i="1" dirty="0"/>
              <a:t>These are fundamental atmospheric processes – it is impossible to write a good NWP model without representing them.</a:t>
            </a:r>
          </a:p>
        </p:txBody>
      </p:sp>
    </p:spTree>
    <p:extLst>
      <p:ext uri="{BB962C8B-B14F-4D97-AF65-F5344CB8AC3E}">
        <p14:creationId xmlns:p14="http://schemas.microsoft.com/office/powerpoint/2010/main" val="22400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084">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8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08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0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8" name="Object 6"/>
          <p:cNvGraphicFramePr>
            <a:graphicFrameLocks noChangeAspect="1"/>
          </p:cNvGraphicFramePr>
          <p:nvPr>
            <p:extLst/>
          </p:nvPr>
        </p:nvGraphicFramePr>
        <p:xfrm>
          <a:off x="2550181" y="849312"/>
          <a:ext cx="6771084" cy="3463528"/>
        </p:xfrm>
        <a:graphic>
          <a:graphicData uri="http://schemas.openxmlformats.org/presentationml/2006/ole">
            <mc:AlternateContent xmlns:mc="http://schemas.openxmlformats.org/markup-compatibility/2006">
              <mc:Choice xmlns:v="urn:schemas-microsoft-com:vml" Requires="v">
                <p:oleObj spid="_x0000_s29715" name="Visio" r:id="rId4" imgW="9028663" imgH="4978626" progId="Visio.Drawing.11">
                  <p:embed/>
                </p:oleObj>
              </mc:Choice>
              <mc:Fallback>
                <p:oleObj name="Visio" r:id="rId4" imgW="9028663" imgH="497862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7231"/>
                      <a:stretch>
                        <a:fillRect/>
                      </a:stretch>
                    </p:blipFill>
                    <p:spPr bwMode="auto">
                      <a:xfrm>
                        <a:off x="2550181" y="849312"/>
                        <a:ext cx="6771084" cy="346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54" name="Footer Placeholder 2"/>
          <p:cNvSpPr txBox="1">
            <a:spLocks noGrp="1"/>
          </p:cNvSpPr>
          <p:nvPr/>
        </p:nvSpPr>
        <p:spPr bwMode="auto">
          <a:xfrm>
            <a:off x="0" y="4759779"/>
            <a:ext cx="9144000" cy="383721"/>
          </a:xfrm>
          <a:prstGeom prst="rect">
            <a:avLst/>
          </a:prstGeom>
          <a:solidFill>
            <a:schemeClr val="bg1"/>
          </a:solidFill>
          <a:ln>
            <a:noFill/>
          </a:ln>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0000"/>
              </a:lnSpc>
            </a:pPr>
            <a:endParaRPr lang="en-GB" altLang="en-US" sz="750" dirty="0" smtClean="0">
              <a:solidFill>
                <a:srgbClr val="000000"/>
              </a:solidFill>
            </a:endParaRPr>
          </a:p>
          <a:p>
            <a:pPr>
              <a:lnSpc>
                <a:spcPct val="100000"/>
              </a:lnSpc>
            </a:pPr>
            <a:r>
              <a:rPr lang="en-GB" altLang="en-US" sz="750" dirty="0" smtClean="0">
                <a:solidFill>
                  <a:srgbClr val="000000"/>
                </a:solidFill>
              </a:rPr>
              <a:t>© </a:t>
            </a:r>
            <a:r>
              <a:rPr lang="en-GB" altLang="en-US" sz="750" dirty="0">
                <a:solidFill>
                  <a:srgbClr val="000000"/>
                </a:solidFill>
              </a:rPr>
              <a:t>Crown copyright   Met Office</a:t>
            </a:r>
            <a:endParaRPr lang="en-GB" altLang="en-US" sz="1050" dirty="0">
              <a:solidFill>
                <a:srgbClr val="000000"/>
              </a:solidFill>
              <a:latin typeface="Times" panose="02020603050405020304" pitchFamily="18" charset="0"/>
            </a:endParaRPr>
          </a:p>
        </p:txBody>
      </p:sp>
      <p:sp>
        <p:nvSpPr>
          <p:cNvPr id="100355" name="Rectangle 2"/>
          <p:cNvSpPr>
            <a:spLocks noGrp="1" noChangeArrowheads="1"/>
          </p:cNvSpPr>
          <p:nvPr>
            <p:ph type="title" idx="4294967295"/>
          </p:nvPr>
        </p:nvSpPr>
        <p:spPr>
          <a:xfrm>
            <a:off x="3114261" y="260350"/>
            <a:ext cx="6029739" cy="1177925"/>
          </a:xfrm>
        </p:spPr>
        <p:txBody>
          <a:bodyPr/>
          <a:lstStyle/>
          <a:p>
            <a:pPr eaLnBrk="1" hangingPunct="1"/>
            <a:r>
              <a:rPr lang="en-GB" altLang="en-US" dirty="0" smtClean="0"/>
              <a:t>Kalman Filter – forecast step</a:t>
            </a:r>
          </a:p>
        </p:txBody>
      </p:sp>
      <p:sp>
        <p:nvSpPr>
          <p:cNvPr id="100357" name="Text Box 4"/>
          <p:cNvSpPr txBox="1">
            <a:spLocks noChangeArrowheads="1"/>
          </p:cNvSpPr>
          <p:nvPr/>
        </p:nvSpPr>
        <p:spPr bwMode="auto">
          <a:xfrm>
            <a:off x="-54820" y="1085189"/>
            <a:ext cx="3109447"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000">
                <a:solidFill>
                  <a:schemeClr val="tx1"/>
                </a:solidFill>
                <a:latin typeface="Arial" panose="020B0604020202020204" pitchFamily="34" charset="0"/>
              </a:defRPr>
            </a:lvl1pPr>
            <a:lvl2pPr marL="838200" indent="-381000" eaLnBrk="0" hangingPunct="0">
              <a:defRPr sz="2000">
                <a:solidFill>
                  <a:schemeClr val="tx1"/>
                </a:solidFill>
                <a:latin typeface="Arial" panose="020B0604020202020204" pitchFamily="34" charset="0"/>
              </a:defRPr>
            </a:lvl2pPr>
            <a:lvl3pPr marL="1295400" indent="-381000" eaLnBrk="0" hangingPunct="0">
              <a:defRPr sz="2000">
                <a:solidFill>
                  <a:schemeClr val="tx1"/>
                </a:solidFill>
                <a:latin typeface="Arial" panose="020B0604020202020204" pitchFamily="34" charset="0"/>
              </a:defRPr>
            </a:lvl3pPr>
            <a:lvl4pPr marL="1752600" indent="-381000" eaLnBrk="0" hangingPunct="0">
              <a:defRPr sz="2000">
                <a:solidFill>
                  <a:schemeClr val="tx1"/>
                </a:solidFill>
                <a:latin typeface="Arial" panose="020B0604020202020204" pitchFamily="34" charset="0"/>
              </a:defRPr>
            </a:lvl4pPr>
            <a:lvl5pPr marL="2209800" indent="-381000" eaLnBrk="0" hangingPunct="0">
              <a:defRPr sz="2000">
                <a:solidFill>
                  <a:schemeClr val="tx1"/>
                </a:solidFill>
                <a:latin typeface="Arial" panose="020B0604020202020204" pitchFamily="34" charset="0"/>
              </a:defRPr>
            </a:lvl5pPr>
            <a:lvl6pPr marL="2667000" indent="-381000" eaLnBrk="0" fontAlgn="base" hangingPunct="0">
              <a:spcBef>
                <a:spcPct val="0"/>
              </a:spcBef>
              <a:spcAft>
                <a:spcPct val="0"/>
              </a:spcAft>
              <a:defRPr sz="2000">
                <a:solidFill>
                  <a:schemeClr val="tx1"/>
                </a:solidFill>
                <a:latin typeface="Arial" panose="020B0604020202020204" pitchFamily="34" charset="0"/>
              </a:defRPr>
            </a:lvl6pPr>
            <a:lvl7pPr marL="3124200" indent="-381000" eaLnBrk="0" fontAlgn="base" hangingPunct="0">
              <a:spcBef>
                <a:spcPct val="0"/>
              </a:spcBef>
              <a:spcAft>
                <a:spcPct val="0"/>
              </a:spcAft>
              <a:defRPr sz="2000">
                <a:solidFill>
                  <a:schemeClr val="tx1"/>
                </a:solidFill>
                <a:latin typeface="Arial" panose="020B0604020202020204" pitchFamily="34" charset="0"/>
              </a:defRPr>
            </a:lvl7pPr>
            <a:lvl8pPr marL="3581400" indent="-381000" eaLnBrk="0" fontAlgn="base" hangingPunct="0">
              <a:spcBef>
                <a:spcPct val="0"/>
              </a:spcBef>
              <a:spcAft>
                <a:spcPct val="0"/>
              </a:spcAft>
              <a:defRPr sz="2000">
                <a:solidFill>
                  <a:schemeClr val="tx1"/>
                </a:solidFill>
                <a:latin typeface="Arial" panose="020B0604020202020204" pitchFamily="34" charset="0"/>
              </a:defRPr>
            </a:lvl8pPr>
            <a:lvl9pPr marL="4038600" indent="-3810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spcBef>
                <a:spcPct val="20000"/>
              </a:spcBef>
              <a:buFontTx/>
              <a:buChar char="•"/>
            </a:pPr>
            <a:r>
              <a:rPr lang="en-GB" altLang="en-US" dirty="0">
                <a:solidFill>
                  <a:srgbClr val="000000"/>
                </a:solidFill>
              </a:rPr>
              <a:t>Can allow for additive Gaussian forecast errors.</a:t>
            </a:r>
          </a:p>
          <a:p>
            <a:pPr eaLnBrk="1" hangingPunct="1">
              <a:lnSpc>
                <a:spcPct val="100000"/>
              </a:lnSpc>
              <a:spcBef>
                <a:spcPct val="20000"/>
              </a:spcBef>
              <a:buFontTx/>
              <a:buChar char="•"/>
            </a:pPr>
            <a:r>
              <a:rPr lang="en-GB" altLang="en-US" dirty="0">
                <a:solidFill>
                  <a:srgbClr val="000000"/>
                </a:solidFill>
              </a:rPr>
              <a:t>Exact for linear model &amp; Gaussian errors.</a:t>
            </a:r>
          </a:p>
          <a:p>
            <a:pPr eaLnBrk="1" hangingPunct="1">
              <a:lnSpc>
                <a:spcPct val="100000"/>
              </a:lnSpc>
              <a:spcBef>
                <a:spcPct val="20000"/>
              </a:spcBef>
              <a:buFontTx/>
              <a:buChar char="•"/>
            </a:pPr>
            <a:r>
              <a:rPr lang="en-GB" altLang="en-US" dirty="0">
                <a:solidFill>
                  <a:srgbClr val="000000"/>
                </a:solidFill>
              </a:rPr>
              <a:t>Often “Extended” to nonlinear models </a:t>
            </a:r>
            <a:r>
              <a:rPr lang="en-GB" altLang="en-US" b="1" dirty="0">
                <a:solidFill>
                  <a:srgbClr val="FF0000"/>
                </a:solidFill>
                <a:cs typeface="Arial" panose="020B0604020202020204" pitchFamily="34" charset="0"/>
              </a:rPr>
              <a:t>–</a:t>
            </a:r>
            <a:r>
              <a:rPr lang="en-GB" altLang="en-US" dirty="0">
                <a:solidFill>
                  <a:srgbClr val="000000"/>
                </a:solidFill>
              </a:rPr>
              <a:t>,  using tangent-linear model </a:t>
            </a:r>
            <a:r>
              <a:rPr lang="en-GB" altLang="en-US" sz="1600" dirty="0">
                <a:solidFill>
                  <a:srgbClr val="FF00FF"/>
                </a:solidFill>
              </a:rPr>
              <a:t>– –</a:t>
            </a:r>
            <a:r>
              <a:rPr lang="en-GB" altLang="en-US" sz="1600" dirty="0">
                <a:solidFill>
                  <a:srgbClr val="000000"/>
                </a:solidFill>
              </a:rPr>
              <a:t> </a:t>
            </a:r>
            <a:r>
              <a:rPr lang="en-GB" altLang="en-US" dirty="0">
                <a:solidFill>
                  <a:srgbClr val="000000"/>
                </a:solidFill>
              </a:rPr>
              <a:t>to evolve the PDF.</a:t>
            </a:r>
          </a:p>
        </p:txBody>
      </p:sp>
      <p:sp>
        <p:nvSpPr>
          <p:cNvPr id="2" name="TextBox 1"/>
          <p:cNvSpPr txBox="1"/>
          <p:nvPr/>
        </p:nvSpPr>
        <p:spPr>
          <a:xfrm>
            <a:off x="5780527" y="3506300"/>
            <a:ext cx="3254417" cy="69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sz="1800" dirty="0" smtClean="0">
                <a:solidFill>
                  <a:srgbClr val="0070C0"/>
                </a:solidFill>
                <a:sym typeface="Helvetica Light"/>
              </a:rPr>
              <a:t>M</a:t>
            </a:r>
            <a:r>
              <a:rPr kumimoji="0" lang="en-US" sz="1800" b="0" i="0" u="none" strike="noStrike" cap="none" spc="0" normalizeH="0" dirty="0" smtClean="0">
                <a:ln>
                  <a:noFill/>
                </a:ln>
                <a:solidFill>
                  <a:srgbClr val="0070C0"/>
                </a:solidFill>
                <a:effectLst/>
                <a:uFillTx/>
                <a:sym typeface="Helvetica Light"/>
              </a:rPr>
              <a:t>odel error represented </a:t>
            </a:r>
            <a:r>
              <a:rPr kumimoji="0" lang="en-US" sz="1800" b="0" i="0" u="none" strike="noStrike" cap="none" spc="0" normalizeH="0" smtClean="0">
                <a:ln>
                  <a:noFill/>
                </a:ln>
                <a:solidFill>
                  <a:srgbClr val="0070C0"/>
                </a:solidFill>
                <a:effectLst/>
                <a:uFillTx/>
                <a:sym typeface="Helvetica Light"/>
              </a:rPr>
              <a:t>by adding covariance </a:t>
            </a:r>
            <a:r>
              <a:rPr kumimoji="0" lang="en-US" sz="1800" b="1" i="0" u="none" strike="noStrike" cap="none" spc="0" normalizeH="0" dirty="0" smtClean="0">
                <a:ln>
                  <a:noFill/>
                </a:ln>
                <a:solidFill>
                  <a:srgbClr val="0070C0"/>
                </a:solidFill>
                <a:effectLst/>
                <a:uFillTx/>
                <a:latin typeface="Times New Roman" charset="0"/>
                <a:ea typeface="Times New Roman" charset="0"/>
                <a:cs typeface="Times New Roman" charset="0"/>
                <a:sym typeface="Helvetica Light"/>
              </a:rPr>
              <a:t>Q</a:t>
            </a:r>
            <a:endParaRPr kumimoji="0" lang="en-US" sz="1800" b="1" i="0" u="none" strike="noStrike" cap="none" spc="0" normalizeH="0" baseline="0" dirty="0" smtClean="0">
              <a:ln>
                <a:noFill/>
              </a:ln>
              <a:solidFill>
                <a:srgbClr val="0070C0"/>
              </a:solidFill>
              <a:effectLst/>
              <a:uFillTx/>
              <a:latin typeface="Times New Roman" charset="0"/>
              <a:ea typeface="Times New Roman" charset="0"/>
              <a:cs typeface="Times New Roman" charset="0"/>
              <a:sym typeface="Helvetica Light"/>
            </a:endParaRPr>
          </a:p>
        </p:txBody>
      </p:sp>
    </p:spTree>
    <p:extLst>
      <p:ext uri="{BB962C8B-B14F-4D97-AF65-F5344CB8AC3E}">
        <p14:creationId xmlns:p14="http://schemas.microsoft.com/office/powerpoint/2010/main" val="401663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3"/>
          <p:cNvGraphicFramePr>
            <a:graphicFrameLocks noChangeAspect="1"/>
          </p:cNvGraphicFramePr>
          <p:nvPr>
            <p:extLst>
              <p:ext uri="{D42A27DB-BD31-4B8C-83A1-F6EECF244321}">
                <p14:modId xmlns:p14="http://schemas.microsoft.com/office/powerpoint/2010/main" val="4123780305"/>
              </p:ext>
            </p:extLst>
          </p:nvPr>
        </p:nvGraphicFramePr>
        <p:xfrm>
          <a:off x="1714120" y="151837"/>
          <a:ext cx="6788944" cy="3711178"/>
        </p:xfrm>
        <a:graphic>
          <a:graphicData uri="http://schemas.openxmlformats.org/presentationml/2006/ole">
            <mc:AlternateContent xmlns:mc="http://schemas.openxmlformats.org/markup-compatibility/2006">
              <mc:Choice xmlns:v="urn:schemas-microsoft-com:vml" Requires="v">
                <p:oleObj spid="_x0000_s22584" name="Visio" r:id="rId4" imgW="7180115" imgH="3958074" progId="Visio.Drawing.6">
                  <p:embed/>
                </p:oleObj>
              </mc:Choice>
              <mc:Fallback>
                <p:oleObj name="Visio" r:id="rId4" imgW="7180115" imgH="3958074"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02" t="909" r="502" b="909"/>
                      <a:stretch>
                        <a:fillRect/>
                      </a:stretch>
                    </p:blipFill>
                    <p:spPr bwMode="auto">
                      <a:xfrm>
                        <a:off x="1714120" y="151837"/>
                        <a:ext cx="6788944" cy="371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2"/>
          <p:cNvSpPr>
            <a:spLocks noGrp="1" noChangeArrowheads="1"/>
          </p:cNvSpPr>
          <p:nvPr>
            <p:ph type="title" idx="4294967295"/>
          </p:nvPr>
        </p:nvSpPr>
        <p:spPr>
          <a:xfrm>
            <a:off x="1867535" y="103642"/>
            <a:ext cx="6328125" cy="484748"/>
          </a:xfrm>
        </p:spPr>
        <p:txBody>
          <a:bodyPr/>
          <a:lstStyle/>
          <a:p>
            <a:pPr eaLnBrk="1" hangingPunct="1"/>
            <a:r>
              <a:rPr lang="en-GB" altLang="en-US" sz="2700" dirty="0"/>
              <a:t>Statistical, incremental 4D-Var</a:t>
            </a:r>
          </a:p>
        </p:txBody>
      </p:sp>
      <p:sp>
        <p:nvSpPr>
          <p:cNvPr id="4100" name="Text Box 4"/>
          <p:cNvSpPr txBox="1">
            <a:spLocks noChangeArrowheads="1"/>
          </p:cNvSpPr>
          <p:nvPr/>
        </p:nvSpPr>
        <p:spPr bwMode="auto">
          <a:xfrm>
            <a:off x="1507331" y="3678349"/>
            <a:ext cx="6129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GB" altLang="en-US" sz="1800" dirty="0">
                <a:solidFill>
                  <a:srgbClr val="0070C0"/>
                </a:solidFill>
              </a:rPr>
              <a:t>Statistical 4D-Var approximates entire PDF by a Gaussian.</a:t>
            </a:r>
          </a:p>
        </p:txBody>
      </p:sp>
      <p:sp>
        <p:nvSpPr>
          <p:cNvPr id="6" name="Footer Placeholder 3"/>
          <p:cNvSpPr>
            <a:spLocks noGrp="1"/>
          </p:cNvSpPr>
          <p:nvPr>
            <p:ph type="ftr" sz="quarter" idx="10"/>
          </p:nvPr>
        </p:nvSpPr>
        <p:spPr>
          <a:xfrm>
            <a:off x="0" y="4732140"/>
            <a:ext cx="9144000" cy="411361"/>
          </a:xfrm>
          <a:solidFill>
            <a:schemeClr val="bg1"/>
          </a:solidFill>
        </p:spPr>
        <p:txBody>
          <a:bodyPr vert="horz" lIns="252000" tIns="36000" rIns="68580" bIns="27000" rtlCol="0" anchor="ctr"/>
          <a:lstStyle/>
          <a:p>
            <a:r>
              <a:rPr lang="en-GB" altLang="en-US" dirty="0"/>
              <a:t>© Crown copyright   Met Office  Andrew Lorenc  </a:t>
            </a:r>
            <a:fld id="{4B49BB46-C41B-4973-A142-7A067BDE825C}" type="slidenum">
              <a:rPr lang="en-GB" altLang="en-US" smtClean="0">
                <a:solidFill>
                  <a:srgbClr val="000000"/>
                </a:solidFill>
              </a:rPr>
              <a:pPr/>
              <a:t>26</a:t>
            </a:fld>
            <a:endParaRPr lang="en-GB" altLang="en-US" dirty="0"/>
          </a:p>
        </p:txBody>
      </p:sp>
      <p:sp>
        <p:nvSpPr>
          <p:cNvPr id="7" name="Rectangle 9"/>
          <p:cNvSpPr>
            <a:spLocks noChangeArrowheads="1"/>
          </p:cNvSpPr>
          <p:nvPr/>
        </p:nvSpPr>
        <p:spPr bwMode="auto">
          <a:xfrm>
            <a:off x="168593" y="4468920"/>
            <a:ext cx="21936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marL="358775" indent="-358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00000"/>
              </a:lnSpc>
            </a:pPr>
            <a:r>
              <a:rPr lang="en-US" altLang="en-US" sz="1100" dirty="0" smtClean="0">
                <a:solidFill>
                  <a:srgbClr val="00B050"/>
                </a:solidFill>
              </a:rPr>
              <a:t>Lorenc</a:t>
            </a:r>
            <a:r>
              <a:rPr lang="en-US" altLang="en-US" sz="1100" dirty="0">
                <a:solidFill>
                  <a:srgbClr val="00B050"/>
                </a:solidFill>
              </a:rPr>
              <a:t> </a:t>
            </a:r>
            <a:r>
              <a:rPr lang="en-US" altLang="en-US" sz="1100" dirty="0" smtClean="0">
                <a:solidFill>
                  <a:srgbClr val="00B050"/>
                </a:solidFill>
              </a:rPr>
              <a:t>&amp; Payne 2007</a:t>
            </a:r>
            <a:endParaRPr lang="en-US" altLang="en-US" sz="1100" dirty="0">
              <a:solidFill>
                <a:srgbClr val="00B050"/>
              </a:solidFill>
            </a:endParaRPr>
          </a:p>
        </p:txBody>
      </p:sp>
    </p:spTree>
    <p:extLst>
      <p:ext uri="{BB962C8B-B14F-4D97-AF65-F5344CB8AC3E}">
        <p14:creationId xmlns:p14="http://schemas.microsoft.com/office/powerpoint/2010/main" val="30190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idx="4294967295"/>
          </p:nvPr>
        </p:nvSpPr>
        <p:spPr>
          <a:xfrm>
            <a:off x="1888131" y="57743"/>
            <a:ext cx="6633462" cy="623248"/>
          </a:xfrm>
        </p:spPr>
        <p:txBody>
          <a:bodyPr/>
          <a:lstStyle/>
          <a:p>
            <a:pPr eaLnBrk="1" hangingPunct="1"/>
            <a:r>
              <a:rPr lang="en-GB" altLang="en-US" dirty="0" smtClean="0"/>
              <a:t>Statistical 4D-Var  - equations</a:t>
            </a:r>
          </a:p>
        </p:txBody>
      </p:sp>
      <p:graphicFrame>
        <p:nvGraphicFramePr>
          <p:cNvPr id="265220" name="Object 4"/>
          <p:cNvGraphicFramePr>
            <a:graphicFrameLocks noChangeAspect="1"/>
          </p:cNvGraphicFramePr>
          <p:nvPr/>
        </p:nvGraphicFramePr>
        <p:xfrm>
          <a:off x="3330179" y="1059656"/>
          <a:ext cx="4616053" cy="1371600"/>
        </p:xfrm>
        <a:graphic>
          <a:graphicData uri="http://schemas.openxmlformats.org/presentationml/2006/ole">
            <mc:AlternateContent xmlns:mc="http://schemas.openxmlformats.org/markup-compatibility/2006">
              <mc:Choice xmlns:v="urn:schemas-microsoft-com:vml" Requires="v">
                <p:oleObj spid="_x0000_s23714" name="Equation" r:id="rId4" imgW="3848040" imgH="1143000" progId="Equation.DSMT4">
                  <p:embed/>
                </p:oleObj>
              </mc:Choice>
              <mc:Fallback>
                <p:oleObj name="Equation" r:id="rId4" imgW="3848040" imgH="1143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0179" y="1059656"/>
                        <a:ext cx="4616053"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7" name="Rectangle 5"/>
          <p:cNvSpPr>
            <a:spLocks noChangeArrowheads="1"/>
          </p:cNvSpPr>
          <p:nvPr/>
        </p:nvSpPr>
        <p:spPr bwMode="auto">
          <a:xfrm>
            <a:off x="1143001" y="2295869"/>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500"/>
          </a:p>
        </p:txBody>
      </p:sp>
      <p:graphicFrame>
        <p:nvGraphicFramePr>
          <p:cNvPr id="265222" name="Object 6"/>
          <p:cNvGraphicFramePr>
            <a:graphicFrameLocks noChangeAspect="1"/>
          </p:cNvGraphicFramePr>
          <p:nvPr/>
        </p:nvGraphicFramePr>
        <p:xfrm>
          <a:off x="4471988" y="2625328"/>
          <a:ext cx="2483644" cy="365522"/>
        </p:xfrm>
        <a:graphic>
          <a:graphicData uri="http://schemas.openxmlformats.org/presentationml/2006/ole">
            <mc:AlternateContent xmlns:mc="http://schemas.openxmlformats.org/markup-compatibility/2006">
              <mc:Choice xmlns:v="urn:schemas-microsoft-com:vml" Requires="v">
                <p:oleObj spid="_x0000_s23715" name="Equation" r:id="rId6" imgW="2070100" imgH="304800" progId="Equation.DSMT4">
                  <p:embed/>
                </p:oleObj>
              </mc:Choice>
              <mc:Fallback>
                <p:oleObj name="Equation" r:id="rId6" imgW="2070100" imgH="304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1988" y="2625328"/>
                        <a:ext cx="2483644" cy="3655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8" name="Rectangle 7"/>
          <p:cNvSpPr>
            <a:spLocks noChangeArrowheads="1"/>
          </p:cNvSpPr>
          <p:nvPr/>
        </p:nvSpPr>
        <p:spPr bwMode="auto">
          <a:xfrm>
            <a:off x="1143001" y="2038694"/>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500"/>
          </a:p>
        </p:txBody>
      </p:sp>
      <p:graphicFrame>
        <p:nvGraphicFramePr>
          <p:cNvPr id="265224" name="Object 8"/>
          <p:cNvGraphicFramePr>
            <a:graphicFrameLocks noChangeAspect="1"/>
          </p:cNvGraphicFramePr>
          <p:nvPr/>
        </p:nvGraphicFramePr>
        <p:xfrm>
          <a:off x="4100513" y="3381375"/>
          <a:ext cx="3808810" cy="1188244"/>
        </p:xfrm>
        <a:graphic>
          <a:graphicData uri="http://schemas.openxmlformats.org/presentationml/2006/ole">
            <mc:AlternateContent xmlns:mc="http://schemas.openxmlformats.org/markup-compatibility/2006">
              <mc:Choice xmlns:v="urn:schemas-microsoft-com:vml" Requires="v">
                <p:oleObj spid="_x0000_s23716" name="Equation" r:id="rId8" imgW="3174840" imgH="990360" progId="Equation.DSMT4">
                  <p:embed/>
                </p:oleObj>
              </mc:Choice>
              <mc:Fallback>
                <p:oleObj name="Equation" r:id="rId8" imgW="3174840" imgH="990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0513" y="3381375"/>
                        <a:ext cx="3808810" cy="1188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5225" name="Text Box 9"/>
          <p:cNvSpPr txBox="1">
            <a:spLocks noChangeArrowheads="1"/>
          </p:cNvSpPr>
          <p:nvPr/>
        </p:nvSpPr>
        <p:spPr bwMode="auto">
          <a:xfrm>
            <a:off x="543648" y="1168004"/>
            <a:ext cx="251102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GB" altLang="en-US" sz="1500" dirty="0"/>
              <a:t>Independent, Gaussian background and model errors </a:t>
            </a:r>
            <a:r>
              <a:rPr lang="en-GB" altLang="en-US" sz="1500" dirty="0">
                <a:sym typeface="Symbol" panose="05050102010706020507" pitchFamily="18" charset="2"/>
              </a:rPr>
              <a:t> non-Gaussian pdf for general </a:t>
            </a:r>
            <a:r>
              <a:rPr lang="en-GB" altLang="en-US" sz="1800" b="1" dirty="0">
                <a:latin typeface="Times New Roman" panose="02020603050405020304" pitchFamily="18" charset="0"/>
                <a:sym typeface="Symbol" panose="05050102010706020507" pitchFamily="18" charset="2"/>
              </a:rPr>
              <a:t>y</a:t>
            </a:r>
            <a:r>
              <a:rPr lang="en-GB" altLang="en-US" sz="1500" dirty="0">
                <a:sym typeface="Symbol" panose="05050102010706020507" pitchFamily="18" charset="2"/>
              </a:rPr>
              <a:t>:</a:t>
            </a:r>
          </a:p>
        </p:txBody>
      </p:sp>
      <p:sp>
        <p:nvSpPr>
          <p:cNvPr id="265226" name="Text Box 10"/>
          <p:cNvSpPr txBox="1">
            <a:spLocks noChangeArrowheads="1"/>
          </p:cNvSpPr>
          <p:nvPr/>
        </p:nvSpPr>
        <p:spPr bwMode="auto">
          <a:xfrm>
            <a:off x="543648" y="2356248"/>
            <a:ext cx="30551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GB" altLang="en-US" sz="1500" dirty="0"/>
              <a:t>Incremental linear approximations in forecasting model predictions of observed values converts this to an approximate Gaussian pdf:</a:t>
            </a:r>
          </a:p>
        </p:txBody>
      </p:sp>
      <p:sp>
        <p:nvSpPr>
          <p:cNvPr id="265227" name="Text Box 11"/>
          <p:cNvSpPr txBox="1">
            <a:spLocks noChangeArrowheads="1"/>
          </p:cNvSpPr>
          <p:nvPr/>
        </p:nvSpPr>
        <p:spPr bwMode="auto">
          <a:xfrm>
            <a:off x="543648" y="3644701"/>
            <a:ext cx="299680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GB" altLang="en-US" sz="1500" dirty="0"/>
              <a:t>The mean of this approximate pdf is identical to the mode, so it can be found by minimising:</a:t>
            </a:r>
          </a:p>
        </p:txBody>
      </p:sp>
      <p:sp>
        <p:nvSpPr>
          <p:cNvPr id="13" name="Footer Placeholder 3"/>
          <p:cNvSpPr>
            <a:spLocks noGrp="1"/>
          </p:cNvSpPr>
          <p:nvPr>
            <p:ph type="ftr" sz="quarter" idx="10"/>
          </p:nvPr>
        </p:nvSpPr>
        <p:spPr>
          <a:xfrm>
            <a:off x="0" y="4732140"/>
            <a:ext cx="9144000" cy="411361"/>
          </a:xfrm>
          <a:solidFill>
            <a:schemeClr val="bg1"/>
          </a:solidFill>
        </p:spPr>
        <p:txBody>
          <a:bodyPr vert="horz" lIns="252000" tIns="36000" rIns="68580" bIns="27000" rtlCol="0" anchor="ctr"/>
          <a:lstStyle/>
          <a:p>
            <a:r>
              <a:rPr lang="en-GB" altLang="en-US" dirty="0"/>
              <a:t>© Crown copyright   Met Office  Andrew Lorenc  </a:t>
            </a:r>
            <a:fld id="{4B49BB46-C41B-4973-A142-7A067BDE825C}" type="slidenum">
              <a:rPr lang="en-GB" altLang="en-US">
                <a:solidFill>
                  <a:srgbClr val="000000"/>
                </a:solidFill>
              </a:rPr>
              <a:pPr/>
              <a:t>27</a:t>
            </a:fld>
            <a:endParaRPr lang="en-GB" altLang="en-US" dirty="0"/>
          </a:p>
        </p:txBody>
      </p:sp>
      <p:sp>
        <p:nvSpPr>
          <p:cNvPr id="12" name="Rectangle 9"/>
          <p:cNvSpPr>
            <a:spLocks noChangeArrowheads="1"/>
          </p:cNvSpPr>
          <p:nvPr/>
        </p:nvSpPr>
        <p:spPr bwMode="auto">
          <a:xfrm>
            <a:off x="138562" y="4481602"/>
            <a:ext cx="21936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marL="358775" indent="-358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00000"/>
              </a:lnSpc>
            </a:pPr>
            <a:r>
              <a:rPr lang="en-US" altLang="en-US" sz="1100" dirty="0" smtClean="0">
                <a:solidFill>
                  <a:srgbClr val="00B050"/>
                </a:solidFill>
              </a:rPr>
              <a:t>Lorenc 2003a</a:t>
            </a:r>
            <a:endParaRPr lang="en-US" altLang="en-US" sz="1100" dirty="0">
              <a:solidFill>
                <a:srgbClr val="00B050"/>
              </a:solidFill>
            </a:endParaRPr>
          </a:p>
        </p:txBody>
      </p:sp>
    </p:spTree>
    <p:extLst>
      <p:ext uri="{BB962C8B-B14F-4D97-AF65-F5344CB8AC3E}">
        <p14:creationId xmlns:p14="http://schemas.microsoft.com/office/powerpoint/2010/main" val="16558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2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2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52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52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52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5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5" grpId="0"/>
      <p:bldP spid="265226" grpId="0"/>
      <p:bldP spid="2652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2955846" y="21751"/>
            <a:ext cx="5143125" cy="623248"/>
          </a:xfrm>
        </p:spPr>
        <p:txBody>
          <a:bodyPr/>
          <a:lstStyle/>
          <a:p>
            <a:pPr eaLnBrk="1" hangingPunct="1"/>
            <a:r>
              <a:rPr lang="en-GB" altLang="en-US" dirty="0" smtClean="0"/>
              <a:t>Nonlinearities in 4DVar</a:t>
            </a:r>
          </a:p>
        </p:txBody>
      </p:sp>
      <p:sp>
        <p:nvSpPr>
          <p:cNvPr id="64" name="Footer Placeholder 3"/>
          <p:cNvSpPr>
            <a:spLocks noGrp="1"/>
          </p:cNvSpPr>
          <p:nvPr>
            <p:ph type="ftr" sz="quarter" idx="10"/>
          </p:nvPr>
        </p:nvSpPr>
        <p:spPr>
          <a:xfrm>
            <a:off x="0" y="4732140"/>
            <a:ext cx="9144000" cy="411361"/>
          </a:xfrm>
          <a:solidFill>
            <a:schemeClr val="bg1"/>
          </a:solidFill>
        </p:spPr>
        <p:txBody>
          <a:bodyPr vert="horz" lIns="252000" tIns="36000" rIns="68580" bIns="27000" rtlCol="0" anchor="ctr"/>
          <a:lstStyle/>
          <a:p>
            <a:r>
              <a:rPr lang="en-GB" altLang="en-US" dirty="0"/>
              <a:t>© Crown copyright   Met Office  Andrew Lorenc  </a:t>
            </a:r>
            <a:fld id="{4B49BB46-C41B-4973-A142-7A067BDE825C}" type="slidenum">
              <a:rPr lang="en-GB" altLang="en-US">
                <a:solidFill>
                  <a:srgbClr val="000000"/>
                </a:solidFill>
              </a:rPr>
              <a:pPr/>
              <a:t>28</a:t>
            </a:fld>
            <a:endParaRPr lang="en-GB" altLang="en-US" dirty="0"/>
          </a:p>
        </p:txBody>
      </p:sp>
      <p:sp>
        <p:nvSpPr>
          <p:cNvPr id="66" name="Content Placeholder 2"/>
          <p:cNvSpPr txBox="1">
            <a:spLocks/>
          </p:cNvSpPr>
          <p:nvPr/>
        </p:nvSpPr>
        <p:spPr>
          <a:xfrm>
            <a:off x="197644" y="829876"/>
            <a:ext cx="8809196" cy="3636015"/>
          </a:xfrm>
          <a:prstGeom prst="rect">
            <a:avLst/>
          </a:prstGeom>
        </p:spPr>
        <p:txBody>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r>
              <a:rPr lang="en-GB" kern="0" dirty="0" smtClean="0"/>
              <a:t>Nonlinear processes, leading to non-Gaussian PDFs and a non-quadratic penalty function, can be:</a:t>
            </a:r>
          </a:p>
          <a:p>
            <a:pPr marL="342900" indent="-342900">
              <a:buFont typeface="+mj-lt"/>
              <a:buAutoNum type="arabicPeriod"/>
            </a:pPr>
            <a:r>
              <a:rPr lang="en-GB" kern="0" dirty="0" smtClean="0"/>
              <a:t>The forecast model </a:t>
            </a:r>
            <a:r>
              <a:rPr lang="en-GB" sz="1600" i="1" kern="0" dirty="0" smtClean="0">
                <a:solidFill>
                  <a:srgbClr val="0066FF"/>
                </a:solidFill>
                <a:latin typeface="Times New Roman" panose="02020603050405020304" pitchFamily="18" charset="0"/>
                <a:cs typeface="Times New Roman" panose="02020603050405020304" pitchFamily="18" charset="0"/>
              </a:rPr>
              <a:t>M</a:t>
            </a:r>
            <a:r>
              <a:rPr lang="en-GB" kern="0" dirty="0" smtClean="0"/>
              <a:t>,</a:t>
            </a:r>
            <a:endParaRPr lang="en-GB" i="1" kern="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GB" kern="0" dirty="0" smtClean="0"/>
              <a:t>The observation operators </a:t>
            </a:r>
            <a:r>
              <a:rPr lang="en-GB" sz="1600" i="1" kern="0" dirty="0" smtClean="0">
                <a:solidFill>
                  <a:srgbClr val="0066FF"/>
                </a:solidFill>
                <a:latin typeface="Times New Roman" panose="02020603050405020304" pitchFamily="18" charset="0"/>
                <a:cs typeface="Times New Roman" panose="02020603050405020304" pitchFamily="18" charset="0"/>
              </a:rPr>
              <a:t>H</a:t>
            </a:r>
            <a:r>
              <a:rPr lang="en-GB" sz="1600" kern="0" dirty="0"/>
              <a:t>,</a:t>
            </a:r>
            <a:endParaRPr lang="en-GB" sz="1600" i="1" kern="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GB" kern="0" dirty="0" smtClean="0"/>
              <a:t>Interactive quality assessments, leading to changes in </a:t>
            </a:r>
            <a:r>
              <a:rPr lang="en-GB" sz="1600" i="1" kern="0" dirty="0" smtClean="0">
                <a:solidFill>
                  <a:srgbClr val="0066FF"/>
                </a:solidFill>
                <a:latin typeface="Times New Roman" panose="02020603050405020304" pitchFamily="18" charset="0"/>
                <a:cs typeface="Times New Roman" panose="02020603050405020304" pitchFamily="18" charset="0"/>
              </a:rPr>
              <a:t>R</a:t>
            </a:r>
            <a:r>
              <a:rPr lang="en-GB" sz="1600" kern="0" dirty="0"/>
              <a:t>,</a:t>
            </a:r>
            <a:endParaRPr lang="en-GB" sz="1600" i="1" kern="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GB" kern="0" dirty="0" smtClean="0"/>
              <a:t>Nonlinear transforms </a:t>
            </a:r>
            <a:r>
              <a:rPr lang="en-GB" sz="1600" i="1" kern="0" dirty="0">
                <a:solidFill>
                  <a:srgbClr val="0066FF"/>
                </a:solidFill>
                <a:latin typeface="Times New Roman" panose="02020603050405020304" pitchFamily="18" charset="0"/>
                <a:cs typeface="Times New Roman" panose="02020603050405020304" pitchFamily="18" charset="0"/>
              </a:rPr>
              <a:t>U</a:t>
            </a:r>
            <a:r>
              <a:rPr lang="en-GB" kern="0" dirty="0" smtClean="0"/>
              <a:t> designed to model non-Gaussian background errors.</a:t>
            </a:r>
          </a:p>
          <a:p>
            <a:r>
              <a:rPr lang="en-GB" kern="0" dirty="0" smtClean="0"/>
              <a:t>Usually these are allowed to vary in the outer-loop, but held constant linear in the variational loop.  </a:t>
            </a:r>
          </a:p>
          <a:p>
            <a:r>
              <a:rPr lang="en-GB" kern="0" dirty="0" smtClean="0"/>
              <a:t>Variational methods may gain accuracy (over the EnKF) by </a:t>
            </a:r>
            <a:r>
              <a:rPr lang="en-GB" kern="0" dirty="0" err="1" smtClean="0"/>
              <a:t>linearising</a:t>
            </a:r>
            <a:r>
              <a:rPr lang="en-GB" kern="0" dirty="0" smtClean="0"/>
              <a:t> </a:t>
            </a:r>
            <a:r>
              <a:rPr lang="en-GB" sz="1600" b="1" kern="0" dirty="0">
                <a:solidFill>
                  <a:srgbClr val="0066FF"/>
                </a:solidFill>
                <a:latin typeface="Times New Roman" panose="02020603050405020304" pitchFamily="18" charset="0"/>
                <a:cs typeface="Times New Roman" panose="02020603050405020304" pitchFamily="18" charset="0"/>
              </a:rPr>
              <a:t>M H R U</a:t>
            </a:r>
            <a:r>
              <a:rPr lang="en-GB" kern="0" dirty="0" smtClean="0">
                <a:solidFill>
                  <a:srgbClr val="0066FF"/>
                </a:solidFill>
              </a:rPr>
              <a:t> </a:t>
            </a:r>
            <a:r>
              <a:rPr lang="en-GB" kern="0" dirty="0" smtClean="0"/>
              <a:t>about the best estimate, rather than the background.  This usually requires an outer loop.</a:t>
            </a:r>
          </a:p>
          <a:p>
            <a:r>
              <a:rPr lang="en-GB" kern="0" dirty="0" smtClean="0"/>
              <a:t>The Met Office is unusual in allowing </a:t>
            </a:r>
            <a:r>
              <a:rPr lang="en-GB" kern="0" dirty="0"/>
              <a:t>a non-quadratic penalty </a:t>
            </a:r>
            <a:r>
              <a:rPr lang="en-GB" kern="0" dirty="0" smtClean="0"/>
              <a:t>function in its variation problem,</a:t>
            </a:r>
            <a:br>
              <a:rPr lang="en-GB" kern="0" dirty="0" smtClean="0"/>
            </a:br>
            <a:r>
              <a:rPr lang="en-GB" kern="0" dirty="0" smtClean="0"/>
              <a:t>using accurate nonlinear </a:t>
            </a:r>
            <a:r>
              <a:rPr lang="en-GB" sz="1600" i="1" kern="0" dirty="0">
                <a:solidFill>
                  <a:srgbClr val="0066FF"/>
                </a:solidFill>
                <a:latin typeface="Times New Roman" panose="02020603050405020304" pitchFamily="18" charset="0"/>
                <a:cs typeface="Times New Roman" panose="02020603050405020304" pitchFamily="18" charset="0"/>
              </a:rPr>
              <a:t>H R U</a:t>
            </a:r>
            <a:r>
              <a:rPr lang="en-GB" kern="0" dirty="0" smtClean="0">
                <a:solidFill>
                  <a:srgbClr val="0066FF"/>
                </a:solidFill>
              </a:rPr>
              <a:t> </a:t>
            </a:r>
            <a:r>
              <a:rPr lang="en-GB" kern="0" dirty="0" smtClean="0"/>
              <a:t>without the cost of rerunning the model </a:t>
            </a:r>
            <a:r>
              <a:rPr lang="en-GB" sz="1800" i="1" kern="0" dirty="0">
                <a:solidFill>
                  <a:srgbClr val="0066FF"/>
                </a:solidFill>
                <a:latin typeface="Times New Roman" panose="02020603050405020304" pitchFamily="18" charset="0"/>
                <a:cs typeface="Times New Roman" panose="02020603050405020304" pitchFamily="18" charset="0"/>
              </a:rPr>
              <a:t>M</a:t>
            </a:r>
            <a:r>
              <a:rPr lang="en-GB" kern="0" dirty="0" smtClean="0"/>
              <a:t>.</a:t>
            </a:r>
          </a:p>
          <a:p>
            <a:endParaRPr lang="en-GB" kern="0" dirty="0" smtClean="0"/>
          </a:p>
        </p:txBody>
      </p:sp>
    </p:spTree>
    <p:extLst>
      <p:ext uri="{BB962C8B-B14F-4D97-AF65-F5344CB8AC3E}">
        <p14:creationId xmlns:p14="http://schemas.microsoft.com/office/powerpoint/2010/main" val="35466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7"/>
          <p:cNvSpPr>
            <a:spLocks/>
          </p:cNvSpPr>
          <p:nvPr/>
        </p:nvSpPr>
        <p:spPr bwMode="auto">
          <a:xfrm>
            <a:off x="261968" y="2184572"/>
            <a:ext cx="2037490" cy="463745"/>
          </a:xfrm>
          <a:custGeom>
            <a:avLst/>
            <a:gdLst>
              <a:gd name="T0" fmla="*/ 0 w 12768"/>
              <a:gd name="T1" fmla="*/ 2147483647 h 1613"/>
              <a:gd name="T2" fmla="*/ 2147483647 w 12768"/>
              <a:gd name="T3" fmla="*/ 2147483647 h 1613"/>
              <a:gd name="T4" fmla="*/ 2147483647 w 12768"/>
              <a:gd name="T5" fmla="*/ 0 h 1613"/>
              <a:gd name="T6" fmla="*/ 2147483647 w 12768"/>
              <a:gd name="T7" fmla="*/ 2147483647 h 1613"/>
              <a:gd name="T8" fmla="*/ 2147483647 w 12768"/>
              <a:gd name="T9" fmla="*/ 2147483647 h 1613"/>
              <a:gd name="T10" fmla="*/ 2147483647 w 12768"/>
              <a:gd name="T11" fmla="*/ 2147483647 h 1613"/>
              <a:gd name="T12" fmla="*/ 0 w 12768"/>
              <a:gd name="T13" fmla="*/ 2147483647 h 1613"/>
              <a:gd name="T14" fmla="*/ 0 w 12768"/>
              <a:gd name="T15" fmla="*/ 2147483647 h 1613"/>
              <a:gd name="T16" fmla="*/ 0 60000 65536"/>
              <a:gd name="T17" fmla="*/ 0 60000 65536"/>
              <a:gd name="T18" fmla="*/ 0 60000 65536"/>
              <a:gd name="T19" fmla="*/ 0 60000 65536"/>
              <a:gd name="T20" fmla="*/ 0 60000 65536"/>
              <a:gd name="T21" fmla="*/ 0 60000 65536"/>
              <a:gd name="T22" fmla="*/ 0 60000 65536"/>
              <a:gd name="T23" fmla="*/ 0 60000 65536"/>
              <a:gd name="T24" fmla="*/ 0 w 12768"/>
              <a:gd name="T25" fmla="*/ 0 h 1613"/>
              <a:gd name="T26" fmla="*/ 12768 w 12768"/>
              <a:gd name="T27" fmla="*/ 1613 h 16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68" h="1613">
                <a:moveTo>
                  <a:pt x="0" y="404"/>
                </a:moveTo>
                <a:lnTo>
                  <a:pt x="12013" y="404"/>
                </a:lnTo>
                <a:lnTo>
                  <a:pt x="11641" y="0"/>
                </a:lnTo>
                <a:lnTo>
                  <a:pt x="12768" y="806"/>
                </a:lnTo>
                <a:lnTo>
                  <a:pt x="11641" y="1613"/>
                </a:lnTo>
                <a:lnTo>
                  <a:pt x="12013" y="1208"/>
                </a:lnTo>
                <a:lnTo>
                  <a:pt x="0" y="1208"/>
                </a:lnTo>
                <a:lnTo>
                  <a:pt x="0" y="404"/>
                </a:lnTo>
                <a:close/>
              </a:path>
            </a:pathLst>
          </a:custGeom>
          <a:solidFill>
            <a:srgbClr val="0066FF"/>
          </a:solidFill>
          <a:ln w="1588">
            <a:solidFill>
              <a:srgbClr val="0000FF"/>
            </a:solidFill>
            <a:round/>
            <a:headEnd/>
            <a:tailEnd/>
          </a:ln>
        </p:spPr>
        <p:txBody>
          <a:bodyPr/>
          <a:lstStyle/>
          <a:p>
            <a:endParaRPr lang="en-GB" sz="1050"/>
          </a:p>
        </p:txBody>
      </p:sp>
      <p:sp>
        <p:nvSpPr>
          <p:cNvPr id="32770" name="Rectangle 2"/>
          <p:cNvSpPr>
            <a:spLocks noGrp="1" noChangeArrowheads="1"/>
          </p:cNvSpPr>
          <p:nvPr>
            <p:ph type="title" idx="4294967295"/>
          </p:nvPr>
        </p:nvSpPr>
        <p:spPr>
          <a:xfrm>
            <a:off x="2955846" y="21751"/>
            <a:ext cx="5143125" cy="623248"/>
          </a:xfrm>
        </p:spPr>
        <p:txBody>
          <a:bodyPr/>
          <a:lstStyle/>
          <a:p>
            <a:pPr eaLnBrk="1" hangingPunct="1"/>
            <a:r>
              <a:rPr lang="en-GB" altLang="en-US" dirty="0" smtClean="0"/>
              <a:t>Incremental 4D-Var</a:t>
            </a:r>
          </a:p>
        </p:txBody>
      </p:sp>
      <p:sp>
        <p:nvSpPr>
          <p:cNvPr id="32771" name="Freeform 3"/>
          <p:cNvSpPr>
            <a:spLocks/>
          </p:cNvSpPr>
          <p:nvPr/>
        </p:nvSpPr>
        <p:spPr bwMode="auto">
          <a:xfrm>
            <a:off x="2842737" y="1205935"/>
            <a:ext cx="594122" cy="1903810"/>
          </a:xfrm>
          <a:custGeom>
            <a:avLst/>
            <a:gdLst>
              <a:gd name="T0" fmla="*/ 2147483647 w 1495"/>
              <a:gd name="T1" fmla="*/ 0 h 4797"/>
              <a:gd name="T2" fmla="*/ 2147483647 w 1495"/>
              <a:gd name="T3" fmla="*/ 2147483647 h 4797"/>
              <a:gd name="T4" fmla="*/ 0 w 1495"/>
              <a:gd name="T5" fmla="*/ 2147483647 h 4797"/>
              <a:gd name="T6" fmla="*/ 2147483647 w 1495"/>
              <a:gd name="T7" fmla="*/ 2147483647 h 4797"/>
              <a:gd name="T8" fmla="*/ 2147483647 w 1495"/>
              <a:gd name="T9" fmla="*/ 2147483647 h 4797"/>
              <a:gd name="T10" fmla="*/ 2147483647 w 1495"/>
              <a:gd name="T11" fmla="*/ 2147483647 h 4797"/>
              <a:gd name="T12" fmla="*/ 2147483647 w 1495"/>
              <a:gd name="T13" fmla="*/ 0 h 4797"/>
              <a:gd name="T14" fmla="*/ 2147483647 w 1495"/>
              <a:gd name="T15" fmla="*/ 0 h 4797"/>
              <a:gd name="T16" fmla="*/ 0 60000 65536"/>
              <a:gd name="T17" fmla="*/ 0 60000 65536"/>
              <a:gd name="T18" fmla="*/ 0 60000 65536"/>
              <a:gd name="T19" fmla="*/ 0 60000 65536"/>
              <a:gd name="T20" fmla="*/ 0 60000 65536"/>
              <a:gd name="T21" fmla="*/ 0 60000 65536"/>
              <a:gd name="T22" fmla="*/ 0 60000 65536"/>
              <a:gd name="T23" fmla="*/ 0 60000 65536"/>
              <a:gd name="T24" fmla="*/ 0 w 1495"/>
              <a:gd name="T25" fmla="*/ 0 h 4797"/>
              <a:gd name="T26" fmla="*/ 1495 w 1495"/>
              <a:gd name="T27" fmla="*/ 4797 h 47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5" h="4797">
                <a:moveTo>
                  <a:pt x="373" y="0"/>
                </a:moveTo>
                <a:lnTo>
                  <a:pt x="373" y="3840"/>
                </a:lnTo>
                <a:lnTo>
                  <a:pt x="0" y="3358"/>
                </a:lnTo>
                <a:lnTo>
                  <a:pt x="748" y="4797"/>
                </a:lnTo>
                <a:lnTo>
                  <a:pt x="1495" y="3358"/>
                </a:lnTo>
                <a:lnTo>
                  <a:pt x="1116" y="3840"/>
                </a:lnTo>
                <a:lnTo>
                  <a:pt x="1116" y="0"/>
                </a:lnTo>
                <a:lnTo>
                  <a:pt x="373" y="0"/>
                </a:lnTo>
                <a:close/>
              </a:path>
            </a:pathLst>
          </a:custGeom>
          <a:solidFill>
            <a:srgbClr val="00FF00"/>
          </a:solidFill>
          <a:ln w="1588">
            <a:solidFill>
              <a:srgbClr val="000000"/>
            </a:solidFill>
            <a:round/>
            <a:headEnd/>
            <a:tailEnd/>
          </a:ln>
        </p:spPr>
        <p:txBody>
          <a:bodyPr/>
          <a:lstStyle/>
          <a:p>
            <a:endParaRPr lang="en-GB" sz="1050"/>
          </a:p>
        </p:txBody>
      </p:sp>
      <p:sp>
        <p:nvSpPr>
          <p:cNvPr id="32772" name="Freeform 4"/>
          <p:cNvSpPr>
            <a:spLocks/>
          </p:cNvSpPr>
          <p:nvPr/>
        </p:nvSpPr>
        <p:spPr bwMode="auto">
          <a:xfrm>
            <a:off x="2991565" y="866608"/>
            <a:ext cx="5067300" cy="640556"/>
          </a:xfrm>
          <a:custGeom>
            <a:avLst/>
            <a:gdLst>
              <a:gd name="T0" fmla="*/ 2147483647 w 12768"/>
              <a:gd name="T1" fmla="*/ 2147483647 h 1613"/>
              <a:gd name="T2" fmla="*/ 2147483647 w 12768"/>
              <a:gd name="T3" fmla="*/ 2147483647 h 1613"/>
              <a:gd name="T4" fmla="*/ 2147483647 w 12768"/>
              <a:gd name="T5" fmla="*/ 0 h 1613"/>
              <a:gd name="T6" fmla="*/ 0 w 12768"/>
              <a:gd name="T7" fmla="*/ 2147483647 h 1613"/>
              <a:gd name="T8" fmla="*/ 2147483647 w 12768"/>
              <a:gd name="T9" fmla="*/ 2147483647 h 1613"/>
              <a:gd name="T10" fmla="*/ 2147483647 w 12768"/>
              <a:gd name="T11" fmla="*/ 2147483647 h 1613"/>
              <a:gd name="T12" fmla="*/ 2147483647 w 12768"/>
              <a:gd name="T13" fmla="*/ 2147483647 h 1613"/>
              <a:gd name="T14" fmla="*/ 2147483647 w 12768"/>
              <a:gd name="T15" fmla="*/ 2147483647 h 1613"/>
              <a:gd name="T16" fmla="*/ 0 60000 65536"/>
              <a:gd name="T17" fmla="*/ 0 60000 65536"/>
              <a:gd name="T18" fmla="*/ 0 60000 65536"/>
              <a:gd name="T19" fmla="*/ 0 60000 65536"/>
              <a:gd name="T20" fmla="*/ 0 60000 65536"/>
              <a:gd name="T21" fmla="*/ 0 60000 65536"/>
              <a:gd name="T22" fmla="*/ 0 60000 65536"/>
              <a:gd name="T23" fmla="*/ 0 60000 65536"/>
              <a:gd name="T24" fmla="*/ 0 w 12768"/>
              <a:gd name="T25" fmla="*/ 0 h 1613"/>
              <a:gd name="T26" fmla="*/ 12768 w 12768"/>
              <a:gd name="T27" fmla="*/ 1613 h 16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68" h="1613">
                <a:moveTo>
                  <a:pt x="12768" y="404"/>
                </a:moveTo>
                <a:lnTo>
                  <a:pt x="754" y="404"/>
                </a:lnTo>
                <a:lnTo>
                  <a:pt x="1129" y="0"/>
                </a:lnTo>
                <a:lnTo>
                  <a:pt x="0" y="806"/>
                </a:lnTo>
                <a:lnTo>
                  <a:pt x="1129" y="1613"/>
                </a:lnTo>
                <a:lnTo>
                  <a:pt x="754" y="1208"/>
                </a:lnTo>
                <a:lnTo>
                  <a:pt x="12768" y="1208"/>
                </a:lnTo>
                <a:lnTo>
                  <a:pt x="12768" y="404"/>
                </a:lnTo>
                <a:close/>
              </a:path>
            </a:pathLst>
          </a:custGeom>
          <a:solidFill>
            <a:srgbClr val="00FF00"/>
          </a:solidFill>
          <a:ln w="1588">
            <a:solidFill>
              <a:srgbClr val="000000"/>
            </a:solidFill>
            <a:round/>
            <a:headEnd/>
            <a:tailEnd/>
          </a:ln>
        </p:spPr>
        <p:txBody>
          <a:bodyPr/>
          <a:lstStyle/>
          <a:p>
            <a:endParaRPr lang="en-GB" sz="1050"/>
          </a:p>
        </p:txBody>
      </p:sp>
      <p:sp>
        <p:nvSpPr>
          <p:cNvPr id="32773" name="Line 5"/>
          <p:cNvSpPr>
            <a:spLocks noChangeShapeType="1"/>
          </p:cNvSpPr>
          <p:nvPr/>
        </p:nvSpPr>
        <p:spPr bwMode="auto">
          <a:xfrm flipH="1" flipV="1">
            <a:off x="2665334" y="3035926"/>
            <a:ext cx="341709" cy="714375"/>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774" name="Freeform 6"/>
          <p:cNvSpPr>
            <a:spLocks/>
          </p:cNvSpPr>
          <p:nvPr/>
        </p:nvSpPr>
        <p:spPr bwMode="auto">
          <a:xfrm>
            <a:off x="2515315" y="2718029"/>
            <a:ext cx="233363" cy="355997"/>
          </a:xfrm>
          <a:custGeom>
            <a:avLst/>
            <a:gdLst>
              <a:gd name="T0" fmla="*/ 0 w 586"/>
              <a:gd name="T1" fmla="*/ 0 h 896"/>
              <a:gd name="T2" fmla="*/ 2147483647 w 586"/>
              <a:gd name="T3" fmla="*/ 2147483647 h 896"/>
              <a:gd name="T4" fmla="*/ 2147483647 w 586"/>
              <a:gd name="T5" fmla="*/ 2147483647 h 896"/>
              <a:gd name="T6" fmla="*/ 0 w 586"/>
              <a:gd name="T7" fmla="*/ 0 h 896"/>
              <a:gd name="T8" fmla="*/ 0 60000 65536"/>
              <a:gd name="T9" fmla="*/ 0 60000 65536"/>
              <a:gd name="T10" fmla="*/ 0 60000 65536"/>
              <a:gd name="T11" fmla="*/ 0 60000 65536"/>
              <a:gd name="T12" fmla="*/ 0 w 586"/>
              <a:gd name="T13" fmla="*/ 0 h 896"/>
              <a:gd name="T14" fmla="*/ 586 w 586"/>
              <a:gd name="T15" fmla="*/ 896 h 896"/>
            </a:gdLst>
            <a:ahLst/>
            <a:cxnLst>
              <a:cxn ang="T8">
                <a:pos x="T0" y="T1"/>
              </a:cxn>
              <a:cxn ang="T9">
                <a:pos x="T2" y="T3"/>
              </a:cxn>
              <a:cxn ang="T10">
                <a:pos x="T4" y="T5"/>
              </a:cxn>
              <a:cxn ang="T11">
                <a:pos x="T6" y="T7"/>
              </a:cxn>
            </a:cxnLst>
            <a:rect l="T12" t="T13" r="T14" b="T15"/>
            <a:pathLst>
              <a:path w="586" h="896">
                <a:moveTo>
                  <a:pt x="0" y="0"/>
                </a:moveTo>
                <a:lnTo>
                  <a:pt x="200" y="896"/>
                </a:lnTo>
                <a:lnTo>
                  <a:pt x="586" y="695"/>
                </a:lnTo>
                <a:lnTo>
                  <a:pt x="0" y="0"/>
                </a:lnTo>
                <a:close/>
              </a:path>
            </a:pathLst>
          </a:custGeom>
          <a:solidFill>
            <a:srgbClr val="0066FF"/>
          </a:solidFill>
          <a:ln w="1588">
            <a:solidFill>
              <a:srgbClr val="0000FF"/>
            </a:solidFill>
            <a:round/>
            <a:headEnd/>
            <a:tailEnd/>
          </a:ln>
        </p:spPr>
        <p:txBody>
          <a:bodyPr/>
          <a:lstStyle/>
          <a:p>
            <a:endParaRPr lang="en-GB" sz="1050"/>
          </a:p>
        </p:txBody>
      </p:sp>
      <p:sp>
        <p:nvSpPr>
          <p:cNvPr id="32775" name="Freeform 7"/>
          <p:cNvSpPr>
            <a:spLocks/>
          </p:cNvSpPr>
          <p:nvPr/>
        </p:nvSpPr>
        <p:spPr bwMode="auto">
          <a:xfrm>
            <a:off x="2991565" y="3593139"/>
            <a:ext cx="5067300" cy="640556"/>
          </a:xfrm>
          <a:custGeom>
            <a:avLst/>
            <a:gdLst>
              <a:gd name="T0" fmla="*/ 0 w 12768"/>
              <a:gd name="T1" fmla="*/ 2147483647 h 1613"/>
              <a:gd name="T2" fmla="*/ 2147483647 w 12768"/>
              <a:gd name="T3" fmla="*/ 2147483647 h 1613"/>
              <a:gd name="T4" fmla="*/ 2147483647 w 12768"/>
              <a:gd name="T5" fmla="*/ 0 h 1613"/>
              <a:gd name="T6" fmla="*/ 2147483647 w 12768"/>
              <a:gd name="T7" fmla="*/ 2147483647 h 1613"/>
              <a:gd name="T8" fmla="*/ 2147483647 w 12768"/>
              <a:gd name="T9" fmla="*/ 2147483647 h 1613"/>
              <a:gd name="T10" fmla="*/ 2147483647 w 12768"/>
              <a:gd name="T11" fmla="*/ 2147483647 h 1613"/>
              <a:gd name="T12" fmla="*/ 0 w 12768"/>
              <a:gd name="T13" fmla="*/ 2147483647 h 1613"/>
              <a:gd name="T14" fmla="*/ 0 w 12768"/>
              <a:gd name="T15" fmla="*/ 2147483647 h 1613"/>
              <a:gd name="T16" fmla="*/ 0 60000 65536"/>
              <a:gd name="T17" fmla="*/ 0 60000 65536"/>
              <a:gd name="T18" fmla="*/ 0 60000 65536"/>
              <a:gd name="T19" fmla="*/ 0 60000 65536"/>
              <a:gd name="T20" fmla="*/ 0 60000 65536"/>
              <a:gd name="T21" fmla="*/ 0 60000 65536"/>
              <a:gd name="T22" fmla="*/ 0 60000 65536"/>
              <a:gd name="T23" fmla="*/ 0 60000 65536"/>
              <a:gd name="T24" fmla="*/ 0 w 12768"/>
              <a:gd name="T25" fmla="*/ 0 h 1613"/>
              <a:gd name="T26" fmla="*/ 12768 w 12768"/>
              <a:gd name="T27" fmla="*/ 1613 h 16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68" h="1613">
                <a:moveTo>
                  <a:pt x="0" y="404"/>
                </a:moveTo>
                <a:lnTo>
                  <a:pt x="12013" y="404"/>
                </a:lnTo>
                <a:lnTo>
                  <a:pt x="11641" y="0"/>
                </a:lnTo>
                <a:lnTo>
                  <a:pt x="12768" y="806"/>
                </a:lnTo>
                <a:lnTo>
                  <a:pt x="11641" y="1613"/>
                </a:lnTo>
                <a:lnTo>
                  <a:pt x="12013" y="1208"/>
                </a:lnTo>
                <a:lnTo>
                  <a:pt x="0" y="1208"/>
                </a:lnTo>
                <a:lnTo>
                  <a:pt x="0" y="404"/>
                </a:lnTo>
                <a:close/>
              </a:path>
            </a:pathLst>
          </a:custGeom>
          <a:solidFill>
            <a:srgbClr val="0066FF"/>
          </a:solidFill>
          <a:ln w="1588">
            <a:solidFill>
              <a:srgbClr val="0000FF"/>
            </a:solidFill>
            <a:round/>
            <a:headEnd/>
            <a:tailEnd/>
          </a:ln>
        </p:spPr>
        <p:txBody>
          <a:bodyPr/>
          <a:lstStyle/>
          <a:p>
            <a:endParaRPr lang="en-GB" sz="1050"/>
          </a:p>
        </p:txBody>
      </p:sp>
      <p:sp>
        <p:nvSpPr>
          <p:cNvPr id="32776" name="Rectangle 8"/>
          <p:cNvSpPr>
            <a:spLocks noChangeArrowheads="1"/>
          </p:cNvSpPr>
          <p:nvPr/>
        </p:nvSpPr>
        <p:spPr bwMode="auto">
          <a:xfrm>
            <a:off x="4837033" y="2173914"/>
            <a:ext cx="86562"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1350">
                <a:solidFill>
                  <a:srgbClr val="FF0000"/>
                </a:solidFill>
              </a:rPr>
              <a:t>y</a:t>
            </a:r>
            <a:endParaRPr lang="en-US" altLang="en-US" sz="3300">
              <a:solidFill>
                <a:schemeClr val="tx2"/>
              </a:solidFill>
            </a:endParaRPr>
          </a:p>
        </p:txBody>
      </p:sp>
      <p:sp>
        <p:nvSpPr>
          <p:cNvPr id="32777" name="Rectangle 9"/>
          <p:cNvSpPr>
            <a:spLocks noChangeArrowheads="1"/>
          </p:cNvSpPr>
          <p:nvPr/>
        </p:nvSpPr>
        <p:spPr bwMode="auto">
          <a:xfrm>
            <a:off x="6028849" y="2166770"/>
            <a:ext cx="86562"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1350">
                <a:solidFill>
                  <a:srgbClr val="FF0000"/>
                </a:solidFill>
              </a:rPr>
              <a:t>y</a:t>
            </a:r>
            <a:endParaRPr lang="en-US" altLang="en-US" sz="3300">
              <a:solidFill>
                <a:schemeClr val="tx2"/>
              </a:solidFill>
            </a:endParaRPr>
          </a:p>
        </p:txBody>
      </p:sp>
      <p:sp>
        <p:nvSpPr>
          <p:cNvPr id="32778" name="Rectangle 10"/>
          <p:cNvSpPr>
            <a:spLocks noChangeArrowheads="1"/>
          </p:cNvSpPr>
          <p:nvPr/>
        </p:nvSpPr>
        <p:spPr bwMode="auto">
          <a:xfrm>
            <a:off x="7223046" y="2154864"/>
            <a:ext cx="86562"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1350">
                <a:solidFill>
                  <a:srgbClr val="FF0000"/>
                </a:solidFill>
              </a:rPr>
              <a:t>y</a:t>
            </a:r>
            <a:endParaRPr lang="en-US" altLang="en-US" sz="3300">
              <a:solidFill>
                <a:schemeClr val="tx2"/>
              </a:solidFill>
            </a:endParaRPr>
          </a:p>
        </p:txBody>
      </p:sp>
      <p:sp>
        <p:nvSpPr>
          <p:cNvPr id="32779" name="Rectangle 11"/>
          <p:cNvSpPr>
            <a:spLocks noChangeArrowheads="1"/>
          </p:cNvSpPr>
          <p:nvPr/>
        </p:nvSpPr>
        <p:spPr bwMode="auto">
          <a:xfrm>
            <a:off x="3663077" y="2173914"/>
            <a:ext cx="86562"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1350">
                <a:solidFill>
                  <a:srgbClr val="FF0000"/>
                </a:solidFill>
              </a:rPr>
              <a:t>y</a:t>
            </a:r>
            <a:endParaRPr lang="en-US" altLang="en-US" sz="3300">
              <a:solidFill>
                <a:schemeClr val="tx2"/>
              </a:solidFill>
            </a:endParaRPr>
          </a:p>
        </p:txBody>
      </p:sp>
      <p:sp>
        <p:nvSpPr>
          <p:cNvPr id="32780" name="Line 12"/>
          <p:cNvSpPr>
            <a:spLocks noChangeShapeType="1"/>
          </p:cNvSpPr>
          <p:nvPr/>
        </p:nvSpPr>
        <p:spPr bwMode="auto">
          <a:xfrm flipV="1">
            <a:off x="6008609" y="2825185"/>
            <a:ext cx="1190" cy="925116"/>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781" name="Freeform 13"/>
          <p:cNvSpPr>
            <a:spLocks/>
          </p:cNvSpPr>
          <p:nvPr/>
        </p:nvSpPr>
        <p:spPr bwMode="auto">
          <a:xfrm>
            <a:off x="5921693" y="2471570"/>
            <a:ext cx="175022" cy="351234"/>
          </a:xfrm>
          <a:custGeom>
            <a:avLst/>
            <a:gdLst>
              <a:gd name="T0" fmla="*/ 2147483647 w 440"/>
              <a:gd name="T1" fmla="*/ 0 h 885"/>
              <a:gd name="T2" fmla="*/ 0 w 440"/>
              <a:gd name="T3" fmla="*/ 2147483647 h 885"/>
              <a:gd name="T4" fmla="*/ 2147483647 w 440"/>
              <a:gd name="T5" fmla="*/ 2147483647 h 885"/>
              <a:gd name="T6" fmla="*/ 2147483647 w 440"/>
              <a:gd name="T7" fmla="*/ 0 h 885"/>
              <a:gd name="T8" fmla="*/ 0 60000 65536"/>
              <a:gd name="T9" fmla="*/ 0 60000 65536"/>
              <a:gd name="T10" fmla="*/ 0 60000 65536"/>
              <a:gd name="T11" fmla="*/ 0 60000 65536"/>
              <a:gd name="T12" fmla="*/ 0 w 440"/>
              <a:gd name="T13" fmla="*/ 0 h 885"/>
              <a:gd name="T14" fmla="*/ 440 w 440"/>
              <a:gd name="T15" fmla="*/ 885 h 885"/>
            </a:gdLst>
            <a:ahLst/>
            <a:cxnLst>
              <a:cxn ang="T8">
                <a:pos x="T0" y="T1"/>
              </a:cxn>
              <a:cxn ang="T9">
                <a:pos x="T2" y="T3"/>
              </a:cxn>
              <a:cxn ang="T10">
                <a:pos x="T4" y="T5"/>
              </a:cxn>
              <a:cxn ang="T11">
                <a:pos x="T6" y="T7"/>
              </a:cxn>
            </a:cxnLst>
            <a:rect l="T12" t="T13" r="T14" b="T15"/>
            <a:pathLst>
              <a:path w="440" h="885">
                <a:moveTo>
                  <a:pt x="220" y="0"/>
                </a:moveTo>
                <a:lnTo>
                  <a:pt x="0" y="885"/>
                </a:lnTo>
                <a:lnTo>
                  <a:pt x="440" y="885"/>
                </a:lnTo>
                <a:lnTo>
                  <a:pt x="220" y="0"/>
                </a:lnTo>
                <a:close/>
              </a:path>
            </a:pathLst>
          </a:custGeom>
          <a:solidFill>
            <a:srgbClr val="0066FF"/>
          </a:solidFill>
          <a:ln w="1588">
            <a:solidFill>
              <a:srgbClr val="0000FF"/>
            </a:solidFill>
            <a:round/>
            <a:headEnd/>
            <a:tailEnd/>
          </a:ln>
        </p:spPr>
        <p:txBody>
          <a:bodyPr/>
          <a:lstStyle/>
          <a:p>
            <a:endParaRPr lang="en-GB" sz="1050"/>
          </a:p>
        </p:txBody>
      </p:sp>
      <p:sp>
        <p:nvSpPr>
          <p:cNvPr id="32782" name="Line 14"/>
          <p:cNvSpPr>
            <a:spLocks noChangeShapeType="1"/>
          </p:cNvSpPr>
          <p:nvPr/>
        </p:nvSpPr>
        <p:spPr bwMode="auto">
          <a:xfrm flipV="1">
            <a:off x="4814411" y="2825185"/>
            <a:ext cx="1191" cy="925116"/>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783" name="Freeform 15"/>
          <p:cNvSpPr>
            <a:spLocks/>
          </p:cNvSpPr>
          <p:nvPr/>
        </p:nvSpPr>
        <p:spPr bwMode="auto">
          <a:xfrm>
            <a:off x="4727496" y="2471570"/>
            <a:ext cx="175022" cy="351234"/>
          </a:xfrm>
          <a:custGeom>
            <a:avLst/>
            <a:gdLst>
              <a:gd name="T0" fmla="*/ 2147483647 w 439"/>
              <a:gd name="T1" fmla="*/ 0 h 885"/>
              <a:gd name="T2" fmla="*/ 0 w 439"/>
              <a:gd name="T3" fmla="*/ 2147483647 h 885"/>
              <a:gd name="T4" fmla="*/ 2147483647 w 439"/>
              <a:gd name="T5" fmla="*/ 2147483647 h 885"/>
              <a:gd name="T6" fmla="*/ 2147483647 w 439"/>
              <a:gd name="T7" fmla="*/ 0 h 885"/>
              <a:gd name="T8" fmla="*/ 0 60000 65536"/>
              <a:gd name="T9" fmla="*/ 0 60000 65536"/>
              <a:gd name="T10" fmla="*/ 0 60000 65536"/>
              <a:gd name="T11" fmla="*/ 0 60000 65536"/>
              <a:gd name="T12" fmla="*/ 0 w 439"/>
              <a:gd name="T13" fmla="*/ 0 h 885"/>
              <a:gd name="T14" fmla="*/ 439 w 439"/>
              <a:gd name="T15" fmla="*/ 885 h 885"/>
            </a:gdLst>
            <a:ahLst/>
            <a:cxnLst>
              <a:cxn ang="T8">
                <a:pos x="T0" y="T1"/>
              </a:cxn>
              <a:cxn ang="T9">
                <a:pos x="T2" y="T3"/>
              </a:cxn>
              <a:cxn ang="T10">
                <a:pos x="T4" y="T5"/>
              </a:cxn>
              <a:cxn ang="T11">
                <a:pos x="T6" y="T7"/>
              </a:cxn>
            </a:cxnLst>
            <a:rect l="T12" t="T13" r="T14" b="T15"/>
            <a:pathLst>
              <a:path w="439" h="885">
                <a:moveTo>
                  <a:pt x="219" y="0"/>
                </a:moveTo>
                <a:lnTo>
                  <a:pt x="0" y="885"/>
                </a:lnTo>
                <a:lnTo>
                  <a:pt x="439" y="885"/>
                </a:lnTo>
                <a:lnTo>
                  <a:pt x="219" y="0"/>
                </a:lnTo>
                <a:close/>
              </a:path>
            </a:pathLst>
          </a:custGeom>
          <a:solidFill>
            <a:srgbClr val="0066FF"/>
          </a:solidFill>
          <a:ln w="1588">
            <a:solidFill>
              <a:srgbClr val="0000FF"/>
            </a:solidFill>
            <a:round/>
            <a:headEnd/>
            <a:tailEnd/>
          </a:ln>
        </p:spPr>
        <p:txBody>
          <a:bodyPr/>
          <a:lstStyle/>
          <a:p>
            <a:endParaRPr lang="en-GB" sz="1050"/>
          </a:p>
        </p:txBody>
      </p:sp>
      <p:sp>
        <p:nvSpPr>
          <p:cNvPr id="32784" name="Line 16"/>
          <p:cNvSpPr>
            <a:spLocks noChangeShapeType="1"/>
          </p:cNvSpPr>
          <p:nvPr/>
        </p:nvSpPr>
        <p:spPr bwMode="auto">
          <a:xfrm flipV="1">
            <a:off x="3622597" y="2825185"/>
            <a:ext cx="1190" cy="925116"/>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785" name="Freeform 17"/>
          <p:cNvSpPr>
            <a:spLocks/>
          </p:cNvSpPr>
          <p:nvPr/>
        </p:nvSpPr>
        <p:spPr bwMode="auto">
          <a:xfrm>
            <a:off x="3536872" y="2471570"/>
            <a:ext cx="172640" cy="351234"/>
          </a:xfrm>
          <a:custGeom>
            <a:avLst/>
            <a:gdLst>
              <a:gd name="T0" fmla="*/ 2147483647 w 437"/>
              <a:gd name="T1" fmla="*/ 0 h 885"/>
              <a:gd name="T2" fmla="*/ 0 w 437"/>
              <a:gd name="T3" fmla="*/ 2147483647 h 885"/>
              <a:gd name="T4" fmla="*/ 2147483647 w 437"/>
              <a:gd name="T5" fmla="*/ 2147483647 h 885"/>
              <a:gd name="T6" fmla="*/ 2147483647 w 437"/>
              <a:gd name="T7" fmla="*/ 0 h 885"/>
              <a:gd name="T8" fmla="*/ 0 60000 65536"/>
              <a:gd name="T9" fmla="*/ 0 60000 65536"/>
              <a:gd name="T10" fmla="*/ 0 60000 65536"/>
              <a:gd name="T11" fmla="*/ 0 60000 65536"/>
              <a:gd name="T12" fmla="*/ 0 w 437"/>
              <a:gd name="T13" fmla="*/ 0 h 885"/>
              <a:gd name="T14" fmla="*/ 437 w 437"/>
              <a:gd name="T15" fmla="*/ 885 h 885"/>
            </a:gdLst>
            <a:ahLst/>
            <a:cxnLst>
              <a:cxn ang="T8">
                <a:pos x="T0" y="T1"/>
              </a:cxn>
              <a:cxn ang="T9">
                <a:pos x="T2" y="T3"/>
              </a:cxn>
              <a:cxn ang="T10">
                <a:pos x="T4" y="T5"/>
              </a:cxn>
              <a:cxn ang="T11">
                <a:pos x="T6" y="T7"/>
              </a:cxn>
            </a:cxnLst>
            <a:rect l="T12" t="T13" r="T14" b="T15"/>
            <a:pathLst>
              <a:path w="437" h="885">
                <a:moveTo>
                  <a:pt x="219" y="0"/>
                </a:moveTo>
                <a:lnTo>
                  <a:pt x="0" y="885"/>
                </a:lnTo>
                <a:lnTo>
                  <a:pt x="437" y="885"/>
                </a:lnTo>
                <a:lnTo>
                  <a:pt x="219" y="0"/>
                </a:lnTo>
                <a:close/>
              </a:path>
            </a:pathLst>
          </a:custGeom>
          <a:solidFill>
            <a:srgbClr val="0066FF"/>
          </a:solidFill>
          <a:ln w="1588">
            <a:solidFill>
              <a:srgbClr val="0000FF"/>
            </a:solidFill>
            <a:round/>
            <a:headEnd/>
            <a:tailEnd/>
          </a:ln>
        </p:spPr>
        <p:txBody>
          <a:bodyPr/>
          <a:lstStyle/>
          <a:p>
            <a:endParaRPr lang="en-GB" sz="1050"/>
          </a:p>
        </p:txBody>
      </p:sp>
      <p:sp>
        <p:nvSpPr>
          <p:cNvPr id="32786" name="Line 18"/>
          <p:cNvSpPr>
            <a:spLocks noChangeShapeType="1"/>
          </p:cNvSpPr>
          <p:nvPr/>
        </p:nvSpPr>
        <p:spPr bwMode="auto">
          <a:xfrm flipV="1">
            <a:off x="7200424" y="2825185"/>
            <a:ext cx="1191" cy="925116"/>
          </a:xfrm>
          <a:prstGeom prst="line">
            <a:avLst/>
          </a:prstGeom>
          <a:noFill/>
          <a:ln w="1588">
            <a:solidFill>
              <a:srgbClr val="0000FF"/>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787" name="Freeform 19"/>
          <p:cNvSpPr>
            <a:spLocks/>
          </p:cNvSpPr>
          <p:nvPr/>
        </p:nvSpPr>
        <p:spPr bwMode="auto">
          <a:xfrm>
            <a:off x="7113508" y="2471570"/>
            <a:ext cx="175022" cy="351234"/>
          </a:xfrm>
          <a:custGeom>
            <a:avLst/>
            <a:gdLst>
              <a:gd name="T0" fmla="*/ 2147483647 w 440"/>
              <a:gd name="T1" fmla="*/ 0 h 885"/>
              <a:gd name="T2" fmla="*/ 0 w 440"/>
              <a:gd name="T3" fmla="*/ 2147483647 h 885"/>
              <a:gd name="T4" fmla="*/ 2147483647 w 440"/>
              <a:gd name="T5" fmla="*/ 2147483647 h 885"/>
              <a:gd name="T6" fmla="*/ 2147483647 w 440"/>
              <a:gd name="T7" fmla="*/ 0 h 885"/>
              <a:gd name="T8" fmla="*/ 0 60000 65536"/>
              <a:gd name="T9" fmla="*/ 0 60000 65536"/>
              <a:gd name="T10" fmla="*/ 0 60000 65536"/>
              <a:gd name="T11" fmla="*/ 0 60000 65536"/>
              <a:gd name="T12" fmla="*/ 0 w 440"/>
              <a:gd name="T13" fmla="*/ 0 h 885"/>
              <a:gd name="T14" fmla="*/ 440 w 440"/>
              <a:gd name="T15" fmla="*/ 885 h 885"/>
            </a:gdLst>
            <a:ahLst/>
            <a:cxnLst>
              <a:cxn ang="T8">
                <a:pos x="T0" y="T1"/>
              </a:cxn>
              <a:cxn ang="T9">
                <a:pos x="T2" y="T3"/>
              </a:cxn>
              <a:cxn ang="T10">
                <a:pos x="T4" y="T5"/>
              </a:cxn>
              <a:cxn ang="T11">
                <a:pos x="T6" y="T7"/>
              </a:cxn>
            </a:cxnLst>
            <a:rect l="T12" t="T13" r="T14" b="T15"/>
            <a:pathLst>
              <a:path w="440" h="885">
                <a:moveTo>
                  <a:pt x="220" y="0"/>
                </a:moveTo>
                <a:lnTo>
                  <a:pt x="0" y="885"/>
                </a:lnTo>
                <a:lnTo>
                  <a:pt x="440" y="885"/>
                </a:lnTo>
                <a:lnTo>
                  <a:pt x="220" y="0"/>
                </a:lnTo>
                <a:close/>
              </a:path>
            </a:pathLst>
          </a:custGeom>
          <a:solidFill>
            <a:srgbClr val="0066FF"/>
          </a:solidFill>
          <a:ln w="1588">
            <a:solidFill>
              <a:srgbClr val="0000FF"/>
            </a:solidFill>
            <a:round/>
            <a:headEnd/>
            <a:tailEnd/>
          </a:ln>
        </p:spPr>
        <p:txBody>
          <a:bodyPr/>
          <a:lstStyle/>
          <a:p>
            <a:endParaRPr lang="en-GB" sz="1050"/>
          </a:p>
        </p:txBody>
      </p:sp>
      <p:sp>
        <p:nvSpPr>
          <p:cNvPr id="32788" name="Line 20"/>
          <p:cNvSpPr>
            <a:spLocks noChangeShapeType="1"/>
          </p:cNvSpPr>
          <p:nvPr/>
        </p:nvSpPr>
        <p:spPr bwMode="auto">
          <a:xfrm flipV="1">
            <a:off x="3735705" y="2825185"/>
            <a:ext cx="1191" cy="2845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789" name="Freeform 21"/>
          <p:cNvSpPr>
            <a:spLocks/>
          </p:cNvSpPr>
          <p:nvPr/>
        </p:nvSpPr>
        <p:spPr bwMode="auto">
          <a:xfrm>
            <a:off x="3648790" y="2471570"/>
            <a:ext cx="173831" cy="351234"/>
          </a:xfrm>
          <a:custGeom>
            <a:avLst/>
            <a:gdLst>
              <a:gd name="T0" fmla="*/ 2147483647 w 438"/>
              <a:gd name="T1" fmla="*/ 0 h 885"/>
              <a:gd name="T2" fmla="*/ 0 w 438"/>
              <a:gd name="T3" fmla="*/ 2147483647 h 885"/>
              <a:gd name="T4" fmla="*/ 2147483647 w 438"/>
              <a:gd name="T5" fmla="*/ 2147483647 h 885"/>
              <a:gd name="T6" fmla="*/ 2147483647 w 438"/>
              <a:gd name="T7" fmla="*/ 0 h 885"/>
              <a:gd name="T8" fmla="*/ 0 60000 65536"/>
              <a:gd name="T9" fmla="*/ 0 60000 65536"/>
              <a:gd name="T10" fmla="*/ 0 60000 65536"/>
              <a:gd name="T11" fmla="*/ 0 60000 65536"/>
              <a:gd name="T12" fmla="*/ 0 w 438"/>
              <a:gd name="T13" fmla="*/ 0 h 885"/>
              <a:gd name="T14" fmla="*/ 438 w 438"/>
              <a:gd name="T15" fmla="*/ 885 h 885"/>
            </a:gdLst>
            <a:ahLst/>
            <a:cxnLst>
              <a:cxn ang="T8">
                <a:pos x="T0" y="T1"/>
              </a:cxn>
              <a:cxn ang="T9">
                <a:pos x="T2" y="T3"/>
              </a:cxn>
              <a:cxn ang="T10">
                <a:pos x="T4" y="T5"/>
              </a:cxn>
              <a:cxn ang="T11">
                <a:pos x="T6" y="T7"/>
              </a:cxn>
            </a:cxnLst>
            <a:rect l="T12" t="T13" r="T14" b="T15"/>
            <a:pathLst>
              <a:path w="438" h="885">
                <a:moveTo>
                  <a:pt x="219" y="0"/>
                </a:moveTo>
                <a:lnTo>
                  <a:pt x="0" y="885"/>
                </a:lnTo>
                <a:lnTo>
                  <a:pt x="438" y="885"/>
                </a:lnTo>
                <a:lnTo>
                  <a:pt x="219" y="0"/>
                </a:lnTo>
                <a:close/>
              </a:path>
            </a:pathLst>
          </a:custGeom>
          <a:solidFill>
            <a:srgbClr val="00FF00"/>
          </a:solidFill>
          <a:ln w="1588">
            <a:solidFill>
              <a:srgbClr val="000000"/>
            </a:solidFill>
            <a:round/>
            <a:headEnd/>
            <a:tailEnd/>
          </a:ln>
        </p:spPr>
        <p:txBody>
          <a:bodyPr/>
          <a:lstStyle/>
          <a:p>
            <a:endParaRPr lang="en-GB" sz="1050"/>
          </a:p>
        </p:txBody>
      </p:sp>
      <p:sp>
        <p:nvSpPr>
          <p:cNvPr id="32790" name="Line 22"/>
          <p:cNvSpPr>
            <a:spLocks noChangeShapeType="1"/>
          </p:cNvSpPr>
          <p:nvPr/>
        </p:nvSpPr>
        <p:spPr bwMode="auto">
          <a:xfrm flipV="1">
            <a:off x="4928711" y="2825185"/>
            <a:ext cx="1191" cy="2845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791" name="Freeform 23"/>
          <p:cNvSpPr>
            <a:spLocks/>
          </p:cNvSpPr>
          <p:nvPr/>
        </p:nvSpPr>
        <p:spPr bwMode="auto">
          <a:xfrm>
            <a:off x="4841796" y="2471570"/>
            <a:ext cx="175022" cy="351234"/>
          </a:xfrm>
          <a:custGeom>
            <a:avLst/>
            <a:gdLst>
              <a:gd name="T0" fmla="*/ 2147483647 w 439"/>
              <a:gd name="T1" fmla="*/ 0 h 885"/>
              <a:gd name="T2" fmla="*/ 0 w 439"/>
              <a:gd name="T3" fmla="*/ 2147483647 h 885"/>
              <a:gd name="T4" fmla="*/ 2147483647 w 439"/>
              <a:gd name="T5" fmla="*/ 2147483647 h 885"/>
              <a:gd name="T6" fmla="*/ 2147483647 w 439"/>
              <a:gd name="T7" fmla="*/ 0 h 885"/>
              <a:gd name="T8" fmla="*/ 0 60000 65536"/>
              <a:gd name="T9" fmla="*/ 0 60000 65536"/>
              <a:gd name="T10" fmla="*/ 0 60000 65536"/>
              <a:gd name="T11" fmla="*/ 0 60000 65536"/>
              <a:gd name="T12" fmla="*/ 0 w 439"/>
              <a:gd name="T13" fmla="*/ 0 h 885"/>
              <a:gd name="T14" fmla="*/ 439 w 439"/>
              <a:gd name="T15" fmla="*/ 885 h 885"/>
            </a:gdLst>
            <a:ahLst/>
            <a:cxnLst>
              <a:cxn ang="T8">
                <a:pos x="T0" y="T1"/>
              </a:cxn>
              <a:cxn ang="T9">
                <a:pos x="T2" y="T3"/>
              </a:cxn>
              <a:cxn ang="T10">
                <a:pos x="T4" y="T5"/>
              </a:cxn>
              <a:cxn ang="T11">
                <a:pos x="T6" y="T7"/>
              </a:cxn>
            </a:cxnLst>
            <a:rect l="T12" t="T13" r="T14" b="T15"/>
            <a:pathLst>
              <a:path w="439" h="885">
                <a:moveTo>
                  <a:pt x="219" y="0"/>
                </a:moveTo>
                <a:lnTo>
                  <a:pt x="0" y="885"/>
                </a:lnTo>
                <a:lnTo>
                  <a:pt x="439" y="885"/>
                </a:lnTo>
                <a:lnTo>
                  <a:pt x="219" y="0"/>
                </a:lnTo>
                <a:close/>
              </a:path>
            </a:pathLst>
          </a:custGeom>
          <a:solidFill>
            <a:srgbClr val="00FF00"/>
          </a:solidFill>
          <a:ln w="1588">
            <a:solidFill>
              <a:srgbClr val="000000"/>
            </a:solidFill>
            <a:round/>
            <a:headEnd/>
            <a:tailEnd/>
          </a:ln>
        </p:spPr>
        <p:txBody>
          <a:bodyPr/>
          <a:lstStyle/>
          <a:p>
            <a:endParaRPr lang="en-GB" sz="1050"/>
          </a:p>
        </p:txBody>
      </p:sp>
      <p:sp>
        <p:nvSpPr>
          <p:cNvPr id="32792" name="Line 24"/>
          <p:cNvSpPr>
            <a:spLocks noChangeShapeType="1"/>
          </p:cNvSpPr>
          <p:nvPr/>
        </p:nvSpPr>
        <p:spPr bwMode="auto">
          <a:xfrm flipV="1">
            <a:off x="6120528" y="2825185"/>
            <a:ext cx="1190" cy="2845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793" name="Freeform 25"/>
          <p:cNvSpPr>
            <a:spLocks/>
          </p:cNvSpPr>
          <p:nvPr/>
        </p:nvSpPr>
        <p:spPr bwMode="auto">
          <a:xfrm>
            <a:off x="6035993" y="2471570"/>
            <a:ext cx="171450" cy="351234"/>
          </a:xfrm>
          <a:custGeom>
            <a:avLst/>
            <a:gdLst>
              <a:gd name="T0" fmla="*/ 2147483647 w 434"/>
              <a:gd name="T1" fmla="*/ 0 h 885"/>
              <a:gd name="T2" fmla="*/ 0 w 434"/>
              <a:gd name="T3" fmla="*/ 2147483647 h 885"/>
              <a:gd name="T4" fmla="*/ 2147483647 w 434"/>
              <a:gd name="T5" fmla="*/ 2147483647 h 885"/>
              <a:gd name="T6" fmla="*/ 2147483647 w 434"/>
              <a:gd name="T7" fmla="*/ 0 h 885"/>
              <a:gd name="T8" fmla="*/ 0 60000 65536"/>
              <a:gd name="T9" fmla="*/ 0 60000 65536"/>
              <a:gd name="T10" fmla="*/ 0 60000 65536"/>
              <a:gd name="T11" fmla="*/ 0 60000 65536"/>
              <a:gd name="T12" fmla="*/ 0 w 434"/>
              <a:gd name="T13" fmla="*/ 0 h 885"/>
              <a:gd name="T14" fmla="*/ 434 w 434"/>
              <a:gd name="T15" fmla="*/ 885 h 885"/>
            </a:gdLst>
            <a:ahLst/>
            <a:cxnLst>
              <a:cxn ang="T8">
                <a:pos x="T0" y="T1"/>
              </a:cxn>
              <a:cxn ang="T9">
                <a:pos x="T2" y="T3"/>
              </a:cxn>
              <a:cxn ang="T10">
                <a:pos x="T4" y="T5"/>
              </a:cxn>
              <a:cxn ang="T11">
                <a:pos x="T6" y="T7"/>
              </a:cxn>
            </a:cxnLst>
            <a:rect l="T12" t="T13" r="T14" b="T15"/>
            <a:pathLst>
              <a:path w="434" h="885">
                <a:moveTo>
                  <a:pt x="218" y="0"/>
                </a:moveTo>
                <a:lnTo>
                  <a:pt x="0" y="885"/>
                </a:lnTo>
                <a:lnTo>
                  <a:pt x="434" y="885"/>
                </a:lnTo>
                <a:lnTo>
                  <a:pt x="218" y="0"/>
                </a:lnTo>
                <a:close/>
              </a:path>
            </a:pathLst>
          </a:custGeom>
          <a:solidFill>
            <a:srgbClr val="00FF00"/>
          </a:solidFill>
          <a:ln w="1588">
            <a:solidFill>
              <a:srgbClr val="000000"/>
            </a:solidFill>
            <a:round/>
            <a:headEnd/>
            <a:tailEnd/>
          </a:ln>
        </p:spPr>
        <p:txBody>
          <a:bodyPr/>
          <a:lstStyle/>
          <a:p>
            <a:endParaRPr lang="en-GB" sz="1050"/>
          </a:p>
        </p:txBody>
      </p:sp>
      <p:sp>
        <p:nvSpPr>
          <p:cNvPr id="32794" name="Line 26"/>
          <p:cNvSpPr>
            <a:spLocks noChangeShapeType="1"/>
          </p:cNvSpPr>
          <p:nvPr/>
        </p:nvSpPr>
        <p:spPr bwMode="auto">
          <a:xfrm flipV="1">
            <a:off x="7314724" y="2825185"/>
            <a:ext cx="1191" cy="28456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795" name="Freeform 27"/>
          <p:cNvSpPr>
            <a:spLocks/>
          </p:cNvSpPr>
          <p:nvPr/>
        </p:nvSpPr>
        <p:spPr bwMode="auto">
          <a:xfrm>
            <a:off x="7227809" y="2471570"/>
            <a:ext cx="173831" cy="351234"/>
          </a:xfrm>
          <a:custGeom>
            <a:avLst/>
            <a:gdLst>
              <a:gd name="T0" fmla="*/ 2147483647 w 438"/>
              <a:gd name="T1" fmla="*/ 0 h 885"/>
              <a:gd name="T2" fmla="*/ 0 w 438"/>
              <a:gd name="T3" fmla="*/ 2147483647 h 885"/>
              <a:gd name="T4" fmla="*/ 2147483647 w 438"/>
              <a:gd name="T5" fmla="*/ 2147483647 h 885"/>
              <a:gd name="T6" fmla="*/ 2147483647 w 438"/>
              <a:gd name="T7" fmla="*/ 0 h 885"/>
              <a:gd name="T8" fmla="*/ 0 60000 65536"/>
              <a:gd name="T9" fmla="*/ 0 60000 65536"/>
              <a:gd name="T10" fmla="*/ 0 60000 65536"/>
              <a:gd name="T11" fmla="*/ 0 60000 65536"/>
              <a:gd name="T12" fmla="*/ 0 w 438"/>
              <a:gd name="T13" fmla="*/ 0 h 885"/>
              <a:gd name="T14" fmla="*/ 438 w 438"/>
              <a:gd name="T15" fmla="*/ 885 h 885"/>
            </a:gdLst>
            <a:ahLst/>
            <a:cxnLst>
              <a:cxn ang="T8">
                <a:pos x="T0" y="T1"/>
              </a:cxn>
              <a:cxn ang="T9">
                <a:pos x="T2" y="T3"/>
              </a:cxn>
              <a:cxn ang="T10">
                <a:pos x="T4" y="T5"/>
              </a:cxn>
              <a:cxn ang="T11">
                <a:pos x="T6" y="T7"/>
              </a:cxn>
            </a:cxnLst>
            <a:rect l="T12" t="T13" r="T14" b="T15"/>
            <a:pathLst>
              <a:path w="438" h="885">
                <a:moveTo>
                  <a:pt x="219" y="0"/>
                </a:moveTo>
                <a:lnTo>
                  <a:pt x="0" y="885"/>
                </a:lnTo>
                <a:lnTo>
                  <a:pt x="438" y="885"/>
                </a:lnTo>
                <a:lnTo>
                  <a:pt x="219" y="0"/>
                </a:lnTo>
                <a:close/>
              </a:path>
            </a:pathLst>
          </a:custGeom>
          <a:solidFill>
            <a:srgbClr val="00FF00"/>
          </a:solidFill>
          <a:ln w="1588">
            <a:solidFill>
              <a:srgbClr val="000000"/>
            </a:solidFill>
            <a:round/>
            <a:headEnd/>
            <a:tailEnd/>
          </a:ln>
        </p:spPr>
        <p:txBody>
          <a:bodyPr/>
          <a:lstStyle/>
          <a:p>
            <a:endParaRPr lang="en-GB" sz="1050"/>
          </a:p>
        </p:txBody>
      </p:sp>
      <p:sp>
        <p:nvSpPr>
          <p:cNvPr id="32796" name="Line 28"/>
          <p:cNvSpPr>
            <a:spLocks noChangeShapeType="1"/>
          </p:cNvSpPr>
          <p:nvPr/>
        </p:nvSpPr>
        <p:spPr bwMode="auto">
          <a:xfrm flipV="1">
            <a:off x="3701178" y="1701235"/>
            <a:ext cx="1190" cy="44648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797" name="Freeform 29"/>
          <p:cNvSpPr>
            <a:spLocks/>
          </p:cNvSpPr>
          <p:nvPr/>
        </p:nvSpPr>
        <p:spPr bwMode="auto">
          <a:xfrm>
            <a:off x="3615453" y="1348810"/>
            <a:ext cx="172640" cy="348854"/>
          </a:xfrm>
          <a:custGeom>
            <a:avLst/>
            <a:gdLst>
              <a:gd name="T0" fmla="*/ 2147483647 w 436"/>
              <a:gd name="T1" fmla="*/ 0 h 881"/>
              <a:gd name="T2" fmla="*/ 0 w 436"/>
              <a:gd name="T3" fmla="*/ 2147483647 h 881"/>
              <a:gd name="T4" fmla="*/ 2147483647 w 436"/>
              <a:gd name="T5" fmla="*/ 2147483647 h 881"/>
              <a:gd name="T6" fmla="*/ 2147483647 w 436"/>
              <a:gd name="T7" fmla="*/ 0 h 881"/>
              <a:gd name="T8" fmla="*/ 0 60000 65536"/>
              <a:gd name="T9" fmla="*/ 0 60000 65536"/>
              <a:gd name="T10" fmla="*/ 0 60000 65536"/>
              <a:gd name="T11" fmla="*/ 0 60000 65536"/>
              <a:gd name="T12" fmla="*/ 0 w 436"/>
              <a:gd name="T13" fmla="*/ 0 h 881"/>
              <a:gd name="T14" fmla="*/ 436 w 436"/>
              <a:gd name="T15" fmla="*/ 881 h 881"/>
            </a:gdLst>
            <a:ahLst/>
            <a:cxnLst>
              <a:cxn ang="T8">
                <a:pos x="T0" y="T1"/>
              </a:cxn>
              <a:cxn ang="T9">
                <a:pos x="T2" y="T3"/>
              </a:cxn>
              <a:cxn ang="T10">
                <a:pos x="T4" y="T5"/>
              </a:cxn>
              <a:cxn ang="T11">
                <a:pos x="T6" y="T7"/>
              </a:cxn>
            </a:cxnLst>
            <a:rect l="T12" t="T13" r="T14" b="T15"/>
            <a:pathLst>
              <a:path w="436" h="881">
                <a:moveTo>
                  <a:pt x="218" y="0"/>
                </a:moveTo>
                <a:lnTo>
                  <a:pt x="0" y="881"/>
                </a:lnTo>
                <a:lnTo>
                  <a:pt x="436" y="881"/>
                </a:lnTo>
                <a:lnTo>
                  <a:pt x="218" y="0"/>
                </a:lnTo>
                <a:close/>
              </a:path>
            </a:pathLst>
          </a:custGeom>
          <a:solidFill>
            <a:srgbClr val="00FF00"/>
          </a:solidFill>
          <a:ln w="1588">
            <a:solidFill>
              <a:srgbClr val="000000"/>
            </a:solidFill>
            <a:round/>
            <a:headEnd/>
            <a:tailEnd/>
          </a:ln>
        </p:spPr>
        <p:txBody>
          <a:bodyPr/>
          <a:lstStyle/>
          <a:p>
            <a:endParaRPr lang="en-GB" sz="1050"/>
          </a:p>
        </p:txBody>
      </p:sp>
      <p:sp>
        <p:nvSpPr>
          <p:cNvPr id="32798" name="Line 30"/>
          <p:cNvSpPr>
            <a:spLocks noChangeShapeType="1"/>
          </p:cNvSpPr>
          <p:nvPr/>
        </p:nvSpPr>
        <p:spPr bwMode="auto">
          <a:xfrm flipV="1">
            <a:off x="4900613" y="1701235"/>
            <a:ext cx="1191" cy="44648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799" name="Freeform 31"/>
          <p:cNvSpPr>
            <a:spLocks/>
          </p:cNvSpPr>
          <p:nvPr/>
        </p:nvSpPr>
        <p:spPr bwMode="auto">
          <a:xfrm>
            <a:off x="4807268" y="1348810"/>
            <a:ext cx="172641" cy="348854"/>
          </a:xfrm>
          <a:custGeom>
            <a:avLst/>
            <a:gdLst>
              <a:gd name="T0" fmla="*/ 2147483647 w 435"/>
              <a:gd name="T1" fmla="*/ 0 h 881"/>
              <a:gd name="T2" fmla="*/ 0 w 435"/>
              <a:gd name="T3" fmla="*/ 2147483647 h 881"/>
              <a:gd name="T4" fmla="*/ 2147483647 w 435"/>
              <a:gd name="T5" fmla="*/ 2147483647 h 881"/>
              <a:gd name="T6" fmla="*/ 2147483647 w 435"/>
              <a:gd name="T7" fmla="*/ 0 h 881"/>
              <a:gd name="T8" fmla="*/ 0 60000 65536"/>
              <a:gd name="T9" fmla="*/ 0 60000 65536"/>
              <a:gd name="T10" fmla="*/ 0 60000 65536"/>
              <a:gd name="T11" fmla="*/ 0 60000 65536"/>
              <a:gd name="T12" fmla="*/ 0 w 435"/>
              <a:gd name="T13" fmla="*/ 0 h 881"/>
              <a:gd name="T14" fmla="*/ 435 w 435"/>
              <a:gd name="T15" fmla="*/ 881 h 881"/>
            </a:gdLst>
            <a:ahLst/>
            <a:cxnLst>
              <a:cxn ang="T8">
                <a:pos x="T0" y="T1"/>
              </a:cxn>
              <a:cxn ang="T9">
                <a:pos x="T2" y="T3"/>
              </a:cxn>
              <a:cxn ang="T10">
                <a:pos x="T4" y="T5"/>
              </a:cxn>
              <a:cxn ang="T11">
                <a:pos x="T6" y="T7"/>
              </a:cxn>
            </a:cxnLst>
            <a:rect l="T12" t="T13" r="T14" b="T15"/>
            <a:pathLst>
              <a:path w="435" h="881">
                <a:moveTo>
                  <a:pt x="217" y="0"/>
                </a:moveTo>
                <a:lnTo>
                  <a:pt x="0" y="881"/>
                </a:lnTo>
                <a:lnTo>
                  <a:pt x="435" y="881"/>
                </a:lnTo>
                <a:lnTo>
                  <a:pt x="217" y="0"/>
                </a:lnTo>
                <a:close/>
              </a:path>
            </a:pathLst>
          </a:custGeom>
          <a:solidFill>
            <a:srgbClr val="00FF00"/>
          </a:solidFill>
          <a:ln w="1588">
            <a:solidFill>
              <a:srgbClr val="000000"/>
            </a:solidFill>
            <a:round/>
            <a:headEnd/>
            <a:tailEnd/>
          </a:ln>
        </p:spPr>
        <p:txBody>
          <a:bodyPr/>
          <a:lstStyle/>
          <a:p>
            <a:endParaRPr lang="en-GB" sz="1050"/>
          </a:p>
        </p:txBody>
      </p:sp>
      <p:sp>
        <p:nvSpPr>
          <p:cNvPr id="32800" name="Line 32"/>
          <p:cNvSpPr>
            <a:spLocks noChangeShapeType="1"/>
          </p:cNvSpPr>
          <p:nvPr/>
        </p:nvSpPr>
        <p:spPr bwMode="auto">
          <a:xfrm flipV="1">
            <a:off x="6087190" y="1701235"/>
            <a:ext cx="1190" cy="44648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801" name="Freeform 33"/>
          <p:cNvSpPr>
            <a:spLocks/>
          </p:cNvSpPr>
          <p:nvPr/>
        </p:nvSpPr>
        <p:spPr bwMode="auto">
          <a:xfrm>
            <a:off x="5999083" y="1348810"/>
            <a:ext cx="175022" cy="348854"/>
          </a:xfrm>
          <a:custGeom>
            <a:avLst/>
            <a:gdLst>
              <a:gd name="T0" fmla="*/ 2147483647 w 439"/>
              <a:gd name="T1" fmla="*/ 0 h 881"/>
              <a:gd name="T2" fmla="*/ 0 w 439"/>
              <a:gd name="T3" fmla="*/ 2147483647 h 881"/>
              <a:gd name="T4" fmla="*/ 2147483647 w 439"/>
              <a:gd name="T5" fmla="*/ 2147483647 h 881"/>
              <a:gd name="T6" fmla="*/ 2147483647 w 439"/>
              <a:gd name="T7" fmla="*/ 0 h 881"/>
              <a:gd name="T8" fmla="*/ 0 60000 65536"/>
              <a:gd name="T9" fmla="*/ 0 60000 65536"/>
              <a:gd name="T10" fmla="*/ 0 60000 65536"/>
              <a:gd name="T11" fmla="*/ 0 60000 65536"/>
              <a:gd name="T12" fmla="*/ 0 w 439"/>
              <a:gd name="T13" fmla="*/ 0 h 881"/>
              <a:gd name="T14" fmla="*/ 439 w 439"/>
              <a:gd name="T15" fmla="*/ 881 h 881"/>
            </a:gdLst>
            <a:ahLst/>
            <a:cxnLst>
              <a:cxn ang="T8">
                <a:pos x="T0" y="T1"/>
              </a:cxn>
              <a:cxn ang="T9">
                <a:pos x="T2" y="T3"/>
              </a:cxn>
              <a:cxn ang="T10">
                <a:pos x="T4" y="T5"/>
              </a:cxn>
              <a:cxn ang="T11">
                <a:pos x="T6" y="T7"/>
              </a:cxn>
            </a:cxnLst>
            <a:rect l="T12" t="T13" r="T14" b="T15"/>
            <a:pathLst>
              <a:path w="439" h="881">
                <a:moveTo>
                  <a:pt x="220" y="0"/>
                </a:moveTo>
                <a:lnTo>
                  <a:pt x="0" y="881"/>
                </a:lnTo>
                <a:lnTo>
                  <a:pt x="439" y="881"/>
                </a:lnTo>
                <a:lnTo>
                  <a:pt x="220" y="0"/>
                </a:lnTo>
                <a:close/>
              </a:path>
            </a:pathLst>
          </a:custGeom>
          <a:solidFill>
            <a:srgbClr val="00FF00"/>
          </a:solidFill>
          <a:ln w="1588">
            <a:solidFill>
              <a:srgbClr val="000000"/>
            </a:solidFill>
            <a:round/>
            <a:headEnd/>
            <a:tailEnd/>
          </a:ln>
        </p:spPr>
        <p:txBody>
          <a:bodyPr/>
          <a:lstStyle/>
          <a:p>
            <a:endParaRPr lang="en-GB" sz="1050"/>
          </a:p>
        </p:txBody>
      </p:sp>
      <p:sp>
        <p:nvSpPr>
          <p:cNvPr id="32802" name="Line 34"/>
          <p:cNvSpPr>
            <a:spLocks noChangeShapeType="1"/>
          </p:cNvSpPr>
          <p:nvPr/>
        </p:nvSpPr>
        <p:spPr bwMode="auto">
          <a:xfrm flipV="1">
            <a:off x="7279005" y="1701235"/>
            <a:ext cx="1191" cy="44648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803" name="Freeform 35"/>
          <p:cNvSpPr>
            <a:spLocks/>
          </p:cNvSpPr>
          <p:nvPr/>
        </p:nvSpPr>
        <p:spPr bwMode="auto">
          <a:xfrm>
            <a:off x="7192090" y="1348810"/>
            <a:ext cx="173831" cy="348854"/>
          </a:xfrm>
          <a:custGeom>
            <a:avLst/>
            <a:gdLst>
              <a:gd name="T0" fmla="*/ 2147483647 w 440"/>
              <a:gd name="T1" fmla="*/ 0 h 881"/>
              <a:gd name="T2" fmla="*/ 0 w 440"/>
              <a:gd name="T3" fmla="*/ 2147483647 h 881"/>
              <a:gd name="T4" fmla="*/ 2147483647 w 440"/>
              <a:gd name="T5" fmla="*/ 2147483647 h 881"/>
              <a:gd name="T6" fmla="*/ 2147483647 w 440"/>
              <a:gd name="T7" fmla="*/ 0 h 881"/>
              <a:gd name="T8" fmla="*/ 0 60000 65536"/>
              <a:gd name="T9" fmla="*/ 0 60000 65536"/>
              <a:gd name="T10" fmla="*/ 0 60000 65536"/>
              <a:gd name="T11" fmla="*/ 0 60000 65536"/>
              <a:gd name="T12" fmla="*/ 0 w 440"/>
              <a:gd name="T13" fmla="*/ 0 h 881"/>
              <a:gd name="T14" fmla="*/ 440 w 440"/>
              <a:gd name="T15" fmla="*/ 881 h 881"/>
            </a:gdLst>
            <a:ahLst/>
            <a:cxnLst>
              <a:cxn ang="T8">
                <a:pos x="T0" y="T1"/>
              </a:cxn>
              <a:cxn ang="T9">
                <a:pos x="T2" y="T3"/>
              </a:cxn>
              <a:cxn ang="T10">
                <a:pos x="T4" y="T5"/>
              </a:cxn>
              <a:cxn ang="T11">
                <a:pos x="T6" y="T7"/>
              </a:cxn>
            </a:cxnLst>
            <a:rect l="T12" t="T13" r="T14" b="T15"/>
            <a:pathLst>
              <a:path w="440" h="881">
                <a:moveTo>
                  <a:pt x="221" y="0"/>
                </a:moveTo>
                <a:lnTo>
                  <a:pt x="0" y="881"/>
                </a:lnTo>
                <a:lnTo>
                  <a:pt x="440" y="881"/>
                </a:lnTo>
                <a:lnTo>
                  <a:pt x="221" y="0"/>
                </a:lnTo>
                <a:close/>
              </a:path>
            </a:pathLst>
          </a:custGeom>
          <a:solidFill>
            <a:srgbClr val="00FF00"/>
          </a:solidFill>
          <a:ln w="1588">
            <a:solidFill>
              <a:srgbClr val="000000"/>
            </a:solidFill>
            <a:round/>
            <a:headEnd/>
            <a:tailEnd/>
          </a:ln>
        </p:spPr>
        <p:txBody>
          <a:bodyPr/>
          <a:lstStyle/>
          <a:p>
            <a:endParaRPr lang="en-GB" sz="1050"/>
          </a:p>
        </p:txBody>
      </p:sp>
      <p:sp>
        <p:nvSpPr>
          <p:cNvPr id="32804" name="Freeform 36"/>
          <p:cNvSpPr>
            <a:spLocks/>
          </p:cNvSpPr>
          <p:nvPr/>
        </p:nvSpPr>
        <p:spPr bwMode="auto">
          <a:xfrm>
            <a:off x="5228749" y="1348810"/>
            <a:ext cx="444104" cy="2401491"/>
          </a:xfrm>
          <a:custGeom>
            <a:avLst/>
            <a:gdLst>
              <a:gd name="T0" fmla="*/ 2147483647 w 1117"/>
              <a:gd name="T1" fmla="*/ 2147483647 h 6052"/>
              <a:gd name="T2" fmla="*/ 2147483647 w 1117"/>
              <a:gd name="T3" fmla="*/ 2147483647 h 6052"/>
              <a:gd name="T4" fmla="*/ 0 w 1117"/>
              <a:gd name="T5" fmla="*/ 2147483647 h 6052"/>
              <a:gd name="T6" fmla="*/ 2147483647 w 1117"/>
              <a:gd name="T7" fmla="*/ 2147483647 h 6052"/>
              <a:gd name="T8" fmla="*/ 2147483647 w 1117"/>
              <a:gd name="T9" fmla="*/ 0 h 6052"/>
              <a:gd name="T10" fmla="*/ 0 w 1117"/>
              <a:gd name="T11" fmla="*/ 2147483647 h 6052"/>
              <a:gd name="T12" fmla="*/ 2147483647 w 1117"/>
              <a:gd name="T13" fmla="*/ 0 h 6052"/>
              <a:gd name="T14" fmla="*/ 2147483647 w 1117"/>
              <a:gd name="T15" fmla="*/ 0 h 6052"/>
              <a:gd name="T16" fmla="*/ 2147483647 w 1117"/>
              <a:gd name="T17" fmla="*/ 2147483647 h 6052"/>
              <a:gd name="T18" fmla="*/ 2147483647 w 1117"/>
              <a:gd name="T19" fmla="*/ 0 h 6052"/>
              <a:gd name="T20" fmla="*/ 2147483647 w 1117"/>
              <a:gd name="T21" fmla="*/ 2147483647 h 6052"/>
              <a:gd name="T22" fmla="*/ 2147483647 w 1117"/>
              <a:gd name="T23" fmla="*/ 2147483647 h 6052"/>
              <a:gd name="T24" fmla="*/ 2147483647 w 1117"/>
              <a:gd name="T25" fmla="*/ 2147483647 h 6052"/>
              <a:gd name="T26" fmla="*/ 2147483647 w 1117"/>
              <a:gd name="T27" fmla="*/ 2147483647 h 6052"/>
              <a:gd name="T28" fmla="*/ 2147483647 w 1117"/>
              <a:gd name="T29" fmla="*/ 2147483647 h 60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7"/>
              <a:gd name="T46" fmla="*/ 0 h 6052"/>
              <a:gd name="T47" fmla="*/ 1117 w 1117"/>
              <a:gd name="T48" fmla="*/ 6052 h 60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7" h="6052">
                <a:moveTo>
                  <a:pt x="374" y="6052"/>
                </a:moveTo>
                <a:lnTo>
                  <a:pt x="374" y="5248"/>
                </a:lnTo>
                <a:lnTo>
                  <a:pt x="0" y="5650"/>
                </a:lnTo>
                <a:lnTo>
                  <a:pt x="374" y="5248"/>
                </a:lnTo>
                <a:lnTo>
                  <a:pt x="374" y="0"/>
                </a:lnTo>
                <a:lnTo>
                  <a:pt x="0" y="403"/>
                </a:lnTo>
                <a:lnTo>
                  <a:pt x="374" y="0"/>
                </a:lnTo>
                <a:lnTo>
                  <a:pt x="743" y="0"/>
                </a:lnTo>
                <a:lnTo>
                  <a:pt x="1117" y="403"/>
                </a:lnTo>
                <a:lnTo>
                  <a:pt x="743" y="0"/>
                </a:lnTo>
                <a:lnTo>
                  <a:pt x="743" y="5248"/>
                </a:lnTo>
                <a:lnTo>
                  <a:pt x="1117" y="5650"/>
                </a:lnTo>
                <a:lnTo>
                  <a:pt x="743" y="5248"/>
                </a:lnTo>
                <a:lnTo>
                  <a:pt x="743" y="6052"/>
                </a:lnTo>
                <a:lnTo>
                  <a:pt x="374" y="6052"/>
                </a:lnTo>
                <a:close/>
              </a:path>
            </a:pathLst>
          </a:custGeom>
          <a:solidFill>
            <a:srgbClr val="0066FF"/>
          </a:solidFill>
          <a:ln w="1588">
            <a:solidFill>
              <a:srgbClr val="0000FF"/>
            </a:solidFill>
            <a:round/>
            <a:headEnd/>
            <a:tailEnd/>
          </a:ln>
        </p:spPr>
        <p:txBody>
          <a:bodyPr/>
          <a:lstStyle/>
          <a:p>
            <a:endParaRPr lang="en-GB" sz="1050"/>
          </a:p>
        </p:txBody>
      </p:sp>
      <p:sp>
        <p:nvSpPr>
          <p:cNvPr id="32805" name="Freeform 37"/>
          <p:cNvSpPr>
            <a:spLocks/>
          </p:cNvSpPr>
          <p:nvPr/>
        </p:nvSpPr>
        <p:spPr bwMode="auto">
          <a:xfrm>
            <a:off x="6421755" y="1348810"/>
            <a:ext cx="444104" cy="2401491"/>
          </a:xfrm>
          <a:custGeom>
            <a:avLst/>
            <a:gdLst>
              <a:gd name="T0" fmla="*/ 2147483647 w 1119"/>
              <a:gd name="T1" fmla="*/ 2147483647 h 6052"/>
              <a:gd name="T2" fmla="*/ 2147483647 w 1119"/>
              <a:gd name="T3" fmla="*/ 2147483647 h 6052"/>
              <a:gd name="T4" fmla="*/ 0 w 1119"/>
              <a:gd name="T5" fmla="*/ 2147483647 h 6052"/>
              <a:gd name="T6" fmla="*/ 2147483647 w 1119"/>
              <a:gd name="T7" fmla="*/ 2147483647 h 6052"/>
              <a:gd name="T8" fmla="*/ 2147483647 w 1119"/>
              <a:gd name="T9" fmla="*/ 0 h 6052"/>
              <a:gd name="T10" fmla="*/ 0 w 1119"/>
              <a:gd name="T11" fmla="*/ 2147483647 h 6052"/>
              <a:gd name="T12" fmla="*/ 2147483647 w 1119"/>
              <a:gd name="T13" fmla="*/ 0 h 6052"/>
              <a:gd name="T14" fmla="*/ 2147483647 w 1119"/>
              <a:gd name="T15" fmla="*/ 0 h 6052"/>
              <a:gd name="T16" fmla="*/ 2147483647 w 1119"/>
              <a:gd name="T17" fmla="*/ 2147483647 h 6052"/>
              <a:gd name="T18" fmla="*/ 2147483647 w 1119"/>
              <a:gd name="T19" fmla="*/ 0 h 6052"/>
              <a:gd name="T20" fmla="*/ 2147483647 w 1119"/>
              <a:gd name="T21" fmla="*/ 2147483647 h 6052"/>
              <a:gd name="T22" fmla="*/ 2147483647 w 1119"/>
              <a:gd name="T23" fmla="*/ 2147483647 h 6052"/>
              <a:gd name="T24" fmla="*/ 2147483647 w 1119"/>
              <a:gd name="T25" fmla="*/ 2147483647 h 6052"/>
              <a:gd name="T26" fmla="*/ 2147483647 w 1119"/>
              <a:gd name="T27" fmla="*/ 2147483647 h 6052"/>
              <a:gd name="T28" fmla="*/ 2147483647 w 1119"/>
              <a:gd name="T29" fmla="*/ 2147483647 h 60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9"/>
              <a:gd name="T46" fmla="*/ 0 h 6052"/>
              <a:gd name="T47" fmla="*/ 1119 w 1119"/>
              <a:gd name="T48" fmla="*/ 6052 h 60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9" h="6052">
                <a:moveTo>
                  <a:pt x="377" y="6052"/>
                </a:moveTo>
                <a:lnTo>
                  <a:pt x="377" y="5248"/>
                </a:lnTo>
                <a:lnTo>
                  <a:pt x="0" y="5650"/>
                </a:lnTo>
                <a:lnTo>
                  <a:pt x="377" y="5248"/>
                </a:lnTo>
                <a:lnTo>
                  <a:pt x="377" y="0"/>
                </a:lnTo>
                <a:lnTo>
                  <a:pt x="0" y="403"/>
                </a:lnTo>
                <a:lnTo>
                  <a:pt x="377" y="0"/>
                </a:lnTo>
                <a:lnTo>
                  <a:pt x="744" y="0"/>
                </a:lnTo>
                <a:lnTo>
                  <a:pt x="1119" y="403"/>
                </a:lnTo>
                <a:lnTo>
                  <a:pt x="744" y="0"/>
                </a:lnTo>
                <a:lnTo>
                  <a:pt x="744" y="5248"/>
                </a:lnTo>
                <a:lnTo>
                  <a:pt x="1119" y="5650"/>
                </a:lnTo>
                <a:lnTo>
                  <a:pt x="744" y="5248"/>
                </a:lnTo>
                <a:lnTo>
                  <a:pt x="744" y="6052"/>
                </a:lnTo>
                <a:lnTo>
                  <a:pt x="377" y="6052"/>
                </a:lnTo>
                <a:close/>
              </a:path>
            </a:pathLst>
          </a:custGeom>
          <a:solidFill>
            <a:srgbClr val="0066FF"/>
          </a:solidFill>
          <a:ln w="1588">
            <a:solidFill>
              <a:srgbClr val="0000FF"/>
            </a:solidFill>
            <a:round/>
            <a:headEnd/>
            <a:tailEnd/>
          </a:ln>
        </p:spPr>
        <p:txBody>
          <a:bodyPr/>
          <a:lstStyle/>
          <a:p>
            <a:endParaRPr lang="en-GB" sz="1050"/>
          </a:p>
        </p:txBody>
      </p:sp>
      <p:sp>
        <p:nvSpPr>
          <p:cNvPr id="32806" name="Freeform 38"/>
          <p:cNvSpPr>
            <a:spLocks/>
          </p:cNvSpPr>
          <p:nvPr/>
        </p:nvSpPr>
        <p:spPr bwMode="auto">
          <a:xfrm>
            <a:off x="4035742" y="1348810"/>
            <a:ext cx="444104" cy="2401491"/>
          </a:xfrm>
          <a:custGeom>
            <a:avLst/>
            <a:gdLst>
              <a:gd name="T0" fmla="*/ 2147483647 w 1119"/>
              <a:gd name="T1" fmla="*/ 2147483647 h 6052"/>
              <a:gd name="T2" fmla="*/ 2147483647 w 1119"/>
              <a:gd name="T3" fmla="*/ 2147483647 h 6052"/>
              <a:gd name="T4" fmla="*/ 0 w 1119"/>
              <a:gd name="T5" fmla="*/ 2147483647 h 6052"/>
              <a:gd name="T6" fmla="*/ 2147483647 w 1119"/>
              <a:gd name="T7" fmla="*/ 2147483647 h 6052"/>
              <a:gd name="T8" fmla="*/ 2147483647 w 1119"/>
              <a:gd name="T9" fmla="*/ 0 h 6052"/>
              <a:gd name="T10" fmla="*/ 0 w 1119"/>
              <a:gd name="T11" fmla="*/ 2147483647 h 6052"/>
              <a:gd name="T12" fmla="*/ 2147483647 w 1119"/>
              <a:gd name="T13" fmla="*/ 0 h 6052"/>
              <a:gd name="T14" fmla="*/ 2147483647 w 1119"/>
              <a:gd name="T15" fmla="*/ 0 h 6052"/>
              <a:gd name="T16" fmla="*/ 2147483647 w 1119"/>
              <a:gd name="T17" fmla="*/ 2147483647 h 6052"/>
              <a:gd name="T18" fmla="*/ 2147483647 w 1119"/>
              <a:gd name="T19" fmla="*/ 0 h 6052"/>
              <a:gd name="T20" fmla="*/ 2147483647 w 1119"/>
              <a:gd name="T21" fmla="*/ 2147483647 h 6052"/>
              <a:gd name="T22" fmla="*/ 2147483647 w 1119"/>
              <a:gd name="T23" fmla="*/ 2147483647 h 6052"/>
              <a:gd name="T24" fmla="*/ 2147483647 w 1119"/>
              <a:gd name="T25" fmla="*/ 2147483647 h 6052"/>
              <a:gd name="T26" fmla="*/ 2147483647 w 1119"/>
              <a:gd name="T27" fmla="*/ 2147483647 h 6052"/>
              <a:gd name="T28" fmla="*/ 2147483647 w 1119"/>
              <a:gd name="T29" fmla="*/ 2147483647 h 60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9"/>
              <a:gd name="T46" fmla="*/ 0 h 6052"/>
              <a:gd name="T47" fmla="*/ 1119 w 1119"/>
              <a:gd name="T48" fmla="*/ 6052 h 60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9" h="6052">
                <a:moveTo>
                  <a:pt x="377" y="6052"/>
                </a:moveTo>
                <a:lnTo>
                  <a:pt x="377" y="5248"/>
                </a:lnTo>
                <a:lnTo>
                  <a:pt x="0" y="5650"/>
                </a:lnTo>
                <a:lnTo>
                  <a:pt x="377" y="5248"/>
                </a:lnTo>
                <a:lnTo>
                  <a:pt x="377" y="0"/>
                </a:lnTo>
                <a:lnTo>
                  <a:pt x="0" y="403"/>
                </a:lnTo>
                <a:lnTo>
                  <a:pt x="377" y="0"/>
                </a:lnTo>
                <a:lnTo>
                  <a:pt x="746" y="0"/>
                </a:lnTo>
                <a:lnTo>
                  <a:pt x="1119" y="403"/>
                </a:lnTo>
                <a:lnTo>
                  <a:pt x="746" y="0"/>
                </a:lnTo>
                <a:lnTo>
                  <a:pt x="746" y="5248"/>
                </a:lnTo>
                <a:lnTo>
                  <a:pt x="1119" y="5650"/>
                </a:lnTo>
                <a:lnTo>
                  <a:pt x="746" y="5248"/>
                </a:lnTo>
                <a:lnTo>
                  <a:pt x="746" y="6052"/>
                </a:lnTo>
                <a:lnTo>
                  <a:pt x="377" y="6052"/>
                </a:lnTo>
                <a:close/>
              </a:path>
            </a:pathLst>
          </a:custGeom>
          <a:solidFill>
            <a:srgbClr val="0066FF"/>
          </a:solidFill>
          <a:ln w="1588">
            <a:solidFill>
              <a:srgbClr val="0000FF"/>
            </a:solidFill>
            <a:round/>
            <a:headEnd/>
            <a:tailEnd/>
          </a:ln>
        </p:spPr>
        <p:txBody>
          <a:bodyPr/>
          <a:lstStyle/>
          <a:p>
            <a:endParaRPr lang="en-GB" sz="1050"/>
          </a:p>
        </p:txBody>
      </p:sp>
      <p:sp>
        <p:nvSpPr>
          <p:cNvPr id="32807" name="Freeform 39"/>
          <p:cNvSpPr>
            <a:spLocks/>
          </p:cNvSpPr>
          <p:nvPr/>
        </p:nvSpPr>
        <p:spPr bwMode="auto">
          <a:xfrm>
            <a:off x="7614761" y="1348810"/>
            <a:ext cx="444104" cy="2401491"/>
          </a:xfrm>
          <a:custGeom>
            <a:avLst/>
            <a:gdLst>
              <a:gd name="T0" fmla="*/ 2147483647 w 1119"/>
              <a:gd name="T1" fmla="*/ 2147483647 h 6052"/>
              <a:gd name="T2" fmla="*/ 2147483647 w 1119"/>
              <a:gd name="T3" fmla="*/ 2147483647 h 6052"/>
              <a:gd name="T4" fmla="*/ 0 w 1119"/>
              <a:gd name="T5" fmla="*/ 2147483647 h 6052"/>
              <a:gd name="T6" fmla="*/ 2147483647 w 1119"/>
              <a:gd name="T7" fmla="*/ 2147483647 h 6052"/>
              <a:gd name="T8" fmla="*/ 2147483647 w 1119"/>
              <a:gd name="T9" fmla="*/ 0 h 6052"/>
              <a:gd name="T10" fmla="*/ 0 w 1119"/>
              <a:gd name="T11" fmla="*/ 2147483647 h 6052"/>
              <a:gd name="T12" fmla="*/ 2147483647 w 1119"/>
              <a:gd name="T13" fmla="*/ 0 h 6052"/>
              <a:gd name="T14" fmla="*/ 2147483647 w 1119"/>
              <a:gd name="T15" fmla="*/ 0 h 6052"/>
              <a:gd name="T16" fmla="*/ 2147483647 w 1119"/>
              <a:gd name="T17" fmla="*/ 2147483647 h 6052"/>
              <a:gd name="T18" fmla="*/ 2147483647 w 1119"/>
              <a:gd name="T19" fmla="*/ 0 h 6052"/>
              <a:gd name="T20" fmla="*/ 2147483647 w 1119"/>
              <a:gd name="T21" fmla="*/ 2147483647 h 6052"/>
              <a:gd name="T22" fmla="*/ 2147483647 w 1119"/>
              <a:gd name="T23" fmla="*/ 2147483647 h 6052"/>
              <a:gd name="T24" fmla="*/ 2147483647 w 1119"/>
              <a:gd name="T25" fmla="*/ 2147483647 h 6052"/>
              <a:gd name="T26" fmla="*/ 2147483647 w 1119"/>
              <a:gd name="T27" fmla="*/ 2147483647 h 6052"/>
              <a:gd name="T28" fmla="*/ 2147483647 w 1119"/>
              <a:gd name="T29" fmla="*/ 2147483647 h 60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9"/>
              <a:gd name="T46" fmla="*/ 0 h 6052"/>
              <a:gd name="T47" fmla="*/ 1119 w 1119"/>
              <a:gd name="T48" fmla="*/ 6052 h 60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9" h="6052">
                <a:moveTo>
                  <a:pt x="374" y="6052"/>
                </a:moveTo>
                <a:lnTo>
                  <a:pt x="374" y="5248"/>
                </a:lnTo>
                <a:lnTo>
                  <a:pt x="0" y="5650"/>
                </a:lnTo>
                <a:lnTo>
                  <a:pt x="374" y="5248"/>
                </a:lnTo>
                <a:lnTo>
                  <a:pt x="374" y="0"/>
                </a:lnTo>
                <a:lnTo>
                  <a:pt x="0" y="403"/>
                </a:lnTo>
                <a:lnTo>
                  <a:pt x="374" y="0"/>
                </a:lnTo>
                <a:lnTo>
                  <a:pt x="742" y="0"/>
                </a:lnTo>
                <a:lnTo>
                  <a:pt x="1119" y="403"/>
                </a:lnTo>
                <a:lnTo>
                  <a:pt x="742" y="0"/>
                </a:lnTo>
                <a:lnTo>
                  <a:pt x="742" y="5248"/>
                </a:lnTo>
                <a:lnTo>
                  <a:pt x="1119" y="5650"/>
                </a:lnTo>
                <a:lnTo>
                  <a:pt x="742" y="5248"/>
                </a:lnTo>
                <a:lnTo>
                  <a:pt x="742" y="6052"/>
                </a:lnTo>
                <a:lnTo>
                  <a:pt x="374" y="6052"/>
                </a:lnTo>
                <a:close/>
              </a:path>
            </a:pathLst>
          </a:custGeom>
          <a:solidFill>
            <a:srgbClr val="0066FF"/>
          </a:solidFill>
          <a:ln w="1588">
            <a:solidFill>
              <a:srgbClr val="0000FF"/>
            </a:solidFill>
            <a:round/>
            <a:headEnd/>
            <a:tailEnd/>
          </a:ln>
        </p:spPr>
        <p:txBody>
          <a:bodyPr/>
          <a:lstStyle/>
          <a:p>
            <a:endParaRPr lang="en-GB" sz="1050"/>
          </a:p>
        </p:txBody>
      </p:sp>
      <p:sp>
        <p:nvSpPr>
          <p:cNvPr id="32808" name="Freeform 40"/>
          <p:cNvSpPr>
            <a:spLocks/>
          </p:cNvSpPr>
          <p:nvPr/>
        </p:nvSpPr>
        <p:spPr bwMode="auto">
          <a:xfrm>
            <a:off x="2991565" y="2951392"/>
            <a:ext cx="5067300" cy="640556"/>
          </a:xfrm>
          <a:custGeom>
            <a:avLst/>
            <a:gdLst>
              <a:gd name="T0" fmla="*/ 0 w 12768"/>
              <a:gd name="T1" fmla="*/ 2147483647 h 1614"/>
              <a:gd name="T2" fmla="*/ 2147483647 w 12768"/>
              <a:gd name="T3" fmla="*/ 2147483647 h 1614"/>
              <a:gd name="T4" fmla="*/ 2147483647 w 12768"/>
              <a:gd name="T5" fmla="*/ 0 h 1614"/>
              <a:gd name="T6" fmla="*/ 2147483647 w 12768"/>
              <a:gd name="T7" fmla="*/ 2147483647 h 1614"/>
              <a:gd name="T8" fmla="*/ 2147483647 w 12768"/>
              <a:gd name="T9" fmla="*/ 2147483647 h 1614"/>
              <a:gd name="T10" fmla="*/ 2147483647 w 12768"/>
              <a:gd name="T11" fmla="*/ 2147483647 h 1614"/>
              <a:gd name="T12" fmla="*/ 0 w 12768"/>
              <a:gd name="T13" fmla="*/ 2147483647 h 1614"/>
              <a:gd name="T14" fmla="*/ 0 w 12768"/>
              <a:gd name="T15" fmla="*/ 2147483647 h 1614"/>
              <a:gd name="T16" fmla="*/ 0 60000 65536"/>
              <a:gd name="T17" fmla="*/ 0 60000 65536"/>
              <a:gd name="T18" fmla="*/ 0 60000 65536"/>
              <a:gd name="T19" fmla="*/ 0 60000 65536"/>
              <a:gd name="T20" fmla="*/ 0 60000 65536"/>
              <a:gd name="T21" fmla="*/ 0 60000 65536"/>
              <a:gd name="T22" fmla="*/ 0 60000 65536"/>
              <a:gd name="T23" fmla="*/ 0 60000 65536"/>
              <a:gd name="T24" fmla="*/ 0 w 12768"/>
              <a:gd name="T25" fmla="*/ 0 h 1614"/>
              <a:gd name="T26" fmla="*/ 12768 w 12768"/>
              <a:gd name="T27" fmla="*/ 1614 h 16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68" h="1614">
                <a:moveTo>
                  <a:pt x="0" y="405"/>
                </a:moveTo>
                <a:lnTo>
                  <a:pt x="12013" y="405"/>
                </a:lnTo>
                <a:lnTo>
                  <a:pt x="11641" y="0"/>
                </a:lnTo>
                <a:lnTo>
                  <a:pt x="12768" y="807"/>
                </a:lnTo>
                <a:lnTo>
                  <a:pt x="11641" y="1614"/>
                </a:lnTo>
                <a:lnTo>
                  <a:pt x="12013" y="1209"/>
                </a:lnTo>
                <a:lnTo>
                  <a:pt x="0" y="1209"/>
                </a:lnTo>
                <a:lnTo>
                  <a:pt x="0" y="405"/>
                </a:lnTo>
                <a:close/>
              </a:path>
            </a:pathLst>
          </a:custGeom>
          <a:solidFill>
            <a:srgbClr val="00FF00"/>
          </a:solidFill>
          <a:ln w="1588">
            <a:solidFill>
              <a:srgbClr val="000000"/>
            </a:solidFill>
            <a:round/>
            <a:headEnd/>
            <a:tailEnd/>
          </a:ln>
        </p:spPr>
        <p:txBody>
          <a:bodyPr/>
          <a:lstStyle/>
          <a:p>
            <a:endParaRPr lang="en-GB" sz="1050"/>
          </a:p>
        </p:txBody>
      </p:sp>
      <p:sp>
        <p:nvSpPr>
          <p:cNvPr id="32809" name="Rectangle 41"/>
          <p:cNvSpPr>
            <a:spLocks noChangeArrowheads="1"/>
          </p:cNvSpPr>
          <p:nvPr/>
        </p:nvSpPr>
        <p:spPr bwMode="auto">
          <a:xfrm>
            <a:off x="4267915" y="3826501"/>
            <a:ext cx="1953035" cy="1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1275" dirty="0">
                <a:solidFill>
                  <a:srgbClr val="000000"/>
                </a:solidFill>
              </a:rPr>
              <a:t>FULL FORECAST MODEL</a:t>
            </a:r>
            <a:endParaRPr lang="en-US" altLang="en-US" sz="3300" dirty="0">
              <a:solidFill>
                <a:schemeClr val="tx2"/>
              </a:solidFill>
            </a:endParaRPr>
          </a:p>
        </p:txBody>
      </p:sp>
      <p:sp>
        <p:nvSpPr>
          <p:cNvPr id="32810" name="Rectangle 42"/>
          <p:cNvSpPr>
            <a:spLocks noChangeArrowheads="1"/>
          </p:cNvSpPr>
          <p:nvPr/>
        </p:nvSpPr>
        <p:spPr bwMode="auto">
          <a:xfrm>
            <a:off x="3897630" y="3175229"/>
            <a:ext cx="2824106" cy="1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1275">
                <a:solidFill>
                  <a:srgbClr val="000000"/>
                </a:solidFill>
              </a:rPr>
              <a:t>PERTURBATION FORECAST MODEL</a:t>
            </a:r>
            <a:endParaRPr lang="en-US" altLang="en-US" sz="3300">
              <a:solidFill>
                <a:schemeClr val="tx2"/>
              </a:solidFill>
            </a:endParaRPr>
          </a:p>
        </p:txBody>
      </p:sp>
      <p:sp>
        <p:nvSpPr>
          <p:cNvPr id="32811" name="Rectangle 43"/>
          <p:cNvSpPr>
            <a:spLocks noChangeArrowheads="1"/>
          </p:cNvSpPr>
          <p:nvPr/>
        </p:nvSpPr>
        <p:spPr bwMode="auto">
          <a:xfrm>
            <a:off x="4245293" y="1109495"/>
            <a:ext cx="1897443" cy="1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1275">
                <a:solidFill>
                  <a:srgbClr val="000000"/>
                </a:solidFill>
              </a:rPr>
              <a:t>ADJOINT OF P.F. MODEL</a:t>
            </a:r>
            <a:endParaRPr lang="en-US" altLang="en-US" sz="3300">
              <a:solidFill>
                <a:schemeClr val="tx2"/>
              </a:solidFill>
            </a:endParaRPr>
          </a:p>
        </p:txBody>
      </p:sp>
      <p:sp>
        <p:nvSpPr>
          <p:cNvPr id="32812" name="Rectangle 44"/>
          <p:cNvSpPr>
            <a:spLocks noChangeArrowheads="1"/>
          </p:cNvSpPr>
          <p:nvPr/>
        </p:nvSpPr>
        <p:spPr bwMode="auto">
          <a:xfrm rot="-5400000">
            <a:off x="2784056" y="2154794"/>
            <a:ext cx="562655" cy="12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975">
                <a:solidFill>
                  <a:srgbClr val="000000"/>
                </a:solidFill>
                <a:latin typeface="Times New Roman" panose="02020603050405020304" pitchFamily="18" charset="0"/>
              </a:rPr>
              <a:t>DESCENT</a:t>
            </a:r>
            <a:endParaRPr lang="en-US" altLang="en-US" sz="3300">
              <a:solidFill>
                <a:schemeClr val="tx2"/>
              </a:solidFill>
            </a:endParaRPr>
          </a:p>
        </p:txBody>
      </p:sp>
      <p:sp>
        <p:nvSpPr>
          <p:cNvPr id="32813" name="Rectangle 45"/>
          <p:cNvSpPr>
            <a:spLocks noChangeArrowheads="1"/>
          </p:cNvSpPr>
          <p:nvPr/>
        </p:nvSpPr>
        <p:spPr bwMode="auto">
          <a:xfrm rot="-5400000">
            <a:off x="2861645" y="2178750"/>
            <a:ext cx="68608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900">
                <a:solidFill>
                  <a:srgbClr val="000000"/>
                </a:solidFill>
              </a:rPr>
              <a:t>ALGORITHM</a:t>
            </a:r>
            <a:endParaRPr lang="en-US" altLang="en-US" sz="3300">
              <a:solidFill>
                <a:schemeClr val="tx2"/>
              </a:solidFill>
            </a:endParaRPr>
          </a:p>
        </p:txBody>
      </p:sp>
      <p:sp>
        <p:nvSpPr>
          <p:cNvPr id="32814" name="Freeform 46"/>
          <p:cNvSpPr>
            <a:spLocks/>
          </p:cNvSpPr>
          <p:nvPr/>
        </p:nvSpPr>
        <p:spPr bwMode="auto">
          <a:xfrm>
            <a:off x="2842737" y="3434785"/>
            <a:ext cx="594122" cy="315516"/>
          </a:xfrm>
          <a:custGeom>
            <a:avLst/>
            <a:gdLst>
              <a:gd name="T0" fmla="*/ 2147483647 w 1495"/>
              <a:gd name="T1" fmla="*/ 2147483647 h 797"/>
              <a:gd name="T2" fmla="*/ 0 w 1495"/>
              <a:gd name="T3" fmla="*/ 2147483647 h 797"/>
              <a:gd name="T4" fmla="*/ 2147483647 w 1495"/>
              <a:gd name="T5" fmla="*/ 2147483647 h 797"/>
              <a:gd name="T6" fmla="*/ 2147483647 w 1495"/>
              <a:gd name="T7" fmla="*/ 0 h 797"/>
              <a:gd name="T8" fmla="*/ 2147483647 w 1495"/>
              <a:gd name="T9" fmla="*/ 0 h 797"/>
              <a:gd name="T10" fmla="*/ 2147483647 w 1495"/>
              <a:gd name="T11" fmla="*/ 2147483647 h 797"/>
              <a:gd name="T12" fmla="*/ 2147483647 w 1495"/>
              <a:gd name="T13" fmla="*/ 2147483647 h 797"/>
              <a:gd name="T14" fmla="*/ 2147483647 w 1495"/>
              <a:gd name="T15" fmla="*/ 2147483647 h 797"/>
              <a:gd name="T16" fmla="*/ 0 60000 65536"/>
              <a:gd name="T17" fmla="*/ 0 60000 65536"/>
              <a:gd name="T18" fmla="*/ 0 60000 65536"/>
              <a:gd name="T19" fmla="*/ 0 60000 65536"/>
              <a:gd name="T20" fmla="*/ 0 60000 65536"/>
              <a:gd name="T21" fmla="*/ 0 60000 65536"/>
              <a:gd name="T22" fmla="*/ 0 60000 65536"/>
              <a:gd name="T23" fmla="*/ 0 60000 65536"/>
              <a:gd name="T24" fmla="*/ 0 w 1495"/>
              <a:gd name="T25" fmla="*/ 0 h 797"/>
              <a:gd name="T26" fmla="*/ 1495 w 1495"/>
              <a:gd name="T27" fmla="*/ 797 h 7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5" h="797">
                <a:moveTo>
                  <a:pt x="748" y="797"/>
                </a:moveTo>
                <a:lnTo>
                  <a:pt x="0" y="399"/>
                </a:lnTo>
                <a:lnTo>
                  <a:pt x="373" y="399"/>
                </a:lnTo>
                <a:lnTo>
                  <a:pt x="373" y="0"/>
                </a:lnTo>
                <a:lnTo>
                  <a:pt x="1116" y="0"/>
                </a:lnTo>
                <a:lnTo>
                  <a:pt x="1116" y="399"/>
                </a:lnTo>
                <a:lnTo>
                  <a:pt x="1495" y="399"/>
                </a:lnTo>
                <a:lnTo>
                  <a:pt x="748" y="797"/>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050"/>
          </a:p>
        </p:txBody>
      </p:sp>
      <p:sp>
        <p:nvSpPr>
          <p:cNvPr id="32815" name="Rectangle 47"/>
          <p:cNvSpPr>
            <a:spLocks noChangeArrowheads="1"/>
          </p:cNvSpPr>
          <p:nvPr/>
        </p:nvSpPr>
        <p:spPr bwMode="auto">
          <a:xfrm>
            <a:off x="3696415" y="780883"/>
            <a:ext cx="3953005"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1350">
                <a:solidFill>
                  <a:srgbClr val="00FF00"/>
                </a:solidFill>
              </a:rPr>
              <a:t>Inner low-resolution incremental variational iteration</a:t>
            </a:r>
            <a:endParaRPr lang="en-US" altLang="en-US" sz="3300">
              <a:solidFill>
                <a:schemeClr val="tx2"/>
              </a:solidFill>
            </a:endParaRPr>
          </a:p>
        </p:txBody>
      </p:sp>
      <p:sp>
        <p:nvSpPr>
          <p:cNvPr id="32816" name="Rectangle 48"/>
          <p:cNvSpPr>
            <a:spLocks noChangeArrowheads="1"/>
          </p:cNvSpPr>
          <p:nvPr/>
        </p:nvSpPr>
        <p:spPr bwMode="auto">
          <a:xfrm rot="-5400000">
            <a:off x="2093034" y="2082644"/>
            <a:ext cx="904094"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1350">
                <a:solidFill>
                  <a:srgbClr val="FF0000"/>
                </a:solidFill>
              </a:rPr>
              <a:t>background</a:t>
            </a:r>
            <a:endParaRPr lang="en-US" altLang="en-US" sz="3300">
              <a:solidFill>
                <a:schemeClr val="tx2"/>
              </a:solidFill>
            </a:endParaRPr>
          </a:p>
        </p:txBody>
      </p:sp>
      <p:sp>
        <p:nvSpPr>
          <p:cNvPr id="32817" name="Line 49"/>
          <p:cNvSpPr>
            <a:spLocks noChangeShapeType="1"/>
          </p:cNvSpPr>
          <p:nvPr/>
        </p:nvSpPr>
        <p:spPr bwMode="auto">
          <a:xfrm>
            <a:off x="2973705" y="3121651"/>
            <a:ext cx="1191" cy="119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818" name="Freeform 50"/>
          <p:cNvSpPr>
            <a:spLocks/>
          </p:cNvSpPr>
          <p:nvPr/>
        </p:nvSpPr>
        <p:spPr bwMode="auto">
          <a:xfrm>
            <a:off x="2604612" y="2540626"/>
            <a:ext cx="355997" cy="175022"/>
          </a:xfrm>
          <a:custGeom>
            <a:avLst/>
            <a:gdLst>
              <a:gd name="T0" fmla="*/ 0 w 896"/>
              <a:gd name="T1" fmla="*/ 2147483647 h 441"/>
              <a:gd name="T2" fmla="*/ 2147483647 w 896"/>
              <a:gd name="T3" fmla="*/ 2147483647 h 441"/>
              <a:gd name="T4" fmla="*/ 2147483647 w 896"/>
              <a:gd name="T5" fmla="*/ 0 h 441"/>
              <a:gd name="T6" fmla="*/ 0 w 896"/>
              <a:gd name="T7" fmla="*/ 2147483647 h 441"/>
              <a:gd name="T8" fmla="*/ 0 60000 65536"/>
              <a:gd name="T9" fmla="*/ 0 60000 65536"/>
              <a:gd name="T10" fmla="*/ 0 60000 65536"/>
              <a:gd name="T11" fmla="*/ 0 60000 65536"/>
              <a:gd name="T12" fmla="*/ 0 w 896"/>
              <a:gd name="T13" fmla="*/ 0 h 441"/>
              <a:gd name="T14" fmla="*/ 896 w 896"/>
              <a:gd name="T15" fmla="*/ 441 h 441"/>
            </a:gdLst>
            <a:ahLst/>
            <a:cxnLst>
              <a:cxn ang="T8">
                <a:pos x="T0" y="T1"/>
              </a:cxn>
              <a:cxn ang="T9">
                <a:pos x="T2" y="T3"/>
              </a:cxn>
              <a:cxn ang="T10">
                <a:pos x="T4" y="T5"/>
              </a:cxn>
              <a:cxn ang="T11">
                <a:pos x="T6" y="T7"/>
              </a:cxn>
            </a:cxnLst>
            <a:rect l="T12" t="T13" r="T14" b="T15"/>
            <a:pathLst>
              <a:path w="896" h="441">
                <a:moveTo>
                  <a:pt x="0" y="194"/>
                </a:moveTo>
                <a:lnTo>
                  <a:pt x="878" y="441"/>
                </a:lnTo>
                <a:lnTo>
                  <a:pt x="896" y="0"/>
                </a:lnTo>
                <a:lnTo>
                  <a:pt x="0" y="194"/>
                </a:lnTo>
                <a:close/>
              </a:path>
            </a:pathLst>
          </a:custGeom>
          <a:solidFill>
            <a:srgbClr val="00FF00"/>
          </a:solidFill>
          <a:ln w="1588">
            <a:solidFill>
              <a:srgbClr val="000000"/>
            </a:solidFill>
            <a:round/>
            <a:headEnd/>
            <a:tailEnd/>
          </a:ln>
        </p:spPr>
        <p:txBody>
          <a:bodyPr/>
          <a:lstStyle/>
          <a:p>
            <a:endParaRPr lang="en-GB" sz="1050"/>
          </a:p>
        </p:txBody>
      </p:sp>
      <p:sp>
        <p:nvSpPr>
          <p:cNvPr id="32819" name="Line 51"/>
          <p:cNvSpPr>
            <a:spLocks noChangeShapeType="1"/>
          </p:cNvSpPr>
          <p:nvPr/>
        </p:nvSpPr>
        <p:spPr bwMode="auto">
          <a:xfrm flipV="1">
            <a:off x="2576036" y="1607176"/>
            <a:ext cx="105966" cy="1190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050"/>
          </a:p>
        </p:txBody>
      </p:sp>
      <p:sp>
        <p:nvSpPr>
          <p:cNvPr id="32820" name="Freeform 52"/>
          <p:cNvSpPr>
            <a:spLocks/>
          </p:cNvSpPr>
          <p:nvPr/>
        </p:nvSpPr>
        <p:spPr bwMode="auto">
          <a:xfrm>
            <a:off x="2668905" y="1514308"/>
            <a:ext cx="328613" cy="172640"/>
          </a:xfrm>
          <a:custGeom>
            <a:avLst/>
            <a:gdLst>
              <a:gd name="T0" fmla="*/ 2147483647 w 828"/>
              <a:gd name="T1" fmla="*/ 2147483647 h 435"/>
              <a:gd name="T2" fmla="*/ 0 w 828"/>
              <a:gd name="T3" fmla="*/ 0 h 435"/>
              <a:gd name="T4" fmla="*/ 2147483647 w 828"/>
              <a:gd name="T5" fmla="*/ 2147483647 h 435"/>
              <a:gd name="T6" fmla="*/ 2147483647 w 828"/>
              <a:gd name="T7" fmla="*/ 2147483647 h 435"/>
              <a:gd name="T8" fmla="*/ 0 60000 65536"/>
              <a:gd name="T9" fmla="*/ 0 60000 65536"/>
              <a:gd name="T10" fmla="*/ 0 60000 65536"/>
              <a:gd name="T11" fmla="*/ 0 60000 65536"/>
              <a:gd name="T12" fmla="*/ 0 w 828"/>
              <a:gd name="T13" fmla="*/ 0 h 435"/>
              <a:gd name="T14" fmla="*/ 828 w 828"/>
              <a:gd name="T15" fmla="*/ 435 h 435"/>
            </a:gdLst>
            <a:ahLst/>
            <a:cxnLst>
              <a:cxn ang="T8">
                <a:pos x="T0" y="T1"/>
              </a:cxn>
              <a:cxn ang="T9">
                <a:pos x="T2" y="T3"/>
              </a:cxn>
              <a:cxn ang="T10">
                <a:pos x="T4" y="T5"/>
              </a:cxn>
              <a:cxn ang="T11">
                <a:pos x="T6" y="T7"/>
              </a:cxn>
            </a:cxnLst>
            <a:rect l="T12" t="T13" r="T14" b="T15"/>
            <a:pathLst>
              <a:path w="828" h="435">
                <a:moveTo>
                  <a:pt x="828" y="149"/>
                </a:moveTo>
                <a:lnTo>
                  <a:pt x="0" y="0"/>
                </a:lnTo>
                <a:lnTo>
                  <a:pt x="37" y="435"/>
                </a:lnTo>
                <a:lnTo>
                  <a:pt x="828" y="149"/>
                </a:lnTo>
                <a:close/>
              </a:path>
            </a:pathLst>
          </a:custGeom>
          <a:solidFill>
            <a:srgbClr val="00FF00"/>
          </a:solidFill>
          <a:ln w="1588">
            <a:solidFill>
              <a:srgbClr val="000000"/>
            </a:solidFill>
            <a:round/>
            <a:headEnd/>
            <a:tailEnd/>
          </a:ln>
        </p:spPr>
        <p:txBody>
          <a:bodyPr/>
          <a:lstStyle/>
          <a:p>
            <a:endParaRPr lang="en-GB" sz="1050"/>
          </a:p>
        </p:txBody>
      </p:sp>
      <p:sp>
        <p:nvSpPr>
          <p:cNvPr id="32821" name="Rectangle 53"/>
          <p:cNvSpPr>
            <a:spLocks noChangeArrowheads="1"/>
          </p:cNvSpPr>
          <p:nvPr/>
        </p:nvSpPr>
        <p:spPr bwMode="auto">
          <a:xfrm>
            <a:off x="4069080" y="4209883"/>
            <a:ext cx="2212209"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1350">
                <a:solidFill>
                  <a:srgbClr val="0000FF"/>
                </a:solidFill>
              </a:rPr>
              <a:t>Outer, full-resolution iteration</a:t>
            </a:r>
            <a:endParaRPr lang="en-US" altLang="en-US" sz="3300">
              <a:solidFill>
                <a:schemeClr val="tx2"/>
              </a:solidFill>
            </a:endParaRPr>
          </a:p>
        </p:txBody>
      </p:sp>
      <p:sp>
        <p:nvSpPr>
          <p:cNvPr id="32822" name="Rectangle 54"/>
          <p:cNvSpPr>
            <a:spLocks noChangeArrowheads="1"/>
          </p:cNvSpPr>
          <p:nvPr/>
        </p:nvSpPr>
        <p:spPr bwMode="auto">
          <a:xfrm>
            <a:off x="3070146" y="1383339"/>
            <a:ext cx="125034"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1350">
                <a:solidFill>
                  <a:srgbClr val="000000"/>
                </a:solidFill>
              </a:rPr>
              <a:t>U</a:t>
            </a:r>
            <a:endParaRPr lang="en-US" altLang="en-US" sz="3300">
              <a:solidFill>
                <a:schemeClr val="tx2"/>
              </a:solidFill>
            </a:endParaRPr>
          </a:p>
        </p:txBody>
      </p:sp>
      <p:sp>
        <p:nvSpPr>
          <p:cNvPr id="32823" name="Rectangle 55"/>
          <p:cNvSpPr>
            <a:spLocks noChangeArrowheads="1"/>
          </p:cNvSpPr>
          <p:nvPr/>
        </p:nvSpPr>
        <p:spPr bwMode="auto">
          <a:xfrm>
            <a:off x="3072527" y="2760892"/>
            <a:ext cx="125034" cy="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1350">
                <a:solidFill>
                  <a:srgbClr val="000000"/>
                </a:solidFill>
              </a:rPr>
              <a:t>U</a:t>
            </a:r>
            <a:endParaRPr lang="en-US" altLang="en-US" sz="3300">
              <a:solidFill>
                <a:schemeClr val="tx2"/>
              </a:solidFill>
            </a:endParaRPr>
          </a:p>
        </p:txBody>
      </p:sp>
      <p:sp>
        <p:nvSpPr>
          <p:cNvPr id="32824" name="Rectangle 56"/>
          <p:cNvSpPr>
            <a:spLocks noChangeArrowheads="1"/>
          </p:cNvSpPr>
          <p:nvPr/>
        </p:nvSpPr>
        <p:spPr bwMode="auto">
          <a:xfrm>
            <a:off x="3185636" y="1328570"/>
            <a:ext cx="70532"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85000"/>
              </a:lnSpc>
            </a:pPr>
            <a:r>
              <a:rPr lang="en-US" altLang="en-US" sz="900">
                <a:solidFill>
                  <a:srgbClr val="000000"/>
                </a:solidFill>
              </a:rPr>
              <a:t>T</a:t>
            </a:r>
            <a:endParaRPr lang="en-US" altLang="en-US" sz="3300">
              <a:solidFill>
                <a:schemeClr val="tx2"/>
              </a:solidFill>
            </a:endParaRPr>
          </a:p>
        </p:txBody>
      </p:sp>
      <p:sp>
        <p:nvSpPr>
          <p:cNvPr id="32825" name="Text Box 57"/>
          <p:cNvSpPr txBox="1">
            <a:spLocks noChangeArrowheads="1"/>
          </p:cNvSpPr>
          <p:nvPr/>
        </p:nvSpPr>
        <p:spPr bwMode="auto">
          <a:xfrm>
            <a:off x="2362915" y="3638382"/>
            <a:ext cx="3774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GB" altLang="en-US" sz="1500" b="1" dirty="0" err="1">
                <a:solidFill>
                  <a:srgbClr val="0066FF"/>
                </a:solidFill>
                <a:latin typeface="Times New Roman" panose="02020603050405020304" pitchFamily="18" charset="0"/>
              </a:rPr>
              <a:t>x</a:t>
            </a:r>
            <a:r>
              <a:rPr lang="en-GB" altLang="en-US" sz="1500" b="1" i="1" baseline="30000" dirty="0" err="1">
                <a:solidFill>
                  <a:srgbClr val="0066FF"/>
                </a:solidFill>
                <a:latin typeface="Times New Roman" panose="02020603050405020304" pitchFamily="18" charset="0"/>
              </a:rPr>
              <a:t>g</a:t>
            </a:r>
            <a:endParaRPr lang="en-GB" altLang="en-US" sz="1500" b="1" i="1" baseline="30000" dirty="0">
              <a:solidFill>
                <a:srgbClr val="0066FF"/>
              </a:solidFill>
              <a:latin typeface="Times New Roman" panose="02020603050405020304" pitchFamily="18" charset="0"/>
            </a:endParaRPr>
          </a:p>
        </p:txBody>
      </p:sp>
      <p:sp>
        <p:nvSpPr>
          <p:cNvPr id="32826" name="Text Box 58"/>
          <p:cNvSpPr txBox="1">
            <a:spLocks noChangeArrowheads="1"/>
          </p:cNvSpPr>
          <p:nvPr/>
        </p:nvSpPr>
        <p:spPr bwMode="auto">
          <a:xfrm>
            <a:off x="2578417" y="2097714"/>
            <a:ext cx="37742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GB" altLang="en-US" sz="1500" b="1" dirty="0" err="1">
                <a:solidFill>
                  <a:srgbClr val="FF0000"/>
                </a:solidFill>
                <a:latin typeface="Times New Roman" panose="02020603050405020304" pitchFamily="18" charset="0"/>
              </a:rPr>
              <a:t>x</a:t>
            </a:r>
            <a:r>
              <a:rPr lang="en-GB" altLang="en-US" sz="1500" b="1" i="1" baseline="30000" dirty="0" err="1">
                <a:solidFill>
                  <a:srgbClr val="FF0000"/>
                </a:solidFill>
                <a:latin typeface="Times New Roman" panose="02020603050405020304" pitchFamily="18" charset="0"/>
              </a:rPr>
              <a:t>b</a:t>
            </a:r>
            <a:endParaRPr lang="en-GB" altLang="en-US" sz="1500" b="1" i="1" baseline="30000" dirty="0">
              <a:solidFill>
                <a:srgbClr val="FF0000"/>
              </a:solidFill>
              <a:latin typeface="Times New Roman" panose="02020603050405020304" pitchFamily="18" charset="0"/>
            </a:endParaRPr>
          </a:p>
        </p:txBody>
      </p:sp>
      <p:sp>
        <p:nvSpPr>
          <p:cNvPr id="32827" name="Text Box 59"/>
          <p:cNvSpPr txBox="1">
            <a:spLocks noChangeArrowheads="1"/>
          </p:cNvSpPr>
          <p:nvPr/>
        </p:nvSpPr>
        <p:spPr bwMode="auto">
          <a:xfrm>
            <a:off x="2362915" y="3093076"/>
            <a:ext cx="3774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l-GR" altLang="en-US" sz="1350">
                <a:solidFill>
                  <a:srgbClr val="33CC33"/>
                </a:solidFill>
                <a:latin typeface="Times New Roman" panose="02020603050405020304" pitchFamily="18" charset="0"/>
                <a:cs typeface="Times New Roman" panose="02020603050405020304" pitchFamily="18" charset="0"/>
              </a:rPr>
              <a:t>δ</a:t>
            </a:r>
            <a:r>
              <a:rPr lang="en-GB" altLang="en-US" sz="1350" b="1">
                <a:solidFill>
                  <a:srgbClr val="33CC33"/>
                </a:solidFill>
                <a:latin typeface="Times New Roman" panose="02020603050405020304" pitchFamily="18" charset="0"/>
                <a:cs typeface="Times New Roman" panose="02020603050405020304" pitchFamily="18" charset="0"/>
              </a:rPr>
              <a:t>x</a:t>
            </a:r>
            <a:endParaRPr lang="el-GR" altLang="en-US" sz="1350" b="1">
              <a:solidFill>
                <a:srgbClr val="33CC33"/>
              </a:solidFill>
              <a:latin typeface="Times New Roman" panose="02020603050405020304" pitchFamily="18" charset="0"/>
              <a:cs typeface="Times New Roman" panose="02020603050405020304" pitchFamily="18" charset="0"/>
            </a:endParaRPr>
          </a:p>
        </p:txBody>
      </p:sp>
      <p:sp>
        <p:nvSpPr>
          <p:cNvPr id="32828" name="Text Box 60"/>
          <p:cNvSpPr txBox="1">
            <a:spLocks noChangeArrowheads="1"/>
          </p:cNvSpPr>
          <p:nvPr/>
        </p:nvSpPr>
        <p:spPr bwMode="auto">
          <a:xfrm>
            <a:off x="6678930" y="3097839"/>
            <a:ext cx="6477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GB" altLang="en-US" sz="1500">
                <a:solidFill>
                  <a:srgbClr val="CC9900"/>
                </a:solidFill>
                <a:latin typeface="Times New Roman" panose="02020603050405020304" pitchFamily="18" charset="0"/>
                <a:cs typeface="Times New Roman" panose="02020603050405020304" pitchFamily="18" charset="0"/>
              </a:rPr>
              <a:t>+</a:t>
            </a:r>
            <a:r>
              <a:rPr lang="el-GR" altLang="en-US" sz="1500">
                <a:solidFill>
                  <a:srgbClr val="CC9900"/>
                </a:solidFill>
                <a:latin typeface="Times New Roman" panose="02020603050405020304" pitchFamily="18" charset="0"/>
                <a:cs typeface="Times New Roman" panose="02020603050405020304" pitchFamily="18" charset="0"/>
              </a:rPr>
              <a:t>δ</a:t>
            </a:r>
            <a:r>
              <a:rPr lang="el-GR" altLang="en-US" sz="1500" b="1">
                <a:solidFill>
                  <a:srgbClr val="CC9900"/>
                </a:solidFill>
                <a:latin typeface="Times New Roman" panose="02020603050405020304" pitchFamily="18" charset="0"/>
                <a:cs typeface="Times New Roman" panose="02020603050405020304" pitchFamily="18" charset="0"/>
              </a:rPr>
              <a:t>η</a:t>
            </a:r>
          </a:p>
        </p:txBody>
      </p:sp>
      <p:sp>
        <p:nvSpPr>
          <p:cNvPr id="32829" name="Text Box 61"/>
          <p:cNvSpPr txBox="1">
            <a:spLocks noChangeArrowheads="1"/>
          </p:cNvSpPr>
          <p:nvPr/>
        </p:nvSpPr>
        <p:spPr bwMode="auto">
          <a:xfrm>
            <a:off x="6678930" y="3687198"/>
            <a:ext cx="6477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GB" altLang="en-US" sz="1500">
                <a:solidFill>
                  <a:srgbClr val="CC9900"/>
                </a:solidFill>
                <a:latin typeface="Times New Roman" panose="02020603050405020304" pitchFamily="18" charset="0"/>
                <a:cs typeface="Times New Roman" panose="02020603050405020304" pitchFamily="18" charset="0"/>
              </a:rPr>
              <a:t>+ </a:t>
            </a:r>
            <a:r>
              <a:rPr lang="el-GR" altLang="en-US" sz="1500" b="1">
                <a:solidFill>
                  <a:srgbClr val="CC9900"/>
                </a:solidFill>
                <a:latin typeface="Times New Roman" panose="02020603050405020304" pitchFamily="18" charset="0"/>
                <a:cs typeface="Times New Roman" panose="02020603050405020304" pitchFamily="18" charset="0"/>
              </a:rPr>
              <a:t>η</a:t>
            </a:r>
          </a:p>
        </p:txBody>
      </p:sp>
      <p:sp>
        <p:nvSpPr>
          <p:cNvPr id="32830" name="Text Box 62"/>
          <p:cNvSpPr txBox="1">
            <a:spLocks noChangeArrowheads="1"/>
          </p:cNvSpPr>
          <p:nvPr/>
        </p:nvSpPr>
        <p:spPr bwMode="auto">
          <a:xfrm>
            <a:off x="6305074" y="4177735"/>
            <a:ext cx="22407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GB" altLang="en-US" sz="1350">
                <a:solidFill>
                  <a:srgbClr val="CC9900"/>
                </a:solidFill>
              </a:rPr>
              <a:t>Optional model error terms</a:t>
            </a:r>
          </a:p>
        </p:txBody>
      </p:sp>
      <p:sp>
        <p:nvSpPr>
          <p:cNvPr id="64" name="Footer Placeholder 3"/>
          <p:cNvSpPr>
            <a:spLocks noGrp="1"/>
          </p:cNvSpPr>
          <p:nvPr>
            <p:ph type="ftr" sz="quarter" idx="10"/>
          </p:nvPr>
        </p:nvSpPr>
        <p:spPr>
          <a:xfrm>
            <a:off x="0" y="4732140"/>
            <a:ext cx="9144000" cy="411361"/>
          </a:xfrm>
          <a:solidFill>
            <a:schemeClr val="bg1"/>
          </a:solidFill>
        </p:spPr>
        <p:txBody>
          <a:bodyPr vert="horz" lIns="252000" tIns="36000" rIns="68580" bIns="27000" rtlCol="0" anchor="ctr"/>
          <a:lstStyle/>
          <a:p>
            <a:r>
              <a:rPr lang="en-GB" altLang="en-US" dirty="0"/>
              <a:t>© Crown copyright   Met Office  Andrew Lorenc  </a:t>
            </a:r>
            <a:fld id="{4B49BB46-C41B-4973-A142-7A067BDE825C}" type="slidenum">
              <a:rPr lang="en-GB" altLang="en-US">
                <a:solidFill>
                  <a:srgbClr val="000000"/>
                </a:solidFill>
              </a:rPr>
              <a:pPr/>
              <a:t>29</a:t>
            </a:fld>
            <a:endParaRPr lang="en-GB" altLang="en-US" dirty="0"/>
          </a:p>
        </p:txBody>
      </p:sp>
      <p:sp>
        <p:nvSpPr>
          <p:cNvPr id="2" name="TextBox 1"/>
          <p:cNvSpPr txBox="1"/>
          <p:nvPr/>
        </p:nvSpPr>
        <p:spPr>
          <a:xfrm>
            <a:off x="185980" y="1542331"/>
            <a:ext cx="2239505" cy="22987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kumimoji="0" lang="en-GB" sz="2000" b="0" i="0" u="none" strike="noStrike" cap="none" spc="0" normalizeH="0" baseline="0" dirty="0" smtClean="0">
                <a:ln>
                  <a:noFill/>
                </a:ln>
                <a:solidFill>
                  <a:schemeClr val="tx1"/>
                </a:solidFill>
                <a:effectLst/>
                <a:uFillTx/>
                <a:sym typeface="Helvetica Light"/>
              </a:rPr>
              <a:t>An </a:t>
            </a:r>
            <a:r>
              <a:rPr kumimoji="0" lang="en-GB" sz="2000" b="0" i="0" u="none" strike="noStrike" cap="none" spc="0" normalizeH="0" baseline="0" dirty="0" smtClean="0">
                <a:ln>
                  <a:noFill/>
                </a:ln>
                <a:solidFill>
                  <a:srgbClr val="0066FF"/>
                </a:solidFill>
                <a:effectLst/>
                <a:uFillTx/>
                <a:sym typeface="Helvetica Light"/>
              </a:rPr>
              <a:t>outer-loop</a:t>
            </a:r>
            <a:r>
              <a:rPr kumimoji="0" lang="en-GB" sz="2000" b="0" i="0" u="none" strike="noStrike" cap="none" spc="0" normalizeH="0" baseline="0" dirty="0" smtClean="0">
                <a:ln>
                  <a:noFill/>
                </a:ln>
                <a:solidFill>
                  <a:schemeClr val="tx1"/>
                </a:solidFill>
                <a:effectLst/>
                <a:uFillTx/>
                <a:sym typeface="Helvetica Light"/>
              </a:rPr>
              <a:t> reruns the </a:t>
            </a:r>
            <a:br>
              <a:rPr kumimoji="0" lang="en-GB" sz="2000" b="0" i="0" u="none" strike="noStrike" cap="none" spc="0" normalizeH="0" baseline="0" dirty="0" smtClean="0">
                <a:ln>
                  <a:noFill/>
                </a:ln>
                <a:solidFill>
                  <a:schemeClr val="tx1"/>
                </a:solidFill>
                <a:effectLst/>
                <a:uFillTx/>
                <a:sym typeface="Helvetica Light"/>
              </a:rPr>
            </a:br>
            <a:r>
              <a:rPr kumimoji="0" lang="en-GB" sz="1600" b="0" i="0" u="none" strike="noStrike" cap="small" spc="0" normalizeH="0" dirty="0" smtClean="0">
                <a:ln>
                  <a:noFill/>
                </a:ln>
                <a:solidFill>
                  <a:schemeClr val="tx1"/>
                </a:solidFill>
                <a:effectLst/>
                <a:uFillTx/>
                <a:sym typeface="Helvetica Light"/>
              </a:rPr>
              <a:t>full forecast model</a:t>
            </a:r>
            <a:r>
              <a:rPr kumimoji="0" lang="en-GB" sz="2000" b="0" i="0" u="none" strike="noStrike" cap="none" spc="0" normalizeH="0" baseline="0" dirty="0" smtClean="0">
                <a:ln>
                  <a:noFill/>
                </a:ln>
                <a:solidFill>
                  <a:schemeClr val="tx1"/>
                </a:solidFill>
                <a:effectLst/>
                <a:uFillTx/>
                <a:sym typeface="Helvetica Light"/>
              </a:rPr>
              <a:t> </a:t>
            </a:r>
            <a:br>
              <a:rPr kumimoji="0" lang="en-GB" sz="2000" b="0" i="0" u="none" strike="noStrike" cap="none" spc="0" normalizeH="0" baseline="0" dirty="0" smtClean="0">
                <a:ln>
                  <a:noFill/>
                </a:ln>
                <a:solidFill>
                  <a:schemeClr val="tx1"/>
                </a:solidFill>
                <a:effectLst/>
                <a:uFillTx/>
                <a:sym typeface="Helvetica Light"/>
              </a:rPr>
            </a:br>
            <a:r>
              <a:rPr kumimoji="0" lang="en-GB" sz="2000" b="0" i="0" u="none" strike="noStrike" cap="none" spc="0" normalizeH="0" baseline="0" dirty="0" smtClean="0">
                <a:ln>
                  <a:noFill/>
                </a:ln>
                <a:solidFill>
                  <a:schemeClr val="tx1"/>
                </a:solidFill>
                <a:effectLst/>
                <a:uFillTx/>
                <a:sym typeface="Helvetica Light"/>
              </a:rPr>
              <a:t>The guess</a:t>
            </a:r>
            <a:br>
              <a:rPr kumimoji="0" lang="en-GB" sz="2000" b="0" i="0" u="none" strike="noStrike" cap="none" spc="0" normalizeH="0" baseline="0" dirty="0" smtClean="0">
                <a:ln>
                  <a:noFill/>
                </a:ln>
                <a:solidFill>
                  <a:schemeClr val="tx1"/>
                </a:solidFill>
                <a:effectLst/>
                <a:uFillTx/>
                <a:sym typeface="Helvetica Light"/>
              </a:rPr>
            </a:br>
            <a:r>
              <a:rPr lang="en-GB" altLang="en-US" sz="2000" b="1" dirty="0" err="1" smtClean="0">
                <a:solidFill>
                  <a:srgbClr val="0066FF"/>
                </a:solidFill>
                <a:latin typeface="Times New Roman" panose="02020603050405020304" pitchFamily="18" charset="0"/>
              </a:rPr>
              <a:t>x</a:t>
            </a:r>
            <a:r>
              <a:rPr lang="en-GB" altLang="en-US" sz="2000" b="1" i="1" baseline="30000" dirty="0" err="1" smtClean="0">
                <a:solidFill>
                  <a:srgbClr val="0066FF"/>
                </a:solidFill>
                <a:latin typeface="Times New Roman" panose="02020603050405020304" pitchFamily="18" charset="0"/>
              </a:rPr>
              <a:t>g</a:t>
            </a:r>
            <a:r>
              <a:rPr lang="en-GB" altLang="en-US" sz="2000" b="1" i="1" baseline="30000" dirty="0" smtClean="0">
                <a:solidFill>
                  <a:srgbClr val="0066FF"/>
                </a:solidFill>
                <a:latin typeface="Times New Roman" panose="02020603050405020304" pitchFamily="18" charset="0"/>
              </a:rPr>
              <a:t> </a:t>
            </a:r>
            <a:r>
              <a:rPr kumimoji="0" lang="en-GB" sz="2000" b="0" i="0" u="none" strike="noStrike" cap="none" spc="0" normalizeH="0" baseline="0" dirty="0" smtClean="0">
                <a:ln>
                  <a:noFill/>
                </a:ln>
                <a:solidFill>
                  <a:schemeClr val="tx1"/>
                </a:solidFill>
                <a:effectLst/>
                <a:uFillTx/>
                <a:sym typeface="Helvetica Light"/>
              </a:rPr>
              <a:t>is updated; </a:t>
            </a:r>
            <a:br>
              <a:rPr kumimoji="0" lang="en-GB" sz="2000" b="0" i="0" u="none" strike="noStrike" cap="none" spc="0" normalizeH="0" baseline="0" dirty="0" smtClean="0">
                <a:ln>
                  <a:noFill/>
                </a:ln>
                <a:solidFill>
                  <a:schemeClr val="tx1"/>
                </a:solidFill>
                <a:effectLst/>
                <a:uFillTx/>
                <a:sym typeface="Helvetica Light"/>
              </a:rPr>
            </a:br>
            <a:r>
              <a:rPr kumimoji="0" lang="en-GB" sz="2000" b="0" i="0" u="none" strike="noStrike" cap="none" spc="0" normalizeH="0" baseline="0" dirty="0" smtClean="0">
                <a:ln>
                  <a:noFill/>
                </a:ln>
                <a:solidFill>
                  <a:schemeClr val="tx1"/>
                </a:solidFill>
                <a:effectLst/>
                <a:uFillTx/>
                <a:sym typeface="Helvetica Light"/>
              </a:rPr>
              <a:t>the background </a:t>
            </a:r>
            <a:br>
              <a:rPr kumimoji="0" lang="en-GB" sz="2000" b="0" i="0" u="none" strike="noStrike" cap="none" spc="0" normalizeH="0" baseline="0" dirty="0" smtClean="0">
                <a:ln>
                  <a:noFill/>
                </a:ln>
                <a:solidFill>
                  <a:schemeClr val="tx1"/>
                </a:solidFill>
                <a:effectLst/>
                <a:uFillTx/>
                <a:sym typeface="Helvetica Light"/>
              </a:rPr>
            </a:br>
            <a:r>
              <a:rPr lang="en-GB" altLang="en-US" sz="2000" b="1" dirty="0" err="1" smtClean="0">
                <a:solidFill>
                  <a:srgbClr val="FF0000"/>
                </a:solidFill>
                <a:latin typeface="Times New Roman" panose="02020603050405020304" pitchFamily="18" charset="0"/>
              </a:rPr>
              <a:t>x</a:t>
            </a:r>
            <a:r>
              <a:rPr lang="en-GB" altLang="en-US" sz="2000" b="1" i="1" baseline="30000" dirty="0" err="1" smtClean="0">
                <a:solidFill>
                  <a:srgbClr val="FF0000"/>
                </a:solidFill>
                <a:latin typeface="Times New Roman" panose="02020603050405020304" pitchFamily="18" charset="0"/>
              </a:rPr>
              <a:t>b</a:t>
            </a:r>
            <a:r>
              <a:rPr kumimoji="0" lang="en-GB" sz="2000" b="0" i="0" u="none" strike="noStrike" cap="none" spc="0" normalizeH="0" baseline="0" dirty="0" smtClean="0">
                <a:ln>
                  <a:noFill/>
                </a:ln>
                <a:solidFill>
                  <a:schemeClr val="tx1"/>
                </a:solidFill>
                <a:effectLst/>
                <a:uFillTx/>
                <a:sym typeface="Helvetica Light"/>
              </a:rPr>
              <a:t> is not.</a:t>
            </a:r>
          </a:p>
        </p:txBody>
      </p:sp>
    </p:spTree>
    <p:extLst>
      <p:ext uri="{BB962C8B-B14F-4D97-AF65-F5344CB8AC3E}">
        <p14:creationId xmlns:p14="http://schemas.microsoft.com/office/powerpoint/2010/main" val="338213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364" y="125383"/>
            <a:ext cx="7137876" cy="623248"/>
          </a:xfrm>
        </p:spPr>
        <p:txBody>
          <a:bodyPr/>
          <a:lstStyle/>
          <a:p>
            <a:r>
              <a:rPr lang="en-US" dirty="0" smtClean="0"/>
              <a:t>Overview of Methods</a:t>
            </a:r>
            <a:endParaRPr lang="en-US" dirty="0"/>
          </a:p>
        </p:txBody>
      </p:sp>
      <p:sp>
        <p:nvSpPr>
          <p:cNvPr id="3" name="Footer Placeholder 2"/>
          <p:cNvSpPr>
            <a:spLocks noGrp="1"/>
          </p:cNvSpPr>
          <p:nvPr>
            <p:ph type="ftr" sz="quarter" idx="12"/>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4" name="Text Placeholder 3"/>
          <p:cNvSpPr>
            <a:spLocks noGrp="1"/>
          </p:cNvSpPr>
          <p:nvPr>
            <p:ph type="body" sz="quarter" idx="11"/>
          </p:nvPr>
        </p:nvSpPr>
        <p:spPr>
          <a:xfrm>
            <a:off x="197644" y="1198880"/>
            <a:ext cx="8424863" cy="3276680"/>
          </a:xfrm>
        </p:spPr>
        <p:txBody>
          <a:bodyPr/>
          <a:lstStyle/>
          <a:p>
            <a:pPr marL="285750" indent="-285750">
              <a:buFont typeface="Arial" charset="0"/>
              <a:buChar char="•"/>
            </a:pPr>
            <a:r>
              <a:rPr lang="en-US" sz="2000" dirty="0" smtClean="0">
                <a:solidFill>
                  <a:schemeClr val="bg2">
                    <a:lumMod val="75000"/>
                  </a:schemeClr>
                </a:solidFill>
              </a:rPr>
              <a:t>Direct insertion,  Nudging,  Analysis Correction Scheme, etc.</a:t>
            </a:r>
          </a:p>
          <a:p>
            <a:pPr marL="285750" indent="-285750">
              <a:buFont typeface="Arial" charset="0"/>
              <a:buChar char="•"/>
            </a:pPr>
            <a:r>
              <a:rPr lang="en-US" sz="2000" dirty="0" err="1" smtClean="0"/>
              <a:t>Kalman</a:t>
            </a:r>
            <a:r>
              <a:rPr lang="en-US" sz="2000" dirty="0" smtClean="0"/>
              <a:t> update based schemes (optimal if errors are Gaussian): </a:t>
            </a:r>
          </a:p>
          <a:p>
            <a:pPr marL="465750" lvl="1" indent="-285750">
              <a:buFont typeface="Arial" charset="0"/>
              <a:buChar char="•"/>
            </a:pPr>
            <a:r>
              <a:rPr lang="en-US" sz="1900" dirty="0" smtClean="0"/>
              <a:t>OI, 3DVar, </a:t>
            </a:r>
            <a:r>
              <a:rPr lang="en-US" sz="1900" dirty="0"/>
              <a:t>4DVar, </a:t>
            </a:r>
            <a:r>
              <a:rPr lang="en-US" sz="1900" dirty="0" smtClean="0"/>
              <a:t>EnKF, </a:t>
            </a:r>
            <a:r>
              <a:rPr lang="en-US" sz="1900" i="1" dirty="0" err="1" smtClean="0"/>
              <a:t>localisation</a:t>
            </a:r>
            <a:r>
              <a:rPr lang="en-US" sz="1900" dirty="0" smtClean="0"/>
              <a:t>, EnVar</a:t>
            </a:r>
            <a:endParaRPr lang="en-US" sz="1900" dirty="0"/>
          </a:p>
          <a:p>
            <a:pPr marL="285750" indent="-285750">
              <a:buFont typeface="Arial" charset="0"/>
              <a:buChar char="•"/>
            </a:pPr>
            <a:r>
              <a:rPr lang="en-US" sz="2000" dirty="0" smtClean="0"/>
              <a:t>Allowing for non-</a:t>
            </a:r>
            <a:r>
              <a:rPr lang="en-US" sz="2000" dirty="0" err="1" smtClean="0"/>
              <a:t>Gaussianity</a:t>
            </a:r>
            <a:endParaRPr lang="en-US" sz="2000" dirty="0" smtClean="0"/>
          </a:p>
          <a:p>
            <a:pPr marL="465750" lvl="1" indent="-285750">
              <a:buFont typeface="Arial" charset="0"/>
              <a:buChar char="•"/>
            </a:pPr>
            <a:r>
              <a:rPr lang="en-US" sz="1900" dirty="0" err="1" smtClean="0"/>
              <a:t>Var</a:t>
            </a:r>
            <a:r>
              <a:rPr lang="en-US" sz="1900" dirty="0" smtClean="0"/>
              <a:t>: outer-loop, nonlinear </a:t>
            </a:r>
            <a:r>
              <a:rPr lang="en-US" sz="1900" i="1" dirty="0" smtClean="0">
                <a:latin typeface="Times New Roman" charset="0"/>
                <a:ea typeface="Times New Roman" charset="0"/>
                <a:cs typeface="Times New Roman" charset="0"/>
              </a:rPr>
              <a:t>H</a:t>
            </a:r>
            <a:r>
              <a:rPr lang="en-US" sz="1900" dirty="0" smtClean="0"/>
              <a:t> in inner loop,  principle of symmetry</a:t>
            </a:r>
          </a:p>
          <a:p>
            <a:pPr marL="465750" lvl="1" indent="-285750">
              <a:buFont typeface="Arial" charset="0"/>
              <a:buChar char="•"/>
            </a:pPr>
            <a:r>
              <a:rPr lang="en-US" sz="1900" dirty="0" smtClean="0"/>
              <a:t>Global convective scale DA</a:t>
            </a:r>
          </a:p>
          <a:p>
            <a:pPr marL="465750" lvl="1" indent="-285750">
              <a:buFont typeface="Arial" charset="0"/>
              <a:buChar char="•"/>
            </a:pPr>
            <a:r>
              <a:rPr lang="en-US" sz="1900" dirty="0" smtClean="0"/>
              <a:t>Particle Filter - curse of dimensionality</a:t>
            </a:r>
          </a:p>
          <a:p>
            <a:pPr marL="465750" lvl="1" indent="-285750">
              <a:buFont typeface="Arial" charset="0"/>
              <a:buChar char="•"/>
            </a:pPr>
            <a:r>
              <a:rPr lang="en-US" sz="1900" dirty="0" err="1" smtClean="0"/>
              <a:t>Synchronised</a:t>
            </a:r>
            <a:r>
              <a:rPr lang="en-US" sz="1900" dirty="0" smtClean="0"/>
              <a:t> chaos</a:t>
            </a:r>
          </a:p>
          <a:p>
            <a:pPr marL="285750" indent="-285750">
              <a:buFont typeface="Arial" charset="0"/>
              <a:buChar char="•"/>
            </a:pPr>
            <a:endParaRPr lang="en-US" sz="1800" dirty="0" smtClean="0"/>
          </a:p>
          <a:p>
            <a:pPr marL="285750" indent="-285750">
              <a:buFont typeface="Arial" charset="0"/>
              <a:buChar char="•"/>
            </a:pPr>
            <a:endParaRPr lang="en-US" sz="1800" dirty="0" smtClean="0"/>
          </a:p>
          <a:p>
            <a:endParaRPr lang="en-US" dirty="0"/>
          </a:p>
        </p:txBody>
      </p:sp>
    </p:spTree>
    <p:extLst>
      <p:ext uri="{BB962C8B-B14F-4D97-AF65-F5344CB8AC3E}">
        <p14:creationId xmlns:p14="http://schemas.microsoft.com/office/powerpoint/2010/main" val="19445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55" y="1071026"/>
            <a:ext cx="2274922" cy="2274922"/>
          </a:xfrm>
          <a:prstGeom prst="rect">
            <a:avLst/>
          </a:prstGeom>
        </p:spPr>
      </p:pic>
      <p:sp>
        <p:nvSpPr>
          <p:cNvPr id="32770" name="Rectangle 2"/>
          <p:cNvSpPr>
            <a:spLocks noGrp="1" noChangeArrowheads="1"/>
          </p:cNvSpPr>
          <p:nvPr>
            <p:ph type="title" idx="4294967295"/>
          </p:nvPr>
        </p:nvSpPr>
        <p:spPr>
          <a:xfrm>
            <a:off x="2453640" y="21751"/>
            <a:ext cx="5645331" cy="1177245"/>
          </a:xfrm>
        </p:spPr>
        <p:txBody>
          <a:bodyPr/>
          <a:lstStyle/>
          <a:p>
            <a:pPr eaLnBrk="1" hangingPunct="1"/>
            <a:r>
              <a:rPr lang="en-GB" altLang="en-US" dirty="0" smtClean="0"/>
              <a:t>The Principle of Symmetry</a:t>
            </a:r>
          </a:p>
        </p:txBody>
      </p:sp>
      <p:sp>
        <p:nvSpPr>
          <p:cNvPr id="64" name="Footer Placeholder 3"/>
          <p:cNvSpPr>
            <a:spLocks noGrp="1"/>
          </p:cNvSpPr>
          <p:nvPr>
            <p:ph type="ftr" sz="quarter" idx="10"/>
          </p:nvPr>
        </p:nvSpPr>
        <p:spPr>
          <a:xfrm>
            <a:off x="0" y="4732140"/>
            <a:ext cx="9144000" cy="411361"/>
          </a:xfrm>
          <a:solidFill>
            <a:schemeClr val="bg1"/>
          </a:solidFill>
        </p:spPr>
        <p:txBody>
          <a:bodyPr vert="horz" lIns="252000" tIns="36000" rIns="68580" bIns="27000" rtlCol="0" anchor="ctr"/>
          <a:lstStyle/>
          <a:p>
            <a:r>
              <a:rPr lang="en-GB" altLang="en-US" dirty="0"/>
              <a:t>© Crown copyright   Met Office  Andrew Lorenc  </a:t>
            </a:r>
            <a:fld id="{4B49BB46-C41B-4973-A142-7A067BDE825C}" type="slidenum">
              <a:rPr lang="en-GB" altLang="en-US">
                <a:solidFill>
                  <a:srgbClr val="000000"/>
                </a:solidFill>
              </a:rPr>
              <a:pPr/>
              <a:t>30</a:t>
            </a:fld>
            <a:endParaRPr lang="en-GB" altLang="en-US" dirty="0"/>
          </a:p>
        </p:txBody>
      </p:sp>
      <p:sp>
        <p:nvSpPr>
          <p:cNvPr id="66" name="Content Placeholder 2"/>
          <p:cNvSpPr txBox="1">
            <a:spLocks/>
          </p:cNvSpPr>
          <p:nvPr/>
        </p:nvSpPr>
        <p:spPr>
          <a:xfrm>
            <a:off x="197644" y="593656"/>
            <a:ext cx="8809196" cy="1029404"/>
          </a:xfrm>
          <a:prstGeom prst="rect">
            <a:avLst/>
          </a:prstGeom>
        </p:spPr>
        <p:txBody>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r>
              <a:rPr lang="en-GB" kern="0" dirty="0" smtClean="0"/>
              <a:t>Methods for coping with non-Gaussian PDFs &amp; nonlinear </a:t>
            </a:r>
            <a:r>
              <a:rPr lang="en-GB" sz="1400" kern="0" dirty="0" smtClean="0">
                <a:solidFill>
                  <a:srgbClr val="2A2A2A"/>
                </a:solidFill>
              </a:rPr>
              <a:t> </a:t>
            </a:r>
            <a:r>
              <a:rPr lang="en-GB" sz="1600" i="1" kern="0" dirty="0" smtClean="0">
                <a:solidFill>
                  <a:srgbClr val="0066FF"/>
                </a:solidFill>
                <a:latin typeface="Times New Roman" panose="02020603050405020304" pitchFamily="18" charset="0"/>
                <a:cs typeface="Times New Roman" panose="02020603050405020304" pitchFamily="18" charset="0"/>
              </a:rPr>
              <a:t>H </a:t>
            </a:r>
            <a:r>
              <a:rPr lang="en-GB" sz="1600" i="1" kern="0" dirty="0">
                <a:solidFill>
                  <a:srgbClr val="0066FF"/>
                </a:solidFill>
                <a:latin typeface="Times New Roman" panose="02020603050405020304" pitchFamily="18" charset="0"/>
                <a:cs typeface="Times New Roman" panose="02020603050405020304" pitchFamily="18" charset="0"/>
              </a:rPr>
              <a:t>R </a:t>
            </a:r>
            <a:r>
              <a:rPr lang="en-GB" sz="1600" i="1" kern="0" dirty="0" smtClean="0">
                <a:solidFill>
                  <a:srgbClr val="0066FF"/>
                </a:solidFill>
                <a:latin typeface="Times New Roman" panose="02020603050405020304" pitchFamily="18" charset="0"/>
                <a:cs typeface="Times New Roman" panose="02020603050405020304" pitchFamily="18" charset="0"/>
              </a:rPr>
              <a:t>U</a:t>
            </a:r>
            <a:r>
              <a:rPr lang="en-GB" kern="0" dirty="0"/>
              <a:t> </a:t>
            </a:r>
            <a:r>
              <a:rPr lang="en-GB" kern="0" dirty="0" smtClean="0"/>
              <a:t> must be careful not to introduce bias</a:t>
            </a:r>
            <a:br>
              <a:rPr lang="en-GB" kern="0" dirty="0" smtClean="0"/>
            </a:br>
            <a:r>
              <a:rPr lang="en-GB" kern="0" dirty="0" smtClean="0"/>
              <a:t> – this can be a bigger problem than the local nonlinearity or non-</a:t>
            </a:r>
            <a:r>
              <a:rPr lang="en-GB" kern="0" dirty="0" err="1" smtClean="0"/>
              <a:t>Gaussianity</a:t>
            </a:r>
            <a:r>
              <a:rPr lang="en-GB" kern="0" dirty="0" smtClean="0"/>
              <a:t>.</a:t>
            </a:r>
          </a:p>
          <a:p>
            <a:r>
              <a:rPr lang="en-GB" kern="0" dirty="0" smtClean="0"/>
              <a:t>e.g.</a:t>
            </a:r>
            <a:endParaRPr lang="en-GB" kern="0" dirty="0" smtClean="0">
              <a:solidFill>
                <a:schemeClr val="accent3"/>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5893" y="1239409"/>
            <a:ext cx="2069205" cy="206920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3292" y="1101176"/>
            <a:ext cx="2104680" cy="218757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1970" y="1106614"/>
            <a:ext cx="2136170" cy="2200256"/>
          </a:xfrm>
          <a:prstGeom prst="rect">
            <a:avLst/>
          </a:prstGeom>
        </p:spPr>
      </p:pic>
      <p:sp>
        <p:nvSpPr>
          <p:cNvPr id="6" name="TextBox 5"/>
          <p:cNvSpPr txBox="1"/>
          <p:nvPr/>
        </p:nvSpPr>
        <p:spPr>
          <a:xfrm>
            <a:off x="103388" y="3257688"/>
            <a:ext cx="9040612" cy="13138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kumimoji="0" lang="en-GB" b="0" i="0" u="none" strike="noStrike" cap="none" spc="0" normalizeH="0" baseline="0" dirty="0" smtClean="0">
                <a:ln>
                  <a:noFill/>
                </a:ln>
                <a:solidFill>
                  <a:schemeClr val="tx1"/>
                </a:solidFill>
                <a:effectLst/>
                <a:uFillTx/>
                <a:latin typeface="+mn-lt"/>
                <a:ea typeface="+mn-ea"/>
                <a:cs typeface="+mn-cs"/>
                <a:sym typeface="Helvetica Light"/>
              </a:rPr>
              <a:t>Due partly to the apparent bias when classified using</a:t>
            </a:r>
            <a:r>
              <a:rPr kumimoji="0" lang="en-GB" b="0" i="0" u="none" strike="noStrike" cap="none" spc="0" normalizeH="0" dirty="0" smtClean="0">
                <a:ln>
                  <a:noFill/>
                </a:ln>
                <a:solidFill>
                  <a:schemeClr val="tx1"/>
                </a:solidFill>
                <a:effectLst/>
                <a:uFillTx/>
                <a:latin typeface="+mn-lt"/>
                <a:ea typeface="+mn-ea"/>
                <a:cs typeface="+mn-cs"/>
                <a:sym typeface="Helvetica Light"/>
              </a:rPr>
              <a:t> </a:t>
            </a:r>
            <a:r>
              <a:rPr kumimoji="0" lang="en-GB" sz="1600" b="0" i="0" u="none" strike="noStrike" cap="none" spc="0" normalizeH="0" dirty="0" err="1" smtClean="0">
                <a:ln>
                  <a:noFill/>
                </a:ln>
                <a:solidFill>
                  <a:schemeClr val="tx1"/>
                </a:solidFill>
                <a:effectLst/>
                <a:uFillTx/>
                <a:latin typeface="Times New Roman" panose="02020603050405020304" pitchFamily="18" charset="0"/>
                <a:cs typeface="Times New Roman" panose="02020603050405020304" pitchFamily="18" charset="0"/>
                <a:sym typeface="Helvetica Light"/>
              </a:rPr>
              <a:t>rh</a:t>
            </a:r>
            <a:r>
              <a:rPr kumimoji="0" lang="en-GB" sz="1600" b="0" i="1" u="none" strike="noStrike" cap="none" spc="0" normalizeH="0" baseline="30000" dirty="0" err="1" smtClean="0">
                <a:ln>
                  <a:noFill/>
                </a:ln>
                <a:solidFill>
                  <a:schemeClr val="tx1"/>
                </a:solidFill>
                <a:effectLst/>
                <a:uFillTx/>
                <a:latin typeface="Times New Roman" panose="02020603050405020304" pitchFamily="18" charset="0"/>
                <a:cs typeface="Times New Roman" panose="02020603050405020304" pitchFamily="18" charset="0"/>
                <a:sym typeface="Helvetica Light"/>
              </a:rPr>
              <a:t>b</a:t>
            </a:r>
            <a:r>
              <a:rPr kumimoji="0" lang="en-GB" b="0" i="0" u="none" strike="noStrike" cap="none" spc="0" normalizeH="0" baseline="0" dirty="0" smtClean="0">
                <a:ln>
                  <a:noFill/>
                </a:ln>
                <a:solidFill>
                  <a:schemeClr val="tx1"/>
                </a:solidFill>
                <a:effectLst/>
                <a:uFillTx/>
                <a:latin typeface="+mn-lt"/>
                <a:ea typeface="+mn-ea"/>
                <a:cs typeface="+mn-cs"/>
                <a:sym typeface="Helvetica Light"/>
              </a:rPr>
              <a:t>, </a:t>
            </a:r>
            <a:r>
              <a:rPr kumimoji="0" lang="en-GB" b="0" i="0" u="none" strike="noStrike" cap="none" spc="0" normalizeH="0" baseline="0" dirty="0" err="1" smtClean="0">
                <a:ln>
                  <a:noFill/>
                </a:ln>
                <a:solidFill>
                  <a:schemeClr val="tx1"/>
                </a:solidFill>
                <a:effectLst/>
                <a:uFillTx/>
                <a:latin typeface="+mn-lt"/>
                <a:ea typeface="+mn-ea"/>
                <a:cs typeface="+mn-cs"/>
                <a:sym typeface="Helvetica Light"/>
              </a:rPr>
              <a:t>sonde</a:t>
            </a:r>
            <a:r>
              <a:rPr kumimoji="0" lang="en-GB" b="0" i="0" u="none" strike="noStrike" cap="none" spc="0" normalizeH="0" baseline="0" dirty="0" smtClean="0">
                <a:ln>
                  <a:noFill/>
                </a:ln>
                <a:solidFill>
                  <a:schemeClr val="tx1"/>
                </a:solidFill>
                <a:effectLst/>
                <a:uFillTx/>
                <a:latin typeface="+mn-lt"/>
                <a:ea typeface="+mn-ea"/>
                <a:cs typeface="+mn-cs"/>
                <a:sym typeface="Helvetica Light"/>
              </a:rPr>
              <a:t> humidity bias correction</a:t>
            </a:r>
            <a:r>
              <a:rPr kumimoji="0" lang="en-GB" b="0" i="0" u="none" strike="noStrike" cap="none" spc="0" normalizeH="0" dirty="0" smtClean="0">
                <a:ln>
                  <a:noFill/>
                </a:ln>
                <a:solidFill>
                  <a:schemeClr val="tx1"/>
                </a:solidFill>
                <a:effectLst/>
                <a:uFillTx/>
                <a:latin typeface="+mn-lt"/>
                <a:ea typeface="+mn-ea"/>
                <a:cs typeface="+mn-cs"/>
                <a:sym typeface="Helvetica Light"/>
              </a:rPr>
              <a:t> was introduced </a:t>
            </a:r>
            <a:br>
              <a:rPr kumimoji="0" lang="en-GB" b="0" i="0" u="none" strike="noStrike" cap="none" spc="0" normalizeH="0" dirty="0" smtClean="0">
                <a:ln>
                  <a:noFill/>
                </a:ln>
                <a:solidFill>
                  <a:schemeClr val="tx1"/>
                </a:solidFill>
                <a:effectLst/>
                <a:uFillTx/>
                <a:latin typeface="+mn-lt"/>
                <a:ea typeface="+mn-ea"/>
                <a:cs typeface="+mn-cs"/>
                <a:sym typeface="Helvetica Light"/>
              </a:rPr>
            </a:br>
            <a:r>
              <a:rPr kumimoji="0" lang="en-GB" b="0" i="0" u="none" strike="noStrike" cap="none" spc="0" normalizeH="0" dirty="0" smtClean="0">
                <a:ln>
                  <a:noFill/>
                </a:ln>
                <a:solidFill>
                  <a:schemeClr val="tx1"/>
                </a:solidFill>
                <a:effectLst/>
                <a:uFillTx/>
                <a:latin typeface="+mn-lt"/>
                <a:ea typeface="+mn-ea"/>
                <a:cs typeface="+mn-cs"/>
                <a:sym typeface="Helvetica Light"/>
              </a:rPr>
              <a:t>(Lorenc </a:t>
            </a:r>
            <a:r>
              <a:rPr kumimoji="0" lang="en-GB" b="0" i="1" u="none" strike="noStrike" cap="none" spc="0" normalizeH="0" dirty="0" smtClean="0">
                <a:ln>
                  <a:noFill/>
                </a:ln>
                <a:solidFill>
                  <a:schemeClr val="tx1"/>
                </a:solidFill>
                <a:effectLst/>
                <a:uFillTx/>
                <a:latin typeface="+mn-lt"/>
                <a:ea typeface="+mn-ea"/>
                <a:cs typeface="+mn-cs"/>
                <a:sym typeface="Helvetica Light"/>
              </a:rPr>
              <a:t>et al.</a:t>
            </a:r>
            <a:r>
              <a:rPr kumimoji="0" lang="en-GB" b="0" i="0" u="none" strike="noStrike" cap="none" spc="0" normalizeH="0" dirty="0" smtClean="0">
                <a:ln>
                  <a:noFill/>
                </a:ln>
                <a:solidFill>
                  <a:schemeClr val="tx1"/>
                </a:solidFill>
                <a:effectLst/>
                <a:uFillTx/>
                <a:latin typeface="+mn-lt"/>
                <a:ea typeface="+mn-ea"/>
                <a:cs typeface="+mn-cs"/>
                <a:sym typeface="Helvetica Light"/>
              </a:rPr>
              <a:t> 1996).  This was later seem to be spurious when classified using ½(</a:t>
            </a:r>
            <a:r>
              <a:rPr lang="en-GB" sz="1600" dirty="0" err="1" smtClean="0">
                <a:latin typeface="Times New Roman" panose="02020603050405020304" pitchFamily="18" charset="0"/>
                <a:cs typeface="Times New Roman" panose="02020603050405020304" pitchFamily="18" charset="0"/>
                <a:sym typeface="Helvetica Light"/>
              </a:rPr>
              <a:t>rh</a:t>
            </a:r>
            <a:r>
              <a:rPr lang="en-GB" sz="1600" i="1" baseline="30000" dirty="0" err="1" smtClean="0">
                <a:latin typeface="Times New Roman" panose="02020603050405020304" pitchFamily="18" charset="0"/>
                <a:cs typeface="Times New Roman" panose="02020603050405020304" pitchFamily="18" charset="0"/>
                <a:sym typeface="Helvetica Light"/>
              </a:rPr>
              <a:t>b</a:t>
            </a:r>
            <a:r>
              <a:rPr kumimoji="0" lang="en-GB" b="0" i="0" u="none" strike="noStrike" cap="none" spc="0" normalizeH="0" dirty="0" err="1" smtClean="0">
                <a:ln>
                  <a:noFill/>
                </a:ln>
                <a:solidFill>
                  <a:schemeClr val="tx1"/>
                </a:solidFill>
                <a:effectLst/>
                <a:uFillTx/>
                <a:latin typeface="+mn-lt"/>
                <a:ea typeface="+mn-ea"/>
                <a:cs typeface="+mn-cs"/>
                <a:sym typeface="Helvetica Light"/>
              </a:rPr>
              <a:t>+</a:t>
            </a:r>
            <a:r>
              <a:rPr lang="en-GB" sz="1600" dirty="0" err="1" smtClean="0">
                <a:latin typeface="Times New Roman" panose="02020603050405020304" pitchFamily="18" charset="0"/>
                <a:cs typeface="Times New Roman" panose="02020603050405020304" pitchFamily="18" charset="0"/>
                <a:sym typeface="Helvetica Light"/>
              </a:rPr>
              <a:t>rh</a:t>
            </a:r>
            <a:r>
              <a:rPr lang="en-GB" sz="1600" i="1" baseline="30000" dirty="0" err="1" smtClean="0">
                <a:latin typeface="Times New Roman" panose="02020603050405020304" pitchFamily="18" charset="0"/>
                <a:cs typeface="Times New Roman" panose="02020603050405020304" pitchFamily="18" charset="0"/>
                <a:sym typeface="Helvetica Light"/>
              </a:rPr>
              <a:t>o</a:t>
            </a:r>
            <a:r>
              <a:rPr lang="en-GB" dirty="0" smtClean="0">
                <a:sym typeface="Helvetica Light"/>
              </a:rPr>
              <a:t>) (Lorenc 2007).  </a:t>
            </a:r>
            <a:br>
              <a:rPr lang="en-GB" dirty="0" smtClean="0">
                <a:sym typeface="Helvetica Light"/>
              </a:rPr>
            </a:br>
            <a:r>
              <a:rPr lang="en-GB" dirty="0" smtClean="0">
                <a:sym typeface="Helvetica Light"/>
              </a:rPr>
              <a:t>This symmetric classification is the basis of our nonlinear humidity transform </a:t>
            </a:r>
            <a:r>
              <a:rPr lang="en-GB" sz="1600" i="1" kern="0" dirty="0">
                <a:solidFill>
                  <a:srgbClr val="0066FF"/>
                </a:solidFill>
                <a:latin typeface="Times New Roman" panose="02020603050405020304" pitchFamily="18" charset="0"/>
                <a:cs typeface="Times New Roman" panose="02020603050405020304" pitchFamily="18" charset="0"/>
              </a:rPr>
              <a:t>U</a:t>
            </a:r>
            <a:r>
              <a:rPr lang="en-GB" dirty="0" smtClean="0">
                <a:sym typeface="Helvetica Light"/>
              </a:rPr>
              <a:t> (</a:t>
            </a:r>
            <a:r>
              <a:rPr lang="en-GB" dirty="0" err="1" smtClean="0">
                <a:sym typeface="Helvetica Light"/>
              </a:rPr>
              <a:t>Ingleby</a:t>
            </a:r>
            <a:r>
              <a:rPr lang="en-GB" dirty="0" smtClean="0">
                <a:sym typeface="Helvetica Light"/>
              </a:rPr>
              <a:t> </a:t>
            </a:r>
            <a:r>
              <a:rPr lang="en-GB" i="1" dirty="0" smtClean="0">
                <a:sym typeface="Helvetica Light"/>
              </a:rPr>
              <a:t>et al.</a:t>
            </a:r>
            <a:r>
              <a:rPr lang="en-GB" dirty="0" smtClean="0">
                <a:sym typeface="Helvetica Light"/>
              </a:rPr>
              <a:t> 2013).</a:t>
            </a:r>
          </a:p>
          <a:p>
            <a:pPr defTabSz="584200" hangingPunct="0"/>
            <a:endParaRPr kumimoji="0" lang="en-GB" b="0" i="0" u="none" strike="noStrike" cap="none" spc="0" normalizeH="0" baseline="0" dirty="0">
              <a:ln>
                <a:noFill/>
              </a:ln>
              <a:solidFill>
                <a:schemeClr val="tx1"/>
              </a:solidFill>
              <a:effectLst/>
              <a:uFillTx/>
              <a:sym typeface="Helvetica Light"/>
            </a:endParaRPr>
          </a:p>
          <a:p>
            <a:pPr defTabSz="584200" hangingPunct="0"/>
            <a:r>
              <a:rPr lang="en-GB" dirty="0" smtClean="0">
                <a:sym typeface="Helvetica Light"/>
              </a:rPr>
              <a:t>The same principle was expounded and used by Geer &amp; Bauer (2011) for assimilating all-sky radiances.</a:t>
            </a:r>
            <a:endParaRPr kumimoji="0" lang="en-GB" b="0" i="0" u="none" strike="noStrike" cap="none" spc="0" normalizeH="0" baseline="0" dirty="0" smtClean="0">
              <a:ln>
                <a:noFill/>
              </a:ln>
              <a:solidFill>
                <a:schemeClr val="tx1"/>
              </a:solidFill>
              <a:effectLst/>
              <a:uFillTx/>
              <a:sym typeface="Helvetica Light"/>
            </a:endParaRPr>
          </a:p>
        </p:txBody>
      </p:sp>
      <p:sp>
        <p:nvSpPr>
          <p:cNvPr id="7" name="TextBox 6"/>
          <p:cNvSpPr txBox="1"/>
          <p:nvPr/>
        </p:nvSpPr>
        <p:spPr>
          <a:xfrm>
            <a:off x="5464209" y="2425181"/>
            <a:ext cx="1341120"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err="1" smtClean="0">
                <a:ln>
                  <a:noFill/>
                </a:ln>
                <a:solidFill>
                  <a:srgbClr val="00B050"/>
                </a:solidFill>
                <a:effectLst/>
                <a:uFillTx/>
                <a:latin typeface="+mn-lt"/>
                <a:ea typeface="+mn-ea"/>
                <a:cs typeface="+mn-cs"/>
                <a:sym typeface="Helvetica Light"/>
              </a:rPr>
              <a:t>Sonde</a:t>
            </a:r>
            <a:r>
              <a:rPr kumimoji="0" lang="en-GB" b="0" i="0" u="none" strike="noStrike" cap="none" spc="0" normalizeH="0" baseline="0" dirty="0" smtClean="0">
                <a:ln>
                  <a:noFill/>
                </a:ln>
                <a:solidFill>
                  <a:srgbClr val="00B050"/>
                </a:solidFill>
                <a:effectLst/>
                <a:uFillTx/>
                <a:latin typeface="+mn-lt"/>
                <a:ea typeface="+mn-ea"/>
                <a:cs typeface="+mn-cs"/>
                <a:sym typeface="Helvetica Light"/>
              </a:rPr>
              <a:t> </a:t>
            </a:r>
            <a:br>
              <a:rPr kumimoji="0" lang="en-GB" b="0" i="0" u="none" strike="noStrike" cap="none" spc="0" normalizeH="0" baseline="0" dirty="0" smtClean="0">
                <a:ln>
                  <a:noFill/>
                </a:ln>
                <a:solidFill>
                  <a:srgbClr val="00B050"/>
                </a:solidFill>
                <a:effectLst/>
                <a:uFillTx/>
                <a:latin typeface="+mn-lt"/>
                <a:ea typeface="+mn-ea"/>
                <a:cs typeface="+mn-cs"/>
                <a:sym typeface="Helvetica Light"/>
              </a:rPr>
            </a:br>
            <a:r>
              <a:rPr kumimoji="0" lang="en-GB" b="0" i="0" u="none" strike="noStrike" cap="none" spc="0" normalizeH="0" baseline="0" dirty="0" smtClean="0">
                <a:ln>
                  <a:noFill/>
                </a:ln>
                <a:solidFill>
                  <a:srgbClr val="00B050"/>
                </a:solidFill>
                <a:effectLst/>
                <a:uFillTx/>
                <a:latin typeface="+mn-lt"/>
                <a:ea typeface="+mn-ea"/>
                <a:cs typeface="+mn-cs"/>
                <a:sym typeface="Helvetica Light"/>
              </a:rPr>
              <a:t>bias correction</a:t>
            </a:r>
          </a:p>
        </p:txBody>
      </p:sp>
      <p:sp>
        <p:nvSpPr>
          <p:cNvPr id="11" name="TextBox 10"/>
          <p:cNvSpPr txBox="1"/>
          <p:nvPr/>
        </p:nvSpPr>
        <p:spPr>
          <a:xfrm>
            <a:off x="7021118" y="2425181"/>
            <a:ext cx="2042228"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kumimoji="0" lang="en-GB" b="0" i="0" u="none" strike="noStrike" cap="none" spc="0" normalizeH="0" baseline="0" dirty="0" smtClean="0">
                <a:ln>
                  <a:noFill/>
                </a:ln>
                <a:solidFill>
                  <a:srgbClr val="00B050"/>
                </a:solidFill>
                <a:effectLst/>
                <a:uFillTx/>
                <a:latin typeface="+mn-lt"/>
                <a:ea typeface="+mn-ea"/>
                <a:cs typeface="+mn-cs"/>
                <a:sym typeface="Helvetica Light"/>
              </a:rPr>
              <a:t>Rotated joint PDF</a:t>
            </a:r>
            <a:br>
              <a:rPr kumimoji="0" lang="en-GB" b="0" i="0" u="none" strike="noStrike" cap="none" spc="0" normalizeH="0" baseline="0" dirty="0" smtClean="0">
                <a:ln>
                  <a:noFill/>
                </a:ln>
                <a:solidFill>
                  <a:srgbClr val="00B050"/>
                </a:solidFill>
                <a:effectLst/>
                <a:uFillTx/>
                <a:latin typeface="+mn-lt"/>
                <a:ea typeface="+mn-ea"/>
                <a:cs typeface="+mn-cs"/>
                <a:sym typeface="Helvetica Light"/>
              </a:rPr>
            </a:br>
            <a:r>
              <a:rPr kumimoji="0" lang="en-GB" b="0" i="0" u="none" strike="noStrike" cap="none" spc="0" normalizeH="0" baseline="0" dirty="0" smtClean="0">
                <a:ln>
                  <a:noFill/>
                </a:ln>
                <a:solidFill>
                  <a:srgbClr val="00B050"/>
                </a:solidFill>
                <a:effectLst/>
                <a:uFillTx/>
                <a:latin typeface="+mn-lt"/>
                <a:ea typeface="+mn-ea"/>
                <a:cs typeface="+mn-cs"/>
                <a:sym typeface="Helvetica Light"/>
              </a:rPr>
              <a:t>with bias correction</a:t>
            </a:r>
          </a:p>
        </p:txBody>
      </p:sp>
      <p:sp>
        <p:nvSpPr>
          <p:cNvPr id="12" name="TextBox 11"/>
          <p:cNvSpPr txBox="1"/>
          <p:nvPr/>
        </p:nvSpPr>
        <p:spPr>
          <a:xfrm>
            <a:off x="2759703" y="2394403"/>
            <a:ext cx="1886217" cy="6059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smtClean="0">
                <a:ln>
                  <a:noFill/>
                </a:ln>
                <a:solidFill>
                  <a:srgbClr val="00B050"/>
                </a:solidFill>
                <a:effectLst/>
                <a:uFillTx/>
                <a:latin typeface="+mn-lt"/>
                <a:ea typeface="+mn-ea"/>
                <a:cs typeface="+mn-cs"/>
                <a:sym typeface="Helvetica Light"/>
              </a:rPr>
              <a:t>Rotated joint PDF</a:t>
            </a:r>
          </a:p>
          <a:p>
            <a:pPr algn="r" defTabSz="584200" hangingPunct="0"/>
            <a:r>
              <a:rPr lang="en-GB" sz="1600" dirty="0">
                <a:solidFill>
                  <a:srgbClr val="00B050"/>
                </a:solidFill>
                <a:latin typeface="Times New Roman" panose="02020603050405020304" pitchFamily="18" charset="0"/>
                <a:cs typeface="Times New Roman" panose="02020603050405020304" pitchFamily="18" charset="0"/>
                <a:sym typeface="Helvetica Light"/>
              </a:rPr>
              <a:t>rh</a:t>
            </a:r>
            <a:r>
              <a:rPr lang="en-GB" sz="1600" i="1" baseline="30000" dirty="0">
                <a:solidFill>
                  <a:srgbClr val="00B050"/>
                </a:solidFill>
                <a:latin typeface="Times New Roman" panose="02020603050405020304" pitchFamily="18" charset="0"/>
                <a:cs typeface="Times New Roman" panose="02020603050405020304" pitchFamily="18" charset="0"/>
                <a:sym typeface="Helvetica Light"/>
              </a:rPr>
              <a:t>o</a:t>
            </a:r>
            <a:r>
              <a:rPr lang="en-GB" sz="1600" dirty="0">
                <a:solidFill>
                  <a:srgbClr val="00B050"/>
                </a:solidFill>
                <a:sym typeface="Helvetica Light"/>
              </a:rPr>
              <a:t>-</a:t>
            </a:r>
            <a:r>
              <a:rPr lang="en-GB" sz="1600" dirty="0" err="1">
                <a:solidFill>
                  <a:srgbClr val="00B050"/>
                </a:solidFill>
                <a:latin typeface="Times New Roman" panose="02020603050405020304" pitchFamily="18" charset="0"/>
                <a:cs typeface="Times New Roman" panose="02020603050405020304" pitchFamily="18" charset="0"/>
                <a:sym typeface="Helvetica Light"/>
              </a:rPr>
              <a:t>rh</a:t>
            </a:r>
            <a:r>
              <a:rPr lang="en-GB" sz="1600" i="1" baseline="30000" dirty="0" err="1">
                <a:solidFill>
                  <a:srgbClr val="00B050"/>
                </a:solidFill>
                <a:latin typeface="Times New Roman" panose="02020603050405020304" pitchFamily="18" charset="0"/>
                <a:cs typeface="Times New Roman" panose="02020603050405020304" pitchFamily="18" charset="0"/>
                <a:sym typeface="Helvetica Light"/>
              </a:rPr>
              <a:t>b</a:t>
            </a:r>
            <a:r>
              <a:rPr lang="en-GB" sz="1600" dirty="0">
                <a:solidFill>
                  <a:srgbClr val="00B050"/>
                </a:solidFill>
                <a:sym typeface="Helvetica Light"/>
              </a:rPr>
              <a:t> </a:t>
            </a:r>
            <a:r>
              <a:rPr lang="en-GB" sz="1100" dirty="0">
                <a:solidFill>
                  <a:srgbClr val="00B050"/>
                </a:solidFill>
                <a:sym typeface="Helvetica Light"/>
              </a:rPr>
              <a:t>v</a:t>
            </a:r>
            <a:r>
              <a:rPr lang="en-GB" sz="1600" dirty="0">
                <a:solidFill>
                  <a:srgbClr val="00B050"/>
                </a:solidFill>
                <a:sym typeface="Helvetica Light"/>
              </a:rPr>
              <a:t> ½(</a:t>
            </a:r>
            <a:r>
              <a:rPr lang="en-GB" sz="1600" dirty="0" err="1">
                <a:solidFill>
                  <a:srgbClr val="00B050"/>
                </a:solidFill>
                <a:latin typeface="Times New Roman" panose="02020603050405020304" pitchFamily="18" charset="0"/>
                <a:cs typeface="Times New Roman" panose="02020603050405020304" pitchFamily="18" charset="0"/>
                <a:sym typeface="Helvetica Light"/>
              </a:rPr>
              <a:t>rh</a:t>
            </a:r>
            <a:r>
              <a:rPr lang="en-GB" sz="1600" i="1" baseline="30000" dirty="0" err="1">
                <a:solidFill>
                  <a:srgbClr val="00B050"/>
                </a:solidFill>
                <a:latin typeface="Times New Roman" panose="02020603050405020304" pitchFamily="18" charset="0"/>
                <a:cs typeface="Times New Roman" panose="02020603050405020304" pitchFamily="18" charset="0"/>
                <a:sym typeface="Helvetica Light"/>
              </a:rPr>
              <a:t>b</a:t>
            </a:r>
            <a:r>
              <a:rPr lang="en-GB" sz="1600" dirty="0" err="1">
                <a:solidFill>
                  <a:srgbClr val="00B050"/>
                </a:solidFill>
                <a:sym typeface="Helvetica Light"/>
              </a:rPr>
              <a:t>+</a:t>
            </a:r>
            <a:r>
              <a:rPr lang="en-GB" sz="1600" dirty="0" err="1">
                <a:solidFill>
                  <a:srgbClr val="00B050"/>
                </a:solidFill>
                <a:latin typeface="Times New Roman" panose="02020603050405020304" pitchFamily="18" charset="0"/>
                <a:cs typeface="Times New Roman" panose="02020603050405020304" pitchFamily="18" charset="0"/>
                <a:sym typeface="Helvetica Light"/>
              </a:rPr>
              <a:t>rh</a:t>
            </a:r>
            <a:r>
              <a:rPr lang="en-GB" sz="1600" i="1" baseline="30000" dirty="0" err="1">
                <a:solidFill>
                  <a:srgbClr val="00B050"/>
                </a:solidFill>
                <a:latin typeface="Times New Roman" panose="02020603050405020304" pitchFamily="18" charset="0"/>
                <a:cs typeface="Times New Roman" panose="02020603050405020304" pitchFamily="18" charset="0"/>
                <a:sym typeface="Helvetica Light"/>
              </a:rPr>
              <a:t>o</a:t>
            </a:r>
            <a:r>
              <a:rPr lang="en-GB" sz="1600" dirty="0">
                <a:solidFill>
                  <a:srgbClr val="00B050"/>
                </a:solidFill>
                <a:sym typeface="Helvetica Light"/>
              </a:rPr>
              <a:t>) </a:t>
            </a:r>
            <a:r>
              <a:rPr kumimoji="0" lang="en-GB" b="0" i="0" u="none" strike="noStrike" cap="none" spc="0" normalizeH="0" baseline="0" dirty="0" smtClean="0">
                <a:ln>
                  <a:noFill/>
                </a:ln>
                <a:solidFill>
                  <a:srgbClr val="00B050"/>
                </a:solidFill>
                <a:effectLst/>
                <a:uFillTx/>
                <a:latin typeface="+mn-lt"/>
                <a:ea typeface="+mn-ea"/>
                <a:cs typeface="+mn-cs"/>
                <a:sym typeface="Helvetica Light"/>
              </a:rPr>
              <a:t> </a:t>
            </a:r>
          </a:p>
        </p:txBody>
      </p:sp>
      <p:sp>
        <p:nvSpPr>
          <p:cNvPr id="13" name="TextBox 12"/>
          <p:cNvSpPr txBox="1"/>
          <p:nvPr/>
        </p:nvSpPr>
        <p:spPr>
          <a:xfrm>
            <a:off x="1162599" y="2409792"/>
            <a:ext cx="1341120" cy="6059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r" defTabSz="584200" hangingPunct="0"/>
            <a:r>
              <a:rPr kumimoji="0" lang="en-GB" b="0" i="0" u="none" strike="noStrike" cap="none" spc="0" normalizeH="0" baseline="0" dirty="0" smtClean="0">
                <a:ln>
                  <a:noFill/>
                </a:ln>
                <a:solidFill>
                  <a:srgbClr val="00B050"/>
                </a:solidFill>
                <a:effectLst/>
                <a:uFillTx/>
                <a:latin typeface="+mn-lt"/>
                <a:ea typeface="+mn-ea"/>
                <a:cs typeface="+mn-cs"/>
                <a:sym typeface="Helvetica Light"/>
              </a:rPr>
              <a:t>Joint PDF</a:t>
            </a:r>
            <a:br>
              <a:rPr kumimoji="0" lang="en-GB" b="0" i="0" u="none" strike="noStrike" cap="none" spc="0" normalizeH="0" baseline="0" dirty="0" smtClean="0">
                <a:ln>
                  <a:noFill/>
                </a:ln>
                <a:solidFill>
                  <a:srgbClr val="00B050"/>
                </a:solidFill>
                <a:effectLst/>
                <a:uFillTx/>
                <a:latin typeface="+mn-lt"/>
                <a:ea typeface="+mn-ea"/>
                <a:cs typeface="+mn-cs"/>
                <a:sym typeface="Helvetica Light"/>
              </a:rPr>
            </a:br>
            <a:r>
              <a:rPr lang="en-GB" sz="1600" dirty="0" err="1" smtClean="0">
                <a:solidFill>
                  <a:srgbClr val="00B050"/>
                </a:solidFill>
                <a:latin typeface="Times New Roman" panose="02020603050405020304" pitchFamily="18" charset="0"/>
                <a:cs typeface="Times New Roman" panose="02020603050405020304" pitchFamily="18" charset="0"/>
                <a:sym typeface="Helvetica Light"/>
              </a:rPr>
              <a:t>rh</a:t>
            </a:r>
            <a:r>
              <a:rPr lang="en-GB" sz="1600" i="1" baseline="30000" dirty="0" err="1" smtClean="0">
                <a:solidFill>
                  <a:srgbClr val="00B050"/>
                </a:solidFill>
                <a:latin typeface="Times New Roman" panose="02020603050405020304" pitchFamily="18" charset="0"/>
                <a:cs typeface="Times New Roman" panose="02020603050405020304" pitchFamily="18" charset="0"/>
                <a:sym typeface="Helvetica Light"/>
              </a:rPr>
              <a:t>b</a:t>
            </a:r>
            <a:r>
              <a:rPr kumimoji="0" lang="en-GB" sz="1600" b="0" i="0" u="none" strike="noStrike" cap="none" spc="0" normalizeH="0" dirty="0" smtClean="0">
                <a:ln>
                  <a:noFill/>
                </a:ln>
                <a:solidFill>
                  <a:srgbClr val="00B050"/>
                </a:solidFill>
                <a:effectLst/>
                <a:uFillTx/>
                <a:sym typeface="Helvetica Light"/>
              </a:rPr>
              <a:t> </a:t>
            </a:r>
            <a:r>
              <a:rPr kumimoji="0" lang="en-GB" sz="1100" b="0" i="0" u="none" strike="noStrike" cap="none" spc="0" normalizeH="0" dirty="0" smtClean="0">
                <a:ln>
                  <a:noFill/>
                </a:ln>
                <a:solidFill>
                  <a:srgbClr val="00B050"/>
                </a:solidFill>
                <a:effectLst/>
                <a:uFillTx/>
                <a:sym typeface="Helvetica Light"/>
              </a:rPr>
              <a:t>v</a:t>
            </a:r>
            <a:r>
              <a:rPr kumimoji="0" lang="en-GB" sz="1600" b="0" i="0" u="none" strike="noStrike" cap="none" spc="0" normalizeH="0" dirty="0" smtClean="0">
                <a:ln>
                  <a:noFill/>
                </a:ln>
                <a:solidFill>
                  <a:srgbClr val="00B050"/>
                </a:solidFill>
                <a:effectLst/>
                <a:uFillTx/>
                <a:sym typeface="Helvetica Light"/>
              </a:rPr>
              <a:t> </a:t>
            </a:r>
            <a:r>
              <a:rPr lang="en-GB" sz="1600" dirty="0" smtClean="0">
                <a:solidFill>
                  <a:srgbClr val="00B050"/>
                </a:solidFill>
                <a:latin typeface="Times New Roman" panose="02020603050405020304" pitchFamily="18" charset="0"/>
                <a:cs typeface="Times New Roman" panose="02020603050405020304" pitchFamily="18" charset="0"/>
                <a:sym typeface="Helvetica Light"/>
              </a:rPr>
              <a:t>rh</a:t>
            </a:r>
            <a:r>
              <a:rPr lang="en-GB" sz="1600" i="1" baseline="30000" dirty="0" smtClean="0">
                <a:solidFill>
                  <a:srgbClr val="00B050"/>
                </a:solidFill>
                <a:latin typeface="Times New Roman" panose="02020603050405020304" pitchFamily="18" charset="0"/>
                <a:cs typeface="Times New Roman" panose="02020603050405020304" pitchFamily="18" charset="0"/>
                <a:sym typeface="Helvetica Light"/>
              </a:rPr>
              <a:t>o</a:t>
            </a:r>
            <a:endParaRPr kumimoji="0" lang="en-GB" b="0" i="0" u="none" strike="noStrike" cap="none" spc="0" normalizeH="0" baseline="0" dirty="0" smtClean="0">
              <a:ln>
                <a:noFill/>
              </a:ln>
              <a:solidFill>
                <a:srgbClr val="00B050"/>
              </a:solidFill>
              <a:effectLst/>
              <a:uFillTx/>
              <a:sym typeface="Helvetica Light"/>
            </a:endParaRPr>
          </a:p>
        </p:txBody>
      </p:sp>
    </p:spTree>
    <p:extLst>
      <p:ext uri="{BB962C8B-B14F-4D97-AF65-F5344CB8AC3E}">
        <p14:creationId xmlns:p14="http://schemas.microsoft.com/office/powerpoint/2010/main" val="965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txBox="1">
            <a:spLocks noGrp="1"/>
          </p:cNvSpPr>
          <p:nvPr/>
        </p:nvSpPr>
        <p:spPr bwMode="auto">
          <a:xfrm>
            <a:off x="0" y="4840941"/>
            <a:ext cx="9144000" cy="302559"/>
          </a:xfrm>
          <a:prstGeom prst="rect">
            <a:avLst/>
          </a:prstGeom>
          <a:solidFill>
            <a:schemeClr val="bg1"/>
          </a:solidFill>
        </p:spPr>
        <p:txBody>
          <a:bodyPr vert="horz" lIns="252000" tIns="36000" rIns="68580" bIns="27000" rtlCol="0" anchor="ctr"/>
          <a:lstStyle>
            <a:defPPr>
              <a:defRPr lang="en-US"/>
            </a:defPPr>
            <a:lvl1pPr defTabSz="219075" hangingPunct="0">
              <a:defRPr sz="800"/>
            </a:lvl1pPr>
          </a:lstStyle>
          <a:p>
            <a:r>
              <a:rPr lang="en-GB" dirty="0"/>
              <a:t>© Crown copyright   Met Office  Andrew Lorenc  </a:t>
            </a:r>
            <a:fld id="{2ACB863F-D6AE-48B4-816A-C275F064ED9A}" type="slidenum">
              <a:rPr lang="en-GB"/>
              <a:pPr/>
              <a:t>31</a:t>
            </a:fld>
            <a:endParaRPr lang="en-GB" dirty="0"/>
          </a:p>
        </p:txBody>
      </p:sp>
      <p:sp>
        <p:nvSpPr>
          <p:cNvPr id="31747" name="Rectangle 2"/>
          <p:cNvSpPr>
            <a:spLocks noGrp="1" noChangeArrowheads="1"/>
          </p:cNvSpPr>
          <p:nvPr>
            <p:ph type="title" idx="4294967295"/>
          </p:nvPr>
        </p:nvSpPr>
        <p:spPr>
          <a:xfrm>
            <a:off x="1790379" y="1"/>
            <a:ext cx="6654373" cy="1221581"/>
          </a:xfrm>
        </p:spPr>
        <p:txBody>
          <a:bodyPr/>
          <a:lstStyle/>
          <a:p>
            <a:r>
              <a:rPr lang="en-US" dirty="0" smtClean="0"/>
              <a:t>Background error covariance </a:t>
            </a:r>
            <a:r>
              <a:rPr lang="en-US" b="1" dirty="0" smtClean="0">
                <a:latin typeface="Times New Roman" panose="02020603050405020304" pitchFamily="18" charset="0"/>
                <a:cs typeface="Times New Roman" panose="02020603050405020304" pitchFamily="18" charset="0"/>
              </a:rPr>
              <a:t>B</a:t>
            </a:r>
            <a:r>
              <a:rPr lang="en-US" dirty="0" smtClean="0"/>
              <a:t> modelling assumptions</a:t>
            </a:r>
          </a:p>
        </p:txBody>
      </p:sp>
      <p:sp>
        <p:nvSpPr>
          <p:cNvPr id="31748" name="Rectangle 3"/>
          <p:cNvSpPr>
            <a:spLocks noGrp="1" noChangeArrowheads="1"/>
          </p:cNvSpPr>
          <p:nvPr>
            <p:ph type="body" idx="4294967295"/>
          </p:nvPr>
        </p:nvSpPr>
        <p:spPr>
          <a:xfrm>
            <a:off x="445672" y="1298424"/>
            <a:ext cx="8590750" cy="3398990"/>
          </a:xfrm>
        </p:spPr>
        <p:txBody>
          <a:bodyPr/>
          <a:lstStyle/>
          <a:p>
            <a:pPr>
              <a:lnSpc>
                <a:spcPct val="80000"/>
              </a:lnSpc>
              <a:spcBef>
                <a:spcPct val="30000"/>
              </a:spcBef>
              <a:spcAft>
                <a:spcPct val="30000"/>
              </a:spcAft>
              <a:buFontTx/>
              <a:buNone/>
            </a:pPr>
            <a:r>
              <a:rPr lang="en-GB" sz="2400" dirty="0">
                <a:solidFill>
                  <a:schemeClr val="accent2"/>
                </a:solidFill>
              </a:rPr>
              <a:t>We construct </a:t>
            </a:r>
            <a:r>
              <a:rPr lang="en-GB" sz="2400" b="1" dirty="0">
                <a:solidFill>
                  <a:schemeClr val="accent2"/>
                </a:solidFill>
                <a:latin typeface="Times New Roman" panose="02020603050405020304" pitchFamily="18" charset="0"/>
                <a:cs typeface="Times New Roman" panose="02020603050405020304" pitchFamily="18" charset="0"/>
              </a:rPr>
              <a:t>B</a:t>
            </a:r>
            <a:r>
              <a:rPr lang="en-GB" sz="2400" dirty="0">
                <a:solidFill>
                  <a:schemeClr val="accent2"/>
                </a:solidFill>
              </a:rPr>
              <a:t> using  </a:t>
            </a:r>
            <a:r>
              <a:rPr lang="en-GB" sz="2400" b="1" dirty="0">
                <a:solidFill>
                  <a:schemeClr val="accent2"/>
                </a:solidFill>
                <a:latin typeface="Times New Roman" panose="02020603050405020304" pitchFamily="18" charset="0"/>
                <a:cs typeface="Times New Roman" panose="02020603050405020304" pitchFamily="18" charset="0"/>
              </a:rPr>
              <a:t>x</a:t>
            </a:r>
            <a:r>
              <a:rPr lang="en-GB" sz="2400" dirty="0">
                <a:solidFill>
                  <a:schemeClr val="accent2"/>
                </a:solidFill>
                <a:latin typeface="Times New Roman" panose="02020603050405020304" pitchFamily="18" charset="0"/>
                <a:cs typeface="Times New Roman" panose="02020603050405020304" pitchFamily="18" charset="0"/>
              </a:rPr>
              <a:t>-</a:t>
            </a:r>
            <a:r>
              <a:rPr lang="en-GB" sz="2400" b="1" dirty="0" err="1">
                <a:solidFill>
                  <a:schemeClr val="accent2"/>
                </a:solidFill>
                <a:latin typeface="Times New Roman" panose="02020603050405020304" pitchFamily="18" charset="0"/>
                <a:cs typeface="Times New Roman" panose="02020603050405020304" pitchFamily="18" charset="0"/>
              </a:rPr>
              <a:t>x</a:t>
            </a:r>
            <a:r>
              <a:rPr lang="en-GB" sz="2400" i="1" baseline="30000" dirty="0" err="1">
                <a:solidFill>
                  <a:schemeClr val="accent2"/>
                </a:solidFill>
                <a:latin typeface="Times New Roman" panose="02020603050405020304" pitchFamily="18" charset="0"/>
                <a:cs typeface="Times New Roman" panose="02020603050405020304" pitchFamily="18" charset="0"/>
              </a:rPr>
              <a:t>b</a:t>
            </a:r>
            <a:r>
              <a:rPr lang="en-GB" sz="2400" dirty="0">
                <a:solidFill>
                  <a:schemeClr val="accent2"/>
                </a:solidFill>
                <a:latin typeface="Times New Roman" panose="02020603050405020304" pitchFamily="18" charset="0"/>
                <a:cs typeface="Times New Roman" panose="02020603050405020304" pitchFamily="18" charset="0"/>
              </a:rPr>
              <a:t>=</a:t>
            </a:r>
            <a:r>
              <a:rPr lang="en-GB" sz="2400" b="1" dirty="0" err="1">
                <a:solidFill>
                  <a:schemeClr val="accent2"/>
                </a:solidFill>
                <a:latin typeface="Times New Roman" panose="02020603050405020304" pitchFamily="18" charset="0"/>
                <a:cs typeface="Times New Roman" panose="02020603050405020304" pitchFamily="18" charset="0"/>
              </a:rPr>
              <a:t>Uv</a:t>
            </a:r>
            <a:r>
              <a:rPr lang="en-GB" sz="2400" dirty="0">
                <a:solidFill>
                  <a:schemeClr val="accent2"/>
                </a:solidFill>
              </a:rPr>
              <a:t>  such that </a:t>
            </a:r>
            <a:r>
              <a:rPr lang="en-GB" sz="2400" b="1" dirty="0">
                <a:solidFill>
                  <a:schemeClr val="accent2"/>
                </a:solidFill>
                <a:latin typeface="Times New Roman" panose="02020603050405020304" pitchFamily="18" charset="0"/>
                <a:cs typeface="Times New Roman" panose="02020603050405020304" pitchFamily="18" charset="0"/>
              </a:rPr>
              <a:t>B</a:t>
            </a:r>
            <a:r>
              <a:rPr lang="en-GB" sz="2400" dirty="0">
                <a:solidFill>
                  <a:schemeClr val="accent2"/>
                </a:solidFill>
                <a:latin typeface="Times New Roman" panose="02020603050405020304" pitchFamily="18" charset="0"/>
                <a:cs typeface="Times New Roman" panose="02020603050405020304" pitchFamily="18" charset="0"/>
              </a:rPr>
              <a:t>=</a:t>
            </a:r>
            <a:r>
              <a:rPr lang="en-GB" sz="2400" b="1" dirty="0">
                <a:solidFill>
                  <a:schemeClr val="accent2"/>
                </a:solidFill>
                <a:latin typeface="Times New Roman" panose="02020603050405020304" pitchFamily="18" charset="0"/>
                <a:cs typeface="Times New Roman" panose="02020603050405020304" pitchFamily="18" charset="0"/>
              </a:rPr>
              <a:t>UU</a:t>
            </a:r>
            <a:r>
              <a:rPr lang="en-GB" sz="2400" i="1" baseline="30000" dirty="0">
                <a:solidFill>
                  <a:schemeClr val="accent2"/>
                </a:solidFill>
                <a:latin typeface="Times New Roman" panose="02020603050405020304" pitchFamily="18" charset="0"/>
                <a:cs typeface="Times New Roman" panose="02020603050405020304" pitchFamily="18" charset="0"/>
              </a:rPr>
              <a:t>T</a:t>
            </a:r>
          </a:p>
          <a:p>
            <a:pPr>
              <a:lnSpc>
                <a:spcPct val="80000"/>
              </a:lnSpc>
              <a:spcBef>
                <a:spcPct val="30000"/>
              </a:spcBef>
              <a:spcAft>
                <a:spcPct val="30000"/>
              </a:spcAft>
              <a:buFontTx/>
              <a:buNone/>
            </a:pPr>
            <a:r>
              <a:rPr lang="en-US" sz="1600" i="1" dirty="0"/>
              <a:t>Early methods made the following assumptions about </a:t>
            </a:r>
            <a:r>
              <a:rPr lang="en-US" sz="2400" b="1" dirty="0" smtClean="0">
                <a:latin typeface="Times New Roman" panose="02020603050405020304" pitchFamily="18" charset="0"/>
                <a:cs typeface="Times New Roman" panose="02020603050405020304" pitchFamily="18" charset="0"/>
              </a:rPr>
              <a:t>B</a:t>
            </a:r>
            <a:r>
              <a:rPr lang="en-US" sz="1600" i="1" dirty="0" smtClean="0"/>
              <a:t>, </a:t>
            </a:r>
            <a:r>
              <a:rPr lang="en-US" sz="1600" b="1" i="1" dirty="0" smtClean="0"/>
              <a:t>all </a:t>
            </a:r>
            <a:r>
              <a:rPr lang="en-US" sz="1600" b="1" i="1" dirty="0"/>
              <a:t>of which are </a:t>
            </a:r>
            <a:r>
              <a:rPr lang="en-US" sz="1600" b="1" i="1" dirty="0">
                <a:solidFill>
                  <a:srgbClr val="FF0000"/>
                </a:solidFill>
              </a:rPr>
              <a:t>wrong</a:t>
            </a:r>
            <a:r>
              <a:rPr lang="en-US" sz="1600" b="1" i="1" dirty="0"/>
              <a:t>!</a:t>
            </a:r>
          </a:p>
          <a:p>
            <a:pPr>
              <a:lnSpc>
                <a:spcPct val="80000"/>
              </a:lnSpc>
              <a:spcBef>
                <a:spcPct val="30000"/>
              </a:spcBef>
              <a:spcAft>
                <a:spcPct val="30000"/>
              </a:spcAft>
            </a:pPr>
            <a:r>
              <a:rPr lang="en-US" sz="1600" b="1" i="1" dirty="0">
                <a:solidFill>
                  <a:srgbClr val="FF0000"/>
                </a:solidFill>
              </a:rPr>
              <a:t>Stationary</a:t>
            </a:r>
            <a:r>
              <a:rPr lang="en-US" sz="1600" dirty="0" smtClean="0"/>
              <a:t> – time &amp; flow invariant</a:t>
            </a:r>
          </a:p>
          <a:p>
            <a:pPr>
              <a:lnSpc>
                <a:spcPct val="80000"/>
              </a:lnSpc>
              <a:spcBef>
                <a:spcPct val="30000"/>
              </a:spcBef>
              <a:spcAft>
                <a:spcPct val="30000"/>
              </a:spcAft>
            </a:pPr>
            <a:r>
              <a:rPr lang="en-US" sz="1600" b="1" i="1" dirty="0">
                <a:solidFill>
                  <a:srgbClr val="FF0000"/>
                </a:solidFill>
              </a:rPr>
              <a:t>Balanced</a:t>
            </a:r>
            <a:r>
              <a:rPr lang="en-US" sz="1600" dirty="0" smtClean="0"/>
              <a:t> – predefined multivariate relationships exist</a:t>
            </a:r>
          </a:p>
          <a:p>
            <a:pPr>
              <a:lnSpc>
                <a:spcPct val="80000"/>
              </a:lnSpc>
              <a:spcBef>
                <a:spcPct val="30000"/>
              </a:spcBef>
              <a:spcAft>
                <a:spcPct val="30000"/>
              </a:spcAft>
            </a:pPr>
            <a:r>
              <a:rPr lang="en-US" sz="1600" b="1" i="1" dirty="0">
                <a:solidFill>
                  <a:srgbClr val="FF0000"/>
                </a:solidFill>
              </a:rPr>
              <a:t>Homogeneous</a:t>
            </a:r>
            <a:r>
              <a:rPr lang="en-US" sz="1600" dirty="0" smtClean="0"/>
              <a:t> – same everywhere</a:t>
            </a:r>
          </a:p>
          <a:p>
            <a:pPr>
              <a:lnSpc>
                <a:spcPct val="80000"/>
              </a:lnSpc>
              <a:spcBef>
                <a:spcPct val="30000"/>
              </a:spcBef>
              <a:spcAft>
                <a:spcPct val="30000"/>
              </a:spcAft>
            </a:pPr>
            <a:r>
              <a:rPr lang="en-US" sz="1600" b="1" i="1" dirty="0">
                <a:solidFill>
                  <a:srgbClr val="FF0000"/>
                </a:solidFill>
              </a:rPr>
              <a:t>Isotropic</a:t>
            </a:r>
            <a:r>
              <a:rPr lang="en-US" sz="1600" dirty="0" smtClean="0"/>
              <a:t> – same in all directions</a:t>
            </a:r>
          </a:p>
          <a:p>
            <a:pPr>
              <a:lnSpc>
                <a:spcPct val="80000"/>
              </a:lnSpc>
              <a:spcBef>
                <a:spcPct val="30000"/>
              </a:spcBef>
              <a:spcAft>
                <a:spcPct val="30000"/>
              </a:spcAft>
            </a:pPr>
            <a:r>
              <a:rPr lang="en-US" sz="1600" b="1" i="1" dirty="0">
                <a:solidFill>
                  <a:srgbClr val="FF0000"/>
                </a:solidFill>
              </a:rPr>
              <a:t>3D separable</a:t>
            </a:r>
            <a:r>
              <a:rPr lang="en-US" sz="1600" dirty="0" smtClean="0"/>
              <a:t> – horizontal correlation independent of vertical levels or structure &amp; vice versa.</a:t>
            </a:r>
          </a:p>
          <a:p>
            <a:pPr>
              <a:lnSpc>
                <a:spcPct val="80000"/>
              </a:lnSpc>
              <a:spcBef>
                <a:spcPct val="30000"/>
              </a:spcBef>
              <a:spcAft>
                <a:spcPct val="30000"/>
              </a:spcAft>
              <a:buFontTx/>
              <a:buNone/>
            </a:pPr>
            <a:r>
              <a:rPr lang="en-US" sz="1600" i="1" dirty="0"/>
              <a:t>Since then many clever schemes have been developed to address them individually,   </a:t>
            </a:r>
            <a:r>
              <a:rPr lang="en-US" sz="1600" i="1" dirty="0" smtClean="0"/>
              <a:t/>
            </a:r>
            <a:br>
              <a:rPr lang="en-US" sz="1600" i="1" dirty="0" smtClean="0"/>
            </a:br>
            <a:r>
              <a:rPr lang="en-US" sz="1600" i="1" dirty="0" smtClean="0"/>
              <a:t>but </a:t>
            </a:r>
            <a:r>
              <a:rPr lang="en-US" sz="1600" i="1" dirty="0"/>
              <a:t>they can be complicated to combine and so have limited success </a:t>
            </a:r>
            <a:r>
              <a:rPr lang="en-US" sz="1600" i="1" dirty="0" smtClean="0"/>
              <a:t/>
            </a:r>
            <a:br>
              <a:rPr lang="en-US" sz="1600" i="1" dirty="0" smtClean="0"/>
            </a:br>
            <a:r>
              <a:rPr lang="en-US" sz="1600" i="1" dirty="0" smtClean="0"/>
              <a:t>because </a:t>
            </a:r>
            <a:r>
              <a:rPr lang="en-US" sz="1600" i="1" dirty="0"/>
              <a:t>of the errors remaining in the others.              </a:t>
            </a:r>
            <a:endParaRPr lang="en-US" sz="1600" b="1" i="1" dirty="0"/>
          </a:p>
        </p:txBody>
      </p:sp>
    </p:spTree>
    <p:extLst>
      <p:ext uri="{BB962C8B-B14F-4D97-AF65-F5344CB8AC3E}">
        <p14:creationId xmlns:p14="http://schemas.microsoft.com/office/powerpoint/2010/main" val="328885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763" y="0"/>
            <a:ext cx="6279997" cy="623248"/>
          </a:xfrm>
        </p:spPr>
        <p:txBody>
          <a:bodyPr/>
          <a:lstStyle/>
          <a:p>
            <a:r>
              <a:rPr lang="en-GB" dirty="0" err="1" smtClean="0"/>
              <a:t>Variational</a:t>
            </a:r>
            <a:r>
              <a:rPr lang="en-GB" dirty="0" smtClean="0"/>
              <a:t> DA Methods </a:t>
            </a:r>
            <a:r>
              <a:rPr lang="en-GB" dirty="0" smtClean="0">
                <a:solidFill>
                  <a:srgbClr val="0000FF"/>
                </a:solidFill>
              </a:rPr>
              <a:t>+</a:t>
            </a:r>
            <a:r>
              <a:rPr lang="en-GB" dirty="0" smtClean="0"/>
              <a:t> &amp; </a:t>
            </a:r>
            <a:r>
              <a:rPr lang="en-GB" dirty="0" smtClean="0">
                <a:solidFill>
                  <a:srgbClr val="FF0000"/>
                </a:solidFill>
              </a:rPr>
              <a:t>-</a:t>
            </a:r>
            <a:endParaRPr lang="en-GB" dirty="0">
              <a:solidFill>
                <a:srgbClr val="FF0000"/>
              </a:solidFill>
            </a:endParaRPr>
          </a:p>
        </p:txBody>
      </p:sp>
      <p:sp>
        <p:nvSpPr>
          <p:cNvPr id="3" name="Content Placeholder 2"/>
          <p:cNvSpPr>
            <a:spLocks noGrp="1"/>
          </p:cNvSpPr>
          <p:nvPr>
            <p:ph idx="1"/>
          </p:nvPr>
        </p:nvSpPr>
        <p:spPr>
          <a:xfrm>
            <a:off x="527050" y="789980"/>
            <a:ext cx="8616950" cy="3563540"/>
          </a:xfrm>
        </p:spPr>
        <p:txBody>
          <a:bodyPr>
            <a:noAutofit/>
          </a:bodyPr>
          <a:lstStyle/>
          <a:p>
            <a:pPr marL="360000" indent="-360000">
              <a:buClr>
                <a:srgbClr val="0000FF"/>
              </a:buClr>
              <a:buSzPct val="150000"/>
              <a:buFont typeface="Arial" panose="020B0604020202020204" pitchFamily="34" charset="0"/>
              <a:buChar char="+"/>
            </a:pPr>
            <a:r>
              <a:rPr lang="en-GB" dirty="0"/>
              <a:t>Use all observations together</a:t>
            </a:r>
          </a:p>
          <a:p>
            <a:pPr marL="360000" indent="-360000">
              <a:buClr>
                <a:srgbClr val="0000FF"/>
              </a:buClr>
              <a:buSzPct val="150000"/>
              <a:buFont typeface="Arial" panose="020B0604020202020204" pitchFamily="34" charset="0"/>
              <a:buChar char="+"/>
            </a:pPr>
            <a:r>
              <a:rPr lang="en-GB" dirty="0"/>
              <a:t>Apply relationships between </a:t>
            </a:r>
            <a:r>
              <a:rPr lang="en-GB" dirty="0" smtClean="0"/>
              <a:t>variables	</a:t>
            </a:r>
            <a:r>
              <a:rPr lang="en-GB" sz="1200" dirty="0" smtClean="0"/>
              <a:t>e.g</a:t>
            </a:r>
            <a:r>
              <a:rPr lang="en-GB" sz="1200" dirty="0"/>
              <a:t>. balance and (in 4DVar) relate structure of fields to their evolution</a:t>
            </a:r>
          </a:p>
          <a:p>
            <a:pPr marL="360000" indent="-360000">
              <a:buClr>
                <a:srgbClr val="0000FF"/>
              </a:buClr>
              <a:buSzPct val="100000"/>
              <a:buFont typeface="Symbol" panose="05050102010706020507" pitchFamily="18" charset="2"/>
              <a:buChar char="Þ"/>
            </a:pPr>
            <a:r>
              <a:rPr lang="en-GB" dirty="0"/>
              <a:t>Exploit synergies between different </a:t>
            </a:r>
            <a:r>
              <a:rPr lang="en-GB" dirty="0" smtClean="0"/>
              <a:t>observations </a:t>
            </a:r>
            <a:br>
              <a:rPr lang="en-GB" dirty="0" smtClean="0"/>
            </a:br>
            <a:r>
              <a:rPr lang="en-GB" sz="1200" dirty="0" smtClean="0"/>
              <a:t>Best </a:t>
            </a:r>
            <a:r>
              <a:rPr lang="en-GB" sz="1200" dirty="0"/>
              <a:t>use of </a:t>
            </a:r>
            <a:r>
              <a:rPr lang="en-GB" sz="1200" dirty="0" err="1"/>
              <a:t>obs</a:t>
            </a:r>
            <a:r>
              <a:rPr lang="en-GB" sz="1200" dirty="0"/>
              <a:t> from remote sensing, or for a wide range of scales, or distributed in time</a:t>
            </a:r>
          </a:p>
          <a:p>
            <a:pPr marL="360000" indent="-360000">
              <a:buClr>
                <a:srgbClr val="0000FF"/>
              </a:buClr>
              <a:buSzPct val="100000"/>
              <a:buFont typeface="Symbol" panose="05050102010706020507" pitchFamily="18" charset="2"/>
              <a:buChar char="Þ"/>
            </a:pPr>
            <a:r>
              <a:rPr lang="en-GB" dirty="0"/>
              <a:t>Has given best results in NWP for </a:t>
            </a:r>
            <a:r>
              <a:rPr lang="en-GB" dirty="0" smtClean="0"/>
              <a:t>recent decades.</a:t>
            </a:r>
            <a:endParaRPr lang="en-GB" dirty="0"/>
          </a:p>
          <a:p>
            <a:pPr marL="360000" indent="-360000">
              <a:buClr>
                <a:srgbClr val="FF0000"/>
              </a:buClr>
              <a:buSzPct val="150000"/>
              <a:buFont typeface="Arial" panose="020B0604020202020204" pitchFamily="34" charset="0"/>
              <a:buChar char="−"/>
            </a:pPr>
            <a:r>
              <a:rPr lang="en-GB" dirty="0"/>
              <a:t>Requires a covariance model describing all likely </a:t>
            </a:r>
            <a:r>
              <a:rPr lang="en-GB" dirty="0" smtClean="0"/>
              <a:t>errors</a:t>
            </a:r>
          </a:p>
          <a:p>
            <a:pPr marL="360000" indent="-360000">
              <a:buClr>
                <a:srgbClr val="FF0000"/>
              </a:buClr>
              <a:buSzPct val="150000"/>
              <a:buFont typeface="Arial" panose="020B0604020202020204" pitchFamily="34" charset="0"/>
              <a:buChar char="−"/>
            </a:pPr>
            <a:r>
              <a:rPr lang="en-GB" dirty="0" smtClean="0">
                <a:sym typeface="Symbol" panose="05050102010706020507" pitchFamily="18" charset="2"/>
              </a:rPr>
              <a:t>All steps in prediction of observations from control variables must be near linear</a:t>
            </a:r>
            <a:br>
              <a:rPr lang="en-GB" dirty="0" smtClean="0">
                <a:sym typeface="Symbol" panose="05050102010706020507" pitchFamily="18" charset="2"/>
              </a:rPr>
            </a:br>
            <a:r>
              <a:rPr lang="en-GB" sz="1600" dirty="0">
                <a:sym typeface="Symbol" panose="05050102010706020507" pitchFamily="18" charset="2"/>
              </a:rPr>
              <a:t>– </a:t>
            </a:r>
            <a:r>
              <a:rPr lang="en-GB" dirty="0" smtClean="0">
                <a:sym typeface="Symbol" panose="05050102010706020507" pitchFamily="18" charset="2"/>
              </a:rPr>
              <a:t>cannot easily use precipitation and cloud observations</a:t>
            </a:r>
          </a:p>
          <a:p>
            <a:pPr marL="360000" indent="-360000">
              <a:buClr>
                <a:srgbClr val="FF0000"/>
              </a:buClr>
              <a:buSzPct val="150000"/>
              <a:buFont typeface="Arial" panose="020B0604020202020204" pitchFamily="34" charset="0"/>
              <a:buChar char="−"/>
            </a:pPr>
            <a:r>
              <a:rPr lang="en-GB" dirty="0" smtClean="0">
                <a:sym typeface="Symbol" panose="05050102010706020507" pitchFamily="18" charset="2"/>
              </a:rPr>
              <a:t>Software is built using [components of] a forecast model</a:t>
            </a:r>
            <a:br>
              <a:rPr lang="en-GB" dirty="0" smtClean="0">
                <a:sym typeface="Symbol" panose="05050102010706020507" pitchFamily="18" charset="2"/>
              </a:rPr>
            </a:br>
            <a:r>
              <a:rPr lang="en-GB" sz="1350" dirty="0" smtClean="0">
                <a:sym typeface="Symbol" panose="05050102010706020507" pitchFamily="18" charset="2"/>
              </a:rPr>
              <a:t>– technical skill needed.</a:t>
            </a:r>
          </a:p>
          <a:p>
            <a:pPr marL="360000" indent="-360000">
              <a:buClr>
                <a:srgbClr val="FF0000"/>
              </a:buClr>
              <a:buSzPct val="150000"/>
              <a:buFont typeface="Arial" panose="020B0604020202020204" pitchFamily="34" charset="0"/>
              <a:buChar char="−"/>
            </a:pPr>
            <a:r>
              <a:rPr lang="en-GB" dirty="0" smtClean="0">
                <a:sym typeface="Symbol" panose="05050102010706020507" pitchFamily="18" charset="2"/>
              </a:rPr>
              <a:t>Sequential </a:t>
            </a:r>
            <a:r>
              <a:rPr lang="en-GB" dirty="0">
                <a:sym typeface="Symbol" panose="05050102010706020507" pitchFamily="18" charset="2"/>
              </a:rPr>
              <a:t>algorithm – 4DVar running of linear and </a:t>
            </a:r>
            <a:r>
              <a:rPr lang="en-GB" dirty="0" err="1">
                <a:sym typeface="Symbol" panose="05050102010706020507" pitchFamily="18" charset="2"/>
              </a:rPr>
              <a:t>adjoint</a:t>
            </a:r>
            <a:r>
              <a:rPr lang="en-GB" dirty="0">
                <a:sym typeface="Symbol" panose="05050102010706020507" pitchFamily="18" charset="2"/>
              </a:rPr>
              <a:t> model not suitable for future MPP computers</a:t>
            </a:r>
            <a:r>
              <a:rPr lang="en-GB" dirty="0" smtClean="0">
                <a:sym typeface="Symbol" panose="05050102010706020507" pitchFamily="18" charset="2"/>
              </a:rPr>
              <a:t>.</a:t>
            </a:r>
            <a:endParaRPr lang="en-GB" dirty="0"/>
          </a:p>
        </p:txBody>
      </p:sp>
      <p:sp>
        <p:nvSpPr>
          <p:cNvPr id="4" name="Footer Placeholder 3"/>
          <p:cNvSpPr>
            <a:spLocks noGrp="1"/>
          </p:cNvSpPr>
          <p:nvPr>
            <p:ph type="ftr" sz="quarter" idx="10"/>
          </p:nvPr>
        </p:nvSpPr>
        <p:spPr/>
        <p:txBody>
          <a:bodyPr/>
          <a:lstStyle/>
          <a:p>
            <a:pPr>
              <a:defRPr/>
            </a:pPr>
            <a:r>
              <a:rPr lang="en-GB" dirty="0" smtClean="0"/>
              <a:t>© Crown copyright   Met Office  Andrew Lorenc  </a:t>
            </a:r>
            <a:fld id="{FB2D2354-A4D9-4197-B987-1E28390694FC}" type="slidenum">
              <a:rPr lang="en-GB" smtClean="0"/>
              <a:pPr>
                <a:defRPr/>
              </a:pPr>
              <a:t>32</a:t>
            </a:fld>
            <a:endParaRPr lang="en-GB" sz="1050" dirty="0">
              <a:latin typeface="Times" pitchFamily="18" charset="0"/>
            </a:endParaRPr>
          </a:p>
        </p:txBody>
      </p:sp>
    </p:spTree>
    <p:extLst>
      <p:ext uri="{BB962C8B-B14F-4D97-AF65-F5344CB8AC3E}">
        <p14:creationId xmlns:p14="http://schemas.microsoft.com/office/powerpoint/2010/main" val="4054300749"/>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800" y="0"/>
            <a:ext cx="6464413" cy="623248"/>
          </a:xfrm>
        </p:spPr>
        <p:txBody>
          <a:bodyPr/>
          <a:lstStyle/>
          <a:p>
            <a:r>
              <a:rPr lang="en-GB" dirty="0" smtClean="0"/>
              <a:t>The Ensemble Kalman Filter</a:t>
            </a:r>
            <a:endParaRPr lang="en-GB" dirty="0"/>
          </a:p>
        </p:txBody>
      </p:sp>
      <p:sp>
        <p:nvSpPr>
          <p:cNvPr id="3" name="Content Placeholder 2"/>
          <p:cNvSpPr>
            <a:spLocks noGrp="1"/>
          </p:cNvSpPr>
          <p:nvPr>
            <p:ph idx="1"/>
          </p:nvPr>
        </p:nvSpPr>
        <p:spPr>
          <a:xfrm>
            <a:off x="197644" y="829876"/>
            <a:ext cx="8809196" cy="3636015"/>
          </a:xfrm>
        </p:spPr>
        <p:txBody>
          <a:bodyPr/>
          <a:lstStyle/>
          <a:p>
            <a:r>
              <a:rPr lang="en-GB" dirty="0" smtClean="0"/>
              <a:t>Developed by </a:t>
            </a:r>
            <a:r>
              <a:rPr lang="en-GB" dirty="0" err="1" smtClean="0"/>
              <a:t>Evensen</a:t>
            </a:r>
            <a:r>
              <a:rPr lang="en-GB" dirty="0" smtClean="0"/>
              <a:t> &amp; others in 1990s; strongly advocated by </a:t>
            </a:r>
            <a:r>
              <a:rPr lang="en-GB" dirty="0" err="1" smtClean="0"/>
              <a:t>Kalnay</a:t>
            </a:r>
            <a:r>
              <a:rPr lang="en-GB" dirty="0" smtClean="0"/>
              <a:t> &amp; others.</a:t>
            </a:r>
          </a:p>
          <a:p>
            <a:pPr>
              <a:spcBef>
                <a:spcPts val="1800"/>
              </a:spcBef>
            </a:pPr>
            <a:r>
              <a:rPr lang="en-GB" sz="1800" dirty="0" smtClean="0"/>
              <a:t>Many flavours – common features are:</a:t>
            </a:r>
          </a:p>
          <a:p>
            <a:pPr marL="342900" indent="-342900">
              <a:buSzPct val="100000"/>
              <a:buFont typeface="+mj-lt"/>
              <a:buAutoNum type="arabicPeriod"/>
            </a:pPr>
            <a:r>
              <a:rPr lang="en-GB" dirty="0" smtClean="0"/>
              <a:t>Assume an ensemble of forecasts is a good sample of likely true prior states</a:t>
            </a:r>
          </a:p>
          <a:p>
            <a:pPr marL="342900" indent="-342900">
              <a:buSzPct val="100000"/>
              <a:buFont typeface="+mj-lt"/>
              <a:buAutoNum type="arabicPeriod"/>
            </a:pPr>
            <a:r>
              <a:rPr lang="en-GB" dirty="0" smtClean="0"/>
              <a:t>Assume errors are Gaussian so Kalman Gain equations are valid</a:t>
            </a:r>
          </a:p>
          <a:p>
            <a:pPr marL="342900" indent="-342900">
              <a:buSzPct val="100000"/>
              <a:buFont typeface="+mj-lt"/>
              <a:buAutoNum type="arabicPeriod"/>
            </a:pPr>
            <a:r>
              <a:rPr lang="en-GB" dirty="0" smtClean="0"/>
              <a:t>Use background error covariance estimated from the forecast ensemble</a:t>
            </a:r>
          </a:p>
          <a:p>
            <a:pPr marL="342900" indent="-342900">
              <a:buSzPct val="100000"/>
              <a:buFont typeface="+mj-lt"/>
              <a:buAutoNum type="arabicPeriod"/>
            </a:pPr>
            <a:r>
              <a:rPr lang="en-GB" dirty="0" smtClean="0"/>
              <a:t>Update the ensemble members, such that the ensemble of analyses samples the posterior state</a:t>
            </a:r>
          </a:p>
          <a:p>
            <a:pPr marL="342900" indent="-342900">
              <a:buSzPct val="100000"/>
              <a:buFont typeface="+mj-lt"/>
              <a:buAutoNum type="arabicPeriod"/>
            </a:pPr>
            <a:r>
              <a:rPr lang="en-GB" dirty="0" smtClean="0"/>
              <a:t>Forecast all the members, allowing for model errors, to get back to 1</a:t>
            </a:r>
          </a:p>
          <a:p>
            <a:pPr>
              <a:spcBef>
                <a:spcPts val="1800"/>
              </a:spcBef>
            </a:pPr>
            <a:r>
              <a:rPr lang="en-GB" sz="1800" dirty="0"/>
              <a:t>Two main methods for </a:t>
            </a:r>
            <a:r>
              <a:rPr lang="en-GB" sz="1400" dirty="0"/>
              <a:t>4</a:t>
            </a:r>
            <a:r>
              <a:rPr lang="en-GB" sz="1800" dirty="0"/>
              <a:t> give respectively </a:t>
            </a:r>
            <a:r>
              <a:rPr lang="en-GB" sz="1800" b="1" dirty="0">
                <a:solidFill>
                  <a:srgbClr val="FF0000"/>
                </a:solidFill>
              </a:rPr>
              <a:t>stochastic</a:t>
            </a:r>
            <a:r>
              <a:rPr lang="en-GB" sz="1800" dirty="0"/>
              <a:t> or </a:t>
            </a:r>
            <a:r>
              <a:rPr lang="en-GB" sz="1800" b="1" dirty="0">
                <a:solidFill>
                  <a:srgbClr val="FF0000"/>
                </a:solidFill>
              </a:rPr>
              <a:t>square-root</a:t>
            </a:r>
            <a:r>
              <a:rPr lang="en-GB" sz="1800" dirty="0"/>
              <a:t> EnKF methods</a:t>
            </a:r>
          </a:p>
          <a:p>
            <a:pPr>
              <a:spcBef>
                <a:spcPts val="1800"/>
              </a:spcBef>
            </a:pPr>
            <a:r>
              <a:rPr lang="en-GB" sz="1800" dirty="0"/>
              <a:t>D</a:t>
            </a:r>
            <a:r>
              <a:rPr lang="en-GB" sz="1800" dirty="0" smtClean="0"/>
              <a:t>ifferent </a:t>
            </a:r>
            <a:r>
              <a:rPr lang="en-GB" sz="1800" dirty="0"/>
              <a:t>ways of applying the Kalman equations to keep computational costs low</a:t>
            </a:r>
          </a:p>
        </p:txBody>
      </p:sp>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33</a:t>
            </a:fld>
            <a:endParaRPr lang="en-GB" altLang="en-US" sz="1050">
              <a:latin typeface="Times" panose="02020603050405020304" pitchFamily="18" charset="0"/>
            </a:endParaRPr>
          </a:p>
        </p:txBody>
      </p:sp>
      <p:sp>
        <p:nvSpPr>
          <p:cNvPr id="5" name="Rectangle 9"/>
          <p:cNvSpPr>
            <a:spLocks noChangeArrowheads="1"/>
          </p:cNvSpPr>
          <p:nvPr/>
        </p:nvSpPr>
        <p:spPr bwMode="auto">
          <a:xfrm>
            <a:off x="138562" y="4481602"/>
            <a:ext cx="312279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marL="358775" indent="-358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00000"/>
              </a:lnSpc>
            </a:pPr>
            <a:r>
              <a:rPr lang="en-US" altLang="en-US" sz="1100" dirty="0" err="1" smtClean="0">
                <a:solidFill>
                  <a:srgbClr val="00B050"/>
                </a:solidFill>
              </a:rPr>
              <a:t>Evensen</a:t>
            </a:r>
            <a:r>
              <a:rPr lang="en-US" altLang="en-US" sz="1100" dirty="0" smtClean="0">
                <a:solidFill>
                  <a:srgbClr val="00B050"/>
                </a:solidFill>
              </a:rPr>
              <a:t> 1994, 2003, 2007, </a:t>
            </a:r>
            <a:r>
              <a:rPr lang="en-US" altLang="en-US" sz="1100" dirty="0" err="1" smtClean="0">
                <a:solidFill>
                  <a:srgbClr val="00B050"/>
                </a:solidFill>
              </a:rPr>
              <a:t>Kalnay</a:t>
            </a:r>
            <a:r>
              <a:rPr lang="en-US" altLang="en-US" sz="1100" dirty="0" smtClean="0">
                <a:solidFill>
                  <a:srgbClr val="00B050"/>
                </a:solidFill>
              </a:rPr>
              <a:t> </a:t>
            </a:r>
            <a:r>
              <a:rPr lang="en-US" altLang="en-US" sz="1100" i="1" dirty="0" smtClean="0">
                <a:solidFill>
                  <a:srgbClr val="00B050"/>
                </a:solidFill>
              </a:rPr>
              <a:t>et al. </a:t>
            </a:r>
            <a:r>
              <a:rPr lang="en-US" altLang="en-US" sz="1100" dirty="0" smtClean="0">
                <a:solidFill>
                  <a:srgbClr val="00B050"/>
                </a:solidFill>
              </a:rPr>
              <a:t>2007</a:t>
            </a:r>
            <a:endParaRPr lang="en-US" altLang="en-US" sz="1100" dirty="0">
              <a:solidFill>
                <a:srgbClr val="00B050"/>
              </a:solidFill>
            </a:endParaRPr>
          </a:p>
        </p:txBody>
      </p:sp>
    </p:spTree>
    <p:extLst>
      <p:ext uri="{BB962C8B-B14F-4D97-AF65-F5344CB8AC3E}">
        <p14:creationId xmlns:p14="http://schemas.microsoft.com/office/powerpoint/2010/main" val="2097909547"/>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106681"/>
            <a:ext cx="6745384" cy="623248"/>
          </a:xfrm>
        </p:spPr>
        <p:txBody>
          <a:bodyPr/>
          <a:lstStyle/>
          <a:p>
            <a:r>
              <a:rPr lang="en-GB" dirty="0" smtClean="0"/>
              <a:t>Estimating </a:t>
            </a:r>
            <a:r>
              <a:rPr lang="en-GB" b="1" dirty="0" smtClean="0">
                <a:latin typeface="Times New Roman" panose="02020603050405020304" pitchFamily="18" charset="0"/>
                <a:cs typeface="Times New Roman" panose="02020603050405020304" pitchFamily="18" charset="0"/>
              </a:rPr>
              <a:t>B</a:t>
            </a:r>
            <a:r>
              <a:rPr lang="en-GB" dirty="0" smtClean="0"/>
              <a:t> from an ensemble</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7644" y="845820"/>
                <a:ext cx="8702516" cy="3620071"/>
              </a:xfrm>
            </p:spPr>
            <p:txBody>
              <a:bodyPr/>
              <a:lstStyle/>
              <a:p>
                <a:r>
                  <a:rPr lang="en-GB" sz="1400" dirty="0" smtClean="0">
                    <a:solidFill>
                      <a:schemeClr val="accent2"/>
                    </a:solidFill>
                  </a:rPr>
                  <a:t>(Most EnKF papers use </a:t>
                </a:r>
                <a:r>
                  <a:rPr lang="en-GB" sz="1400" b="1" dirty="0" smtClean="0">
                    <a:solidFill>
                      <a:schemeClr val="accent2"/>
                    </a:solidFill>
                    <a:latin typeface="Times New Roman" panose="02020603050405020304" pitchFamily="18" charset="0"/>
                    <a:cs typeface="Times New Roman" panose="02020603050405020304" pitchFamily="18" charset="0"/>
                  </a:rPr>
                  <a:t>P</a:t>
                </a:r>
                <a:r>
                  <a:rPr lang="en-GB" sz="1400" i="1" baseline="30000" dirty="0" smtClean="0">
                    <a:solidFill>
                      <a:schemeClr val="accent2"/>
                    </a:solidFill>
                  </a:rPr>
                  <a:t>f</a:t>
                </a:r>
                <a:r>
                  <a:rPr lang="en-GB" sz="1400" dirty="0" smtClean="0">
                    <a:solidFill>
                      <a:schemeClr val="accent2"/>
                    </a:solidFill>
                  </a:rPr>
                  <a:t> </a:t>
                </a:r>
                <a:r>
                  <a:rPr lang="en-GB" sz="1400" dirty="0">
                    <a:solidFill>
                      <a:schemeClr val="accent2"/>
                    </a:solidFill>
                  </a:rPr>
                  <a:t>and </a:t>
                </a:r>
                <a:r>
                  <a:rPr lang="en-GB" sz="1400" b="1" dirty="0">
                    <a:solidFill>
                      <a:schemeClr val="accent2"/>
                    </a:solidFill>
                    <a:latin typeface="Times New Roman" panose="02020603050405020304" pitchFamily="18" charset="0"/>
                    <a:cs typeface="Times New Roman" panose="02020603050405020304" pitchFamily="18" charset="0"/>
                  </a:rPr>
                  <a:t>P</a:t>
                </a:r>
                <a:r>
                  <a:rPr lang="en-GB" sz="1400" i="1" baseline="30000" dirty="0">
                    <a:solidFill>
                      <a:schemeClr val="accent2"/>
                    </a:solidFill>
                  </a:rPr>
                  <a:t>a</a:t>
                </a:r>
                <a:r>
                  <a:rPr lang="en-GB" sz="1400" dirty="0">
                    <a:solidFill>
                      <a:schemeClr val="accent2"/>
                    </a:solidFill>
                  </a:rPr>
                  <a:t> </a:t>
                </a:r>
                <a:r>
                  <a:rPr lang="en-GB" sz="1400" dirty="0" smtClean="0">
                    <a:solidFill>
                      <a:schemeClr val="accent2"/>
                    </a:solidFill>
                  </a:rPr>
                  <a:t>for the prior and analysis covariances.</a:t>
                </a:r>
                <a:br>
                  <a:rPr lang="en-GB" sz="1400" dirty="0" smtClean="0">
                    <a:solidFill>
                      <a:schemeClr val="accent2"/>
                    </a:solidFill>
                  </a:rPr>
                </a:br>
                <a:r>
                  <a:rPr lang="en-GB" sz="1400" dirty="0" smtClean="0">
                    <a:solidFill>
                      <a:schemeClr val="accent2"/>
                    </a:solidFill>
                  </a:rPr>
                  <a:t> I </a:t>
                </a:r>
                <a:r>
                  <a:rPr lang="en-GB" sz="1400" dirty="0">
                    <a:solidFill>
                      <a:schemeClr val="accent2"/>
                    </a:solidFill>
                  </a:rPr>
                  <a:t>will </a:t>
                </a:r>
                <a:r>
                  <a:rPr lang="en-GB" sz="1400" dirty="0" smtClean="0">
                    <a:solidFill>
                      <a:schemeClr val="accent2"/>
                    </a:solidFill>
                  </a:rPr>
                  <a:t>often follow </a:t>
                </a:r>
                <a:r>
                  <a:rPr lang="en-GB" sz="1400" dirty="0">
                    <a:solidFill>
                      <a:schemeClr val="accent2"/>
                    </a:solidFill>
                  </a:rPr>
                  <a:t>VAR and use </a:t>
                </a:r>
                <a:r>
                  <a:rPr lang="en-GB" sz="1400" b="1" dirty="0">
                    <a:solidFill>
                      <a:schemeClr val="accent2"/>
                    </a:solidFill>
                    <a:latin typeface="Times New Roman" panose="02020603050405020304" pitchFamily="18" charset="0"/>
                    <a:cs typeface="Times New Roman" panose="02020603050405020304" pitchFamily="18" charset="0"/>
                  </a:rPr>
                  <a:t>B</a:t>
                </a:r>
                <a:r>
                  <a:rPr lang="en-GB" sz="1400" dirty="0">
                    <a:solidFill>
                      <a:schemeClr val="accent2"/>
                    </a:solidFill>
                  </a:rPr>
                  <a:t> and </a:t>
                </a:r>
                <a:r>
                  <a:rPr lang="en-GB" sz="1400" b="1" dirty="0" smtClean="0">
                    <a:solidFill>
                      <a:schemeClr val="accent2"/>
                    </a:solidFill>
                    <a:latin typeface="Times New Roman" panose="02020603050405020304" pitchFamily="18" charset="0"/>
                    <a:cs typeface="Times New Roman" panose="02020603050405020304" pitchFamily="18" charset="0"/>
                  </a:rPr>
                  <a:t>A</a:t>
                </a:r>
                <a:r>
                  <a:rPr lang="en-GB" sz="1400" dirty="0" smtClean="0">
                    <a:solidFill>
                      <a:schemeClr val="accent2"/>
                    </a:solidFill>
                  </a:rPr>
                  <a:t>, for modified sample covariances.) </a:t>
                </a:r>
              </a:p>
              <a:p>
                <a:r>
                  <a:rPr lang="en-GB" sz="1800" dirty="0" smtClean="0"/>
                  <a:t>If the ensemble has </a:t>
                </a:r>
                <a:r>
                  <a:rPr lang="en-GB" sz="1800" i="1" dirty="0" smtClean="0">
                    <a:latin typeface="Times New Roman" panose="02020603050405020304" pitchFamily="18" charset="0"/>
                    <a:cs typeface="Times New Roman" panose="02020603050405020304" pitchFamily="18" charset="0"/>
                  </a:rPr>
                  <a:t>N</a:t>
                </a:r>
                <a:r>
                  <a:rPr lang="en-GB" sz="1800" i="1" baseline="-25000" dirty="0" smtClean="0">
                    <a:latin typeface="Times New Roman" panose="02020603050405020304" pitchFamily="18" charset="0"/>
                    <a:cs typeface="Times New Roman" panose="02020603050405020304" pitchFamily="18" charset="0"/>
                  </a:rPr>
                  <a:t>e</a:t>
                </a:r>
                <a:r>
                  <a:rPr lang="en-GB" sz="1800" dirty="0" smtClean="0"/>
                  <a:t> members drawn from the prior PDF, then an unbiased estimate of its covariance is </a:t>
                </a:r>
                <a:r>
                  <a:rPr lang="en-GB" sz="1800" b="1" dirty="0" smtClean="0">
                    <a:latin typeface="Times New Roman" panose="02020603050405020304" pitchFamily="18" charset="0"/>
                    <a:cs typeface="Times New Roman" panose="02020603050405020304" pitchFamily="18" charset="0"/>
                  </a:rPr>
                  <a:t>P</a:t>
                </a:r>
                <a:r>
                  <a:rPr lang="en-GB" sz="1800" i="1" baseline="30000" dirty="0" smtClean="0"/>
                  <a:t>f</a:t>
                </a:r>
                <a:r>
                  <a:rPr lang="en-GB" sz="1800" dirty="0" smtClean="0"/>
                  <a:t> </a:t>
                </a:r>
                <a:r>
                  <a:rPr lang="en-GB" sz="1800" dirty="0"/>
                  <a:t>= </a:t>
                </a:r>
                <a14:m>
                  <m:oMath xmlns:m="http://schemas.openxmlformats.org/officeDocument/2006/math">
                    <m:f>
                      <m:fPr>
                        <m:ctrlPr>
                          <a:rPr lang="en-GB" sz="1800" i="1">
                            <a:latin typeface="Cambria Math" charset="0"/>
                          </a:rPr>
                        </m:ctrlPr>
                      </m:fPr>
                      <m:num>
                        <m:r>
                          <a:rPr lang="en-GB" sz="1800" i="1">
                            <a:latin typeface="Cambria Math" panose="02040503050406030204" pitchFamily="18" charset="0"/>
                          </a:rPr>
                          <m:t>1</m:t>
                        </m:r>
                      </m:num>
                      <m:den>
                        <m:sSub>
                          <m:sSubPr>
                            <m:ctrlPr>
                              <a:rPr lang="en-GB" sz="1800" i="1">
                                <a:latin typeface="Cambria Math" charset="0"/>
                              </a:rPr>
                            </m:ctrlPr>
                          </m:sSubPr>
                          <m:e>
                            <m:r>
                              <a:rPr lang="en-GB" sz="1800" i="1">
                                <a:latin typeface="Cambria Math" panose="02040503050406030204" pitchFamily="18" charset="0"/>
                              </a:rPr>
                              <m:t>𝑁</m:t>
                            </m:r>
                          </m:e>
                          <m:sub>
                            <m:r>
                              <a:rPr lang="en-GB" sz="1800" i="1">
                                <a:latin typeface="Cambria Math" panose="02040503050406030204" pitchFamily="18" charset="0"/>
                              </a:rPr>
                              <m:t>𝑒</m:t>
                            </m:r>
                          </m:sub>
                        </m:sSub>
                        <m:r>
                          <a:rPr lang="en-GB" sz="1800" b="0" i="1" smtClean="0">
                            <a:latin typeface="Cambria Math" panose="02040503050406030204" pitchFamily="18" charset="0"/>
                          </a:rPr>
                          <m:t>−1</m:t>
                        </m:r>
                      </m:den>
                    </m:f>
                    <m:nary>
                      <m:naryPr>
                        <m:chr m:val="∑"/>
                        <m:subHide m:val="on"/>
                        <m:supHide m:val="on"/>
                        <m:ctrlPr>
                          <a:rPr lang="en-GB" sz="1800" i="1" smtClean="0">
                            <a:latin typeface="Cambria Math" charset="0"/>
                          </a:rPr>
                        </m:ctrlPr>
                      </m:naryPr>
                      <m:sub/>
                      <m:sup/>
                      <m:e>
                        <m:sSup>
                          <m:sSupPr>
                            <m:ctrlPr>
                              <a:rPr lang="en-GB" sz="1800" i="1" smtClean="0">
                                <a:latin typeface="Cambria Math" charset="0"/>
                              </a:rPr>
                            </m:ctrlPr>
                          </m:sSupPr>
                          <m:e>
                            <m:d>
                              <m:dPr>
                                <m:ctrlPr>
                                  <a:rPr lang="en-GB" sz="1800" i="1">
                                    <a:latin typeface="Cambria Math" charset="0"/>
                                  </a:rPr>
                                </m:ctrlPr>
                              </m:dPr>
                              <m:e>
                                <m:sSub>
                                  <m:sSubPr>
                                    <m:ctrlPr>
                                      <a:rPr lang="en-GB" sz="1800" i="1">
                                        <a:latin typeface="Cambria Math" charset="0"/>
                                      </a:rPr>
                                    </m:ctrlPr>
                                  </m:sSubPr>
                                  <m:e>
                                    <m:r>
                                      <a:rPr lang="en-GB" sz="1800" b="1" i="0">
                                        <a:latin typeface="Cambria Math" panose="02040503050406030204" pitchFamily="18" charset="0"/>
                                      </a:rPr>
                                      <m:t>𝐱</m:t>
                                    </m:r>
                                  </m:e>
                                  <m:sub>
                                    <m:r>
                                      <a:rPr lang="en-GB" sz="1800" i="1">
                                        <a:latin typeface="Cambria Math" panose="02040503050406030204" pitchFamily="18" charset="0"/>
                                      </a:rPr>
                                      <m:t>𝑘</m:t>
                                    </m:r>
                                  </m:sub>
                                </m:sSub>
                                <m:r>
                                  <a:rPr lang="en-GB" sz="1800" i="1">
                                    <a:latin typeface="Cambria Math" panose="02040503050406030204" pitchFamily="18" charset="0"/>
                                  </a:rPr>
                                  <m:t>−</m:t>
                                </m:r>
                                <m:acc>
                                  <m:accPr>
                                    <m:chr m:val="̅"/>
                                    <m:ctrlPr>
                                      <a:rPr lang="en-GB" sz="1800" i="1">
                                        <a:latin typeface="Cambria Math" charset="0"/>
                                      </a:rPr>
                                    </m:ctrlPr>
                                  </m:accPr>
                                  <m:e>
                                    <m:r>
                                      <a:rPr lang="en-GB" sz="1800" b="1" i="0">
                                        <a:latin typeface="Cambria Math" panose="02040503050406030204" pitchFamily="18" charset="0"/>
                                      </a:rPr>
                                      <m:t>𝐱</m:t>
                                    </m:r>
                                  </m:e>
                                </m:acc>
                              </m:e>
                            </m:d>
                          </m:e>
                          <m:sup>
                            <m:r>
                              <a:rPr lang="en-GB" sz="1800" b="0" i="1" smtClean="0">
                                <a:latin typeface="Cambria Math" panose="02040503050406030204" pitchFamily="18" charset="0"/>
                              </a:rPr>
                              <m:t>2</m:t>
                            </m:r>
                          </m:sup>
                        </m:sSup>
                      </m:e>
                    </m:nary>
                  </m:oMath>
                </a14:m>
                <a:endParaRPr lang="en-GB" sz="1800" dirty="0" smtClean="0"/>
              </a:p>
              <a:p>
                <a:r>
                  <a:rPr lang="en-GB" sz="1800" dirty="0" smtClean="0"/>
                  <a:t>Define a matrix whose columns are the normalised ensemble perturbations, such that  </a:t>
                </a:r>
                <a:r>
                  <a:rPr lang="en-GB" sz="1800" b="1" dirty="0" smtClean="0">
                    <a:latin typeface="Times New Roman" panose="02020603050405020304" pitchFamily="18" charset="0"/>
                    <a:cs typeface="Times New Roman" panose="02020603050405020304" pitchFamily="18" charset="0"/>
                  </a:rPr>
                  <a:t>P</a:t>
                </a:r>
                <a:r>
                  <a:rPr lang="en-GB" sz="1800" i="1" baseline="30000" dirty="0" smtClean="0"/>
                  <a:t>f</a:t>
                </a:r>
                <a:r>
                  <a:rPr lang="en-GB" sz="1800" dirty="0" smtClean="0"/>
                  <a:t> = </a:t>
                </a:r>
                <a:r>
                  <a:rPr lang="en-GB" sz="1800" b="1" dirty="0">
                    <a:latin typeface="Times New Roman" panose="02020603050405020304" pitchFamily="18" charset="0"/>
                    <a:cs typeface="Times New Roman" panose="02020603050405020304" pitchFamily="18" charset="0"/>
                  </a:rPr>
                  <a:t>X </a:t>
                </a:r>
                <a:r>
                  <a:rPr lang="en-GB" sz="1800" b="1" dirty="0" err="1" smtClean="0">
                    <a:latin typeface="Times New Roman" panose="02020603050405020304" pitchFamily="18" charset="0"/>
                    <a:cs typeface="Times New Roman" panose="02020603050405020304" pitchFamily="18" charset="0"/>
                  </a:rPr>
                  <a:t>X</a:t>
                </a:r>
                <a:r>
                  <a:rPr lang="en-GB" sz="1800" i="1" baseline="30000" dirty="0" err="1" smtClean="0">
                    <a:latin typeface="Times New Roman" panose="02020603050405020304" pitchFamily="18" charset="0"/>
                    <a:cs typeface="Times New Roman" panose="02020603050405020304" pitchFamily="18" charset="0"/>
                  </a:rPr>
                  <a:t>f</a:t>
                </a:r>
                <a:r>
                  <a:rPr lang="en-GB" sz="1800" i="1" baseline="30000" dirty="0" smtClean="0">
                    <a:latin typeface="Times New Roman" panose="02020603050405020304" pitchFamily="18" charset="0"/>
                    <a:cs typeface="Times New Roman" panose="02020603050405020304" pitchFamily="18" charset="0"/>
                  </a:rPr>
                  <a:t> T</a:t>
                </a:r>
                <a:endParaRPr lang="en-GB" sz="1800" dirty="0"/>
              </a:p>
              <a:p>
                <a:r>
                  <a:rPr lang="en-GB" sz="1800" dirty="0" smtClean="0"/>
                  <a:t>This </a:t>
                </a:r>
                <a:r>
                  <a:rPr lang="en-GB" sz="1800" b="1" dirty="0">
                    <a:latin typeface="Times New Roman" panose="02020603050405020304" pitchFamily="18" charset="0"/>
                    <a:cs typeface="Times New Roman" panose="02020603050405020304" pitchFamily="18" charset="0"/>
                  </a:rPr>
                  <a:t>P</a:t>
                </a:r>
                <a:r>
                  <a:rPr lang="en-GB" sz="1800" i="1" baseline="30000" dirty="0"/>
                  <a:t>f</a:t>
                </a:r>
                <a:r>
                  <a:rPr lang="en-GB" sz="1800" dirty="0"/>
                  <a:t> </a:t>
                </a:r>
                <a:r>
                  <a:rPr lang="en-GB" sz="1800" dirty="0" smtClean="0"/>
                  <a:t>is a noisy estimate of </a:t>
                </a:r>
                <a:r>
                  <a:rPr lang="en-GB" sz="1800" dirty="0"/>
                  <a:t> </a:t>
                </a:r>
                <a:r>
                  <a:rPr lang="en-GB" sz="1800" b="1" dirty="0">
                    <a:latin typeface="Times New Roman" panose="02020603050405020304" pitchFamily="18" charset="0"/>
                    <a:cs typeface="Times New Roman" panose="02020603050405020304" pitchFamily="18" charset="0"/>
                  </a:rPr>
                  <a:t>B</a:t>
                </a:r>
                <a:r>
                  <a:rPr lang="en-GB" sz="1800" dirty="0"/>
                  <a:t> </a:t>
                </a:r>
                <a:r>
                  <a:rPr lang="en-GB" sz="1800" dirty="0" smtClean="0"/>
                  <a:t> and using it does not give the best analysis.</a:t>
                </a:r>
              </a:p>
              <a:p>
                <a:r>
                  <a:rPr lang="en-GB" sz="1800" dirty="0" smtClean="0"/>
                  <a:t>The usual EnKF solution is </a:t>
                </a:r>
                <a:r>
                  <a:rPr lang="en-GB" sz="1800" b="1" i="1" dirty="0" smtClean="0"/>
                  <a:t>localisation</a:t>
                </a:r>
                <a:r>
                  <a:rPr lang="en-GB" sz="1800" dirty="0" smtClean="0"/>
                  <a:t>, either by only using a small local selection of observations in each analysis (as in OI), or by localising the covariances directly.</a:t>
                </a:r>
              </a:p>
              <a:p>
                <a:r>
                  <a:rPr lang="en-GB" sz="1800" dirty="0" smtClean="0"/>
                  <a:t>Also needs covariance </a:t>
                </a:r>
                <a:r>
                  <a:rPr lang="en-GB" sz="1800" b="1" i="1" dirty="0"/>
                  <a:t>inflation</a:t>
                </a:r>
                <a:r>
                  <a:rPr lang="en-GB" sz="1800" dirty="0" smtClean="0"/>
                  <a:t>, to allow for otherwise </a:t>
                </a:r>
                <a:r>
                  <a:rPr lang="en-GB" sz="1800" dirty="0" err="1" smtClean="0"/>
                  <a:t>unmodelled</a:t>
                </a:r>
                <a:r>
                  <a:rPr lang="en-GB" sz="1800" dirty="0" smtClean="0"/>
                  <a:t> error sources.</a:t>
                </a:r>
                <a:endParaRPr lang="en-GB" sz="1800" dirty="0"/>
              </a:p>
              <a:p>
                <a:endParaRPr lang="en-GB" sz="1800" dirty="0" smtClean="0"/>
              </a:p>
              <a:p>
                <a:endParaRPr lang="en-GB" sz="1800" dirty="0"/>
              </a:p>
              <a:p>
                <a:endParaRPr lang="en-GB" sz="1800" dirty="0" smtClean="0"/>
              </a:p>
              <a:p>
                <a:endParaRPr lang="en-GB" sz="1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7644" y="845820"/>
                <a:ext cx="8702516" cy="3620071"/>
              </a:xfrm>
              <a:blipFill rotWithShape="0">
                <a:blip r:embed="rId2"/>
                <a:stretch>
                  <a:fillRect l="-840" t="-673"/>
                </a:stretch>
              </a:blipFill>
            </p:spPr>
            <p:txBody>
              <a:bodyPr/>
              <a:lstStyle/>
              <a:p>
                <a:r>
                  <a:rPr lang="en-GB">
                    <a:noFill/>
                  </a:rPr>
                  <a:t> </a:t>
                </a:r>
              </a:p>
            </p:txBody>
          </p:sp>
        </mc:Fallback>
      </mc:AlternateContent>
      <p:sp>
        <p:nvSpPr>
          <p:cNvPr id="4" name="Footer Placeholder 3"/>
          <p:cNvSpPr>
            <a:spLocks noGrp="1"/>
          </p:cNvSpPr>
          <p:nvPr>
            <p:ph type="ftr" sz="quarter" idx="10"/>
          </p:nvPr>
        </p:nvSpPr>
        <p:spPr/>
        <p:txBody>
          <a:bodyPr/>
          <a:lstStyle/>
          <a:p>
            <a:r>
              <a:rPr lang="en-GB" altLang="en-US" dirty="0" smtClean="0"/>
              <a:t>© Crown copyright   Met Office  Andrew Lorenc  </a:t>
            </a:r>
            <a:fld id="{4980F235-5A9C-4374-BC9A-A925C5C0BAE6}" type="slidenum">
              <a:rPr lang="en-GB" altLang="en-US" smtClean="0"/>
              <a:pPr/>
              <a:t>34</a:t>
            </a:fld>
            <a:endParaRPr lang="en-GB" altLang="en-US" sz="1050" dirty="0">
              <a:latin typeface="Times" panose="02020603050405020304" pitchFamily="18" charset="0"/>
            </a:endParaRPr>
          </a:p>
        </p:txBody>
      </p:sp>
    </p:spTree>
    <p:extLst>
      <p:ext uri="{BB962C8B-B14F-4D97-AF65-F5344CB8AC3E}">
        <p14:creationId xmlns:p14="http://schemas.microsoft.com/office/powerpoint/2010/main" val="2776245874"/>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1"/>
            <a:ext cx="6768244" cy="594360"/>
          </a:xfrm>
        </p:spPr>
        <p:txBody>
          <a:bodyPr/>
          <a:lstStyle/>
          <a:p>
            <a:r>
              <a:rPr lang="en-GB" dirty="0" smtClean="0"/>
              <a:t>Localisation by data selection</a:t>
            </a:r>
            <a:endParaRPr lang="en-GB" dirty="0"/>
          </a:p>
        </p:txBody>
      </p:sp>
      <p:sp>
        <p:nvSpPr>
          <p:cNvPr id="3" name="Content Placeholder 2"/>
          <p:cNvSpPr>
            <a:spLocks noGrp="1"/>
          </p:cNvSpPr>
          <p:nvPr>
            <p:ph idx="1"/>
          </p:nvPr>
        </p:nvSpPr>
        <p:spPr>
          <a:xfrm>
            <a:off x="197644" y="708660"/>
            <a:ext cx="8816816" cy="3757231"/>
          </a:xfrm>
        </p:spPr>
        <p:txBody>
          <a:bodyPr/>
          <a:lstStyle/>
          <a:p>
            <a:pPr marL="285750" indent="-285750">
              <a:buFont typeface="Arial" panose="020B0604020202020204" pitchFamily="34" charset="0"/>
              <a:buChar char="•"/>
            </a:pPr>
            <a:r>
              <a:rPr lang="en-GB" sz="1800" dirty="0" smtClean="0"/>
              <a:t>For each analysed grid point (or analysis volume), select only a few observations.</a:t>
            </a:r>
            <a:br>
              <a:rPr lang="en-GB" sz="1800" dirty="0" smtClean="0"/>
            </a:br>
            <a:r>
              <a:rPr lang="en-GB" sz="1800" dirty="0" smtClean="0">
                <a:solidFill>
                  <a:srgbClr val="0070C0"/>
                </a:solidFill>
              </a:rPr>
              <a:t>Ideally, there should be enough </a:t>
            </a:r>
            <a:r>
              <a:rPr lang="en-GB" sz="1800" dirty="0" err="1" smtClean="0">
                <a:solidFill>
                  <a:srgbClr val="0070C0"/>
                </a:solidFill>
              </a:rPr>
              <a:t>d.o.f</a:t>
            </a:r>
            <a:r>
              <a:rPr lang="en-GB" sz="1800" dirty="0" smtClean="0">
                <a:solidFill>
                  <a:srgbClr val="0070C0"/>
                </a:solidFill>
              </a:rPr>
              <a:t>. in the ensemble to fit the useful information from the selected obs.</a:t>
            </a:r>
          </a:p>
          <a:p>
            <a:pPr marL="285750" indent="-285750">
              <a:buFont typeface="Arial" panose="020B0604020202020204" pitchFamily="34" charset="0"/>
              <a:buChar char="•"/>
            </a:pPr>
            <a:r>
              <a:rPr lang="en-GB" sz="1800" dirty="0" smtClean="0"/>
              <a:t>This was the approach since OI schemes: Lev </a:t>
            </a:r>
            <a:r>
              <a:rPr lang="en-GB" sz="1800" dirty="0" err="1" smtClean="0"/>
              <a:t>Gandin</a:t>
            </a:r>
            <a:r>
              <a:rPr lang="en-GB" sz="1800" dirty="0" smtClean="0"/>
              <a:t> advised me never to select more than 8 observations.  </a:t>
            </a:r>
            <a:br>
              <a:rPr lang="en-GB" sz="1800" dirty="0" smtClean="0"/>
            </a:br>
            <a:r>
              <a:rPr lang="en-GB" sz="1800" dirty="0" smtClean="0">
                <a:solidFill>
                  <a:srgbClr val="0070C0"/>
                </a:solidFill>
              </a:rPr>
              <a:t>(The Lorenc (1981) ECMWF scheme used 192 </a:t>
            </a:r>
            <a:r>
              <a:rPr lang="en-GB" sz="1800" dirty="0" err="1" smtClean="0">
                <a:solidFill>
                  <a:srgbClr val="0070C0"/>
                </a:solidFill>
              </a:rPr>
              <a:t>obs</a:t>
            </a:r>
            <a:r>
              <a:rPr lang="en-GB" sz="1800" dirty="0" smtClean="0">
                <a:solidFill>
                  <a:srgbClr val="0070C0"/>
                </a:solidFill>
              </a:rPr>
              <a:t>, for a 6⁰×6⁰ volume.)</a:t>
            </a:r>
          </a:p>
          <a:p>
            <a:pPr marL="285750" indent="-285750">
              <a:buFont typeface="Arial" panose="020B0604020202020204" pitchFamily="34" charset="0"/>
              <a:buChar char="•"/>
            </a:pPr>
            <a:r>
              <a:rPr lang="en-GB" sz="1800" dirty="0" smtClean="0"/>
              <a:t>It is still the approach in the popular LETKF method </a:t>
            </a:r>
            <a:br>
              <a:rPr lang="en-GB" sz="1800" dirty="0" smtClean="0"/>
            </a:br>
            <a:r>
              <a:rPr lang="en-GB" sz="1800" dirty="0" smtClean="0">
                <a:solidFill>
                  <a:srgbClr val="0070C0"/>
                </a:solidFill>
              </a:rPr>
              <a:t>(which uses matrices in ensemble space, so cannot apply other methods).</a:t>
            </a:r>
          </a:p>
          <a:p>
            <a:pPr marL="285750" indent="-285750">
              <a:buFont typeface="Arial" panose="020B0604020202020204" pitchFamily="34" charset="0"/>
              <a:buChar char="•"/>
            </a:pPr>
            <a:r>
              <a:rPr lang="en-GB" sz="1800" dirty="0" smtClean="0"/>
              <a:t>Most other methods reduce sampling noise directly</a:t>
            </a:r>
            <a:br>
              <a:rPr lang="en-GB" sz="1800" dirty="0" smtClean="0"/>
            </a:br>
            <a:r>
              <a:rPr lang="en-GB" sz="1800" dirty="0">
                <a:solidFill>
                  <a:srgbClr val="0070C0"/>
                </a:solidFill>
              </a:rPr>
              <a:t>by </a:t>
            </a:r>
            <a:r>
              <a:rPr lang="en-GB" sz="1800" dirty="0" smtClean="0">
                <a:solidFill>
                  <a:srgbClr val="0070C0"/>
                </a:solidFill>
              </a:rPr>
              <a:t>modifying </a:t>
            </a:r>
            <a:r>
              <a:rPr lang="en-GB" sz="1800" dirty="0">
                <a:solidFill>
                  <a:srgbClr val="0070C0"/>
                </a:solidFill>
              </a:rPr>
              <a:t>the ensemble covariances, using a Schur product.</a:t>
            </a:r>
          </a:p>
        </p:txBody>
      </p:sp>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35</a:t>
            </a:fld>
            <a:endParaRPr lang="en-GB" altLang="en-US" sz="1050">
              <a:latin typeface="Times" panose="02020603050405020304" pitchFamily="18" charset="0"/>
            </a:endParaRPr>
          </a:p>
        </p:txBody>
      </p:sp>
    </p:spTree>
    <p:extLst>
      <p:ext uri="{BB962C8B-B14F-4D97-AF65-F5344CB8AC3E}">
        <p14:creationId xmlns:p14="http://schemas.microsoft.com/office/powerpoint/2010/main" val="1439101066"/>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extLst>
              <p:ext uri="{D42A27DB-BD31-4B8C-83A1-F6EECF244321}">
                <p14:modId xmlns:p14="http://schemas.microsoft.com/office/powerpoint/2010/main" val="868622070"/>
              </p:ext>
            </p:extLst>
          </p:nvPr>
        </p:nvGraphicFramePr>
        <p:xfrm>
          <a:off x="2282383" y="354807"/>
          <a:ext cx="6858000" cy="4213622"/>
        </p:xfrm>
        <a:graphic>
          <a:graphicData uri="http://schemas.openxmlformats.org/presentationml/2006/ole">
            <mc:AlternateContent xmlns:mc="http://schemas.openxmlformats.org/markup-compatibility/2006">
              <mc:Choice xmlns:v="urn:schemas-microsoft-com:vml" Requires="v">
                <p:oleObj spid="_x0000_s24649" name="Worksheet" r:id="rId3" imgW="9306274" imgH="5715152" progId="Excel.Sheet.8">
                  <p:embed/>
                </p:oleObj>
              </mc:Choice>
              <mc:Fallback>
                <p:oleObj name="Worksheet" r:id="rId3" imgW="9306274" imgH="571515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383" y="354807"/>
                        <a:ext cx="6858000" cy="42136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36</a:t>
            </a:fld>
            <a:endParaRPr lang="en-GB" altLang="en-US" sz="1050">
              <a:latin typeface="Times" panose="02020603050405020304" pitchFamily="18" charset="0"/>
            </a:endParaRPr>
          </a:p>
        </p:txBody>
      </p:sp>
      <p:sp>
        <p:nvSpPr>
          <p:cNvPr id="5" name="Rectangle 3"/>
          <p:cNvSpPr txBox="1">
            <a:spLocks noChangeArrowheads="1"/>
          </p:cNvSpPr>
          <p:nvPr/>
        </p:nvSpPr>
        <p:spPr>
          <a:xfrm>
            <a:off x="1821180" y="137161"/>
            <a:ext cx="7124700" cy="623248"/>
          </a:xfrm>
          <a:prstGeom prst="rect">
            <a:avLst/>
          </a:prstGeom>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r>
              <a:rPr lang="en-GB" altLang="en-US" kern="0" smtClean="0"/>
              <a:t>Errors in sampled covariances</a:t>
            </a:r>
            <a:endParaRPr lang="en-GB" altLang="en-US" kern="0" dirty="0"/>
          </a:p>
        </p:txBody>
      </p:sp>
      <p:graphicFrame>
        <p:nvGraphicFramePr>
          <p:cNvPr id="2" name="Object 1"/>
          <p:cNvGraphicFramePr>
            <a:graphicFrameLocks noChangeAspect="1"/>
          </p:cNvGraphicFramePr>
          <p:nvPr>
            <p:extLst>
              <p:ext uri="{D42A27DB-BD31-4B8C-83A1-F6EECF244321}">
                <p14:modId xmlns:p14="http://schemas.microsoft.com/office/powerpoint/2010/main" val="83004792"/>
              </p:ext>
            </p:extLst>
          </p:nvPr>
        </p:nvGraphicFramePr>
        <p:xfrm>
          <a:off x="92075" y="92075"/>
          <a:ext cx="477838" cy="514350"/>
        </p:xfrm>
        <a:graphic>
          <a:graphicData uri="http://schemas.openxmlformats.org/presentationml/2006/ole">
            <mc:AlternateContent xmlns:mc="http://schemas.openxmlformats.org/markup-compatibility/2006">
              <mc:Choice xmlns:v="urn:schemas-microsoft-com:vml" Requires="v">
                <p:oleObj spid="_x0000_s24650" name="Packager Shell Object" showAsIcon="1" r:id="rId5" imgW="477360" imgH="514800" progId="Package">
                  <p:embed/>
                </p:oleObj>
              </mc:Choice>
              <mc:Fallback>
                <p:oleObj name="Packager Shell Object" showAsIcon="1" r:id="rId5" imgW="477360" imgH="514800" progId="Package">
                  <p:embed/>
                  <p:pic>
                    <p:nvPicPr>
                      <p:cNvPr id="0" name=""/>
                      <p:cNvPicPr/>
                      <p:nvPr/>
                    </p:nvPicPr>
                    <p:blipFill>
                      <a:blip r:embed="rId6"/>
                      <a:stretch>
                        <a:fillRect/>
                      </a:stretch>
                    </p:blipFill>
                    <p:spPr>
                      <a:xfrm>
                        <a:off x="92075" y="92075"/>
                        <a:ext cx="477838" cy="514350"/>
                      </a:xfrm>
                      <a:prstGeom prst="rect">
                        <a:avLst/>
                      </a:prstGeom>
                    </p:spPr>
                  </p:pic>
                </p:oleObj>
              </mc:Fallback>
            </mc:AlternateContent>
          </a:graphicData>
        </a:graphic>
      </p:graphicFrame>
      <p:sp>
        <p:nvSpPr>
          <p:cNvPr id="7" name="Rectangle 9"/>
          <p:cNvSpPr>
            <a:spLocks noChangeArrowheads="1"/>
          </p:cNvSpPr>
          <p:nvPr/>
        </p:nvSpPr>
        <p:spPr bwMode="auto">
          <a:xfrm>
            <a:off x="138562" y="4481602"/>
            <a:ext cx="312279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marL="358775" indent="-358775"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00000"/>
              </a:lnSpc>
            </a:pPr>
            <a:r>
              <a:rPr lang="en-US" altLang="en-US" sz="1100" dirty="0" smtClean="0">
                <a:solidFill>
                  <a:srgbClr val="00B050"/>
                </a:solidFill>
              </a:rPr>
              <a:t>Lorenc 2003b</a:t>
            </a:r>
            <a:endParaRPr lang="en-US" altLang="en-US" sz="1100" dirty="0">
              <a:solidFill>
                <a:srgbClr val="00B050"/>
              </a:solidFill>
            </a:endParaRPr>
          </a:p>
        </p:txBody>
      </p:sp>
    </p:spTree>
    <p:extLst>
      <p:ext uri="{BB962C8B-B14F-4D97-AF65-F5344CB8AC3E}">
        <p14:creationId xmlns:p14="http://schemas.microsoft.com/office/powerpoint/2010/main" val="2898496743"/>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37</a:t>
            </a:fld>
            <a:endParaRPr lang="en-GB" altLang="en-US" sz="1050">
              <a:latin typeface="Times" panose="02020603050405020304" pitchFamily="18" charset="0"/>
            </a:endParaRPr>
          </a:p>
        </p:txBody>
      </p:sp>
      <p:sp>
        <p:nvSpPr>
          <p:cNvPr id="5" name="Rectangle 3"/>
          <p:cNvSpPr txBox="1">
            <a:spLocks noChangeArrowheads="1"/>
          </p:cNvSpPr>
          <p:nvPr/>
        </p:nvSpPr>
        <p:spPr>
          <a:xfrm>
            <a:off x="1821180" y="137161"/>
            <a:ext cx="7124700" cy="623248"/>
          </a:xfrm>
          <a:prstGeom prst="rect">
            <a:avLst/>
          </a:prstGeom>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r>
              <a:rPr lang="en-GB" altLang="en-US" dirty="0"/>
              <a:t>Localisation:  The Schur Product</a:t>
            </a:r>
            <a:endParaRPr lang="en-GB" altLang="en-US" kern="0" dirty="0"/>
          </a:p>
        </p:txBody>
      </p:sp>
      <p:graphicFrame>
        <p:nvGraphicFramePr>
          <p:cNvPr id="7" name="Object 2"/>
          <p:cNvGraphicFramePr>
            <a:graphicFrameLocks noChangeAspect="1"/>
          </p:cNvGraphicFramePr>
          <p:nvPr>
            <p:extLst>
              <p:ext uri="{D42A27DB-BD31-4B8C-83A1-F6EECF244321}">
                <p14:modId xmlns:p14="http://schemas.microsoft.com/office/powerpoint/2010/main" val="2870831257"/>
              </p:ext>
            </p:extLst>
          </p:nvPr>
        </p:nvGraphicFramePr>
        <p:xfrm>
          <a:off x="2340032" y="354142"/>
          <a:ext cx="6966347" cy="4213622"/>
        </p:xfrm>
        <a:graphic>
          <a:graphicData uri="http://schemas.openxmlformats.org/presentationml/2006/ole">
            <mc:AlternateContent xmlns:mc="http://schemas.openxmlformats.org/markup-compatibility/2006">
              <mc:Choice xmlns:v="urn:schemas-microsoft-com:vml" Requires="v">
                <p:oleObj spid="_x0000_s25655" name="Worksheet" r:id="rId4" imgW="9306274" imgH="5715152" progId="Excel.Sheet.8">
                  <p:embed/>
                </p:oleObj>
              </mc:Choice>
              <mc:Fallback>
                <p:oleObj name="Worksheet" r:id="rId4" imgW="9306274" imgH="571515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032" y="354142"/>
                        <a:ext cx="6966347" cy="4213622"/>
                      </a:xfrm>
                      <a:prstGeom prst="rect">
                        <a:avLst/>
                      </a:prstGeom>
                      <a:noFill/>
                      <a:ln>
                        <a:noFill/>
                      </a:ln>
                    </p:spPr>
                  </p:pic>
                </p:oleObj>
              </mc:Fallback>
            </mc:AlternateContent>
          </a:graphicData>
        </a:graphic>
      </p:graphicFrame>
      <p:pic>
        <p:nvPicPr>
          <p:cNvPr id="8" name="Picture 3" descr="screen_dump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6438" y="924785"/>
            <a:ext cx="4543149" cy="776323"/>
          </a:xfrm>
          <a:prstGeom prst="rect">
            <a:avLst/>
          </a:prstGeom>
          <a:noFill/>
          <a:ln w="57150" cmpd="thinThick">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197645" y="845820"/>
            <a:ext cx="2322918" cy="3620071"/>
          </a:xfrm>
        </p:spPr>
        <p:txBody>
          <a:bodyPr/>
          <a:lstStyle/>
          <a:p>
            <a:r>
              <a:rPr lang="en-GB" sz="1800" dirty="0" smtClean="0"/>
              <a:t>The best localisation can be deduced by brute force for a toy model </a:t>
            </a:r>
            <a:r>
              <a:rPr lang="en-GB" sz="1800" dirty="0"/>
              <a:t/>
            </a:r>
            <a:br>
              <a:rPr lang="en-GB" sz="1800" dirty="0"/>
            </a:br>
            <a:r>
              <a:rPr lang="en-GB" sz="1400" dirty="0" smtClean="0">
                <a:solidFill>
                  <a:srgbClr val="00B050"/>
                </a:solidFill>
              </a:rPr>
              <a:t>(Lorenc 2003b, 2017)</a:t>
            </a:r>
            <a:r>
              <a:rPr lang="en-GB" sz="1800" dirty="0" smtClean="0"/>
              <a:t>. </a:t>
            </a:r>
            <a:br>
              <a:rPr lang="en-GB" sz="1800" dirty="0" smtClean="0"/>
            </a:br>
            <a:endParaRPr lang="en-GB" sz="1800" dirty="0" smtClean="0"/>
          </a:p>
          <a:p>
            <a:r>
              <a:rPr lang="en-GB" sz="1800" dirty="0" smtClean="0"/>
              <a:t>It can be estimated, making several assumptions, using 4</a:t>
            </a:r>
            <a:r>
              <a:rPr lang="en-GB" sz="1800" baseline="30000" dirty="0" smtClean="0"/>
              <a:t>th</a:t>
            </a:r>
            <a:r>
              <a:rPr lang="en-GB" sz="1800" dirty="0" smtClean="0"/>
              <a:t> order ensemble statistics </a:t>
            </a:r>
            <a:br>
              <a:rPr lang="en-GB" sz="1800" dirty="0" smtClean="0"/>
            </a:br>
            <a:r>
              <a:rPr lang="en-GB" sz="1400" dirty="0" smtClean="0">
                <a:solidFill>
                  <a:srgbClr val="00B050"/>
                </a:solidFill>
              </a:rPr>
              <a:t>(</a:t>
            </a:r>
            <a:r>
              <a:rPr lang="en-GB" sz="1400" dirty="0" err="1" smtClean="0">
                <a:solidFill>
                  <a:srgbClr val="00B050"/>
                </a:solidFill>
              </a:rPr>
              <a:t>Mén</a:t>
            </a:r>
            <a:r>
              <a:rPr lang="en-GB" sz="1400" dirty="0" err="1">
                <a:solidFill>
                  <a:srgbClr val="00B050"/>
                </a:solidFill>
              </a:rPr>
              <a:t>é</a:t>
            </a:r>
            <a:r>
              <a:rPr lang="en-GB" sz="1400" dirty="0" err="1" smtClean="0">
                <a:solidFill>
                  <a:srgbClr val="00B050"/>
                </a:solidFill>
              </a:rPr>
              <a:t>trier</a:t>
            </a:r>
            <a:r>
              <a:rPr lang="en-GB" sz="1400" dirty="0" smtClean="0">
                <a:solidFill>
                  <a:srgbClr val="00B050"/>
                </a:solidFill>
              </a:rPr>
              <a:t> et al. 2015)</a:t>
            </a:r>
            <a:endParaRPr lang="en-GB" sz="1800" dirty="0" smtClean="0">
              <a:solidFill>
                <a:srgbClr val="00B050"/>
              </a:solidFill>
            </a:endParaRPr>
          </a:p>
        </p:txBody>
      </p:sp>
    </p:spTree>
    <p:extLst>
      <p:ext uri="{BB962C8B-B14F-4D97-AF65-F5344CB8AC3E}">
        <p14:creationId xmlns:p14="http://schemas.microsoft.com/office/powerpoint/2010/main" val="4292139615"/>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97932" y="49277"/>
            <a:ext cx="6217920" cy="530915"/>
          </a:xfrm>
        </p:spPr>
        <p:txBody>
          <a:bodyPr/>
          <a:lstStyle/>
          <a:p>
            <a:r>
              <a:rPr lang="en-US" altLang="en-US" sz="3000" dirty="0"/>
              <a:t>Example of </a:t>
            </a:r>
            <a:r>
              <a:rPr lang="en-US" altLang="en-US" sz="3000" dirty="0" smtClean="0"/>
              <a:t>covariance </a:t>
            </a:r>
            <a:r>
              <a:rPr lang="en-US" altLang="en-US" sz="3000" dirty="0"/>
              <a:t>localization</a:t>
            </a:r>
            <a:endParaRPr lang="en-US" altLang="en-US" dirty="0"/>
          </a:p>
        </p:txBody>
      </p:sp>
      <p:pic>
        <p:nvPicPr>
          <p:cNvPr id="4100" name="Picture 4"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3" y="0"/>
            <a:ext cx="3082529" cy="5143500"/>
          </a:xfrm>
          <a:prstGeom prst="rect">
            <a:avLst/>
          </a:prstGeom>
          <a:solidFill>
            <a:schemeClr val="bg1"/>
          </a:solidFill>
        </p:spPr>
      </p:pic>
      <p:sp>
        <p:nvSpPr>
          <p:cNvPr id="4101" name="Rectangle 5"/>
          <p:cNvSpPr>
            <a:spLocks noChangeArrowheads="1"/>
          </p:cNvSpPr>
          <p:nvPr/>
        </p:nvSpPr>
        <p:spPr bwMode="auto">
          <a:xfrm>
            <a:off x="3315694" y="1555475"/>
            <a:ext cx="5732890" cy="292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914400" indent="-457200">
              <a:defRPr sz="2400">
                <a:solidFill>
                  <a:schemeClr val="tx1"/>
                </a:solidFill>
                <a:latin typeface="Arial" panose="020B0604020202020204" pitchFamily="34" charset="0"/>
                <a:ea typeface="ＭＳ Ｐゴシック" panose="020B0600070205080204" pitchFamily="34" charset="-128"/>
              </a:defRPr>
            </a:lvl2pPr>
            <a:lvl3pPr marL="1371600" indent="-457200">
              <a:defRPr sz="2400">
                <a:solidFill>
                  <a:schemeClr val="tx1"/>
                </a:solidFill>
                <a:latin typeface="Arial" panose="020B0604020202020204" pitchFamily="34" charset="0"/>
                <a:ea typeface="ＭＳ Ｐゴシック" panose="020B0600070205080204" pitchFamily="34" charset="-128"/>
              </a:defRPr>
            </a:lvl3pPr>
            <a:lvl4pPr marL="1828800" indent="-457200">
              <a:defRPr sz="2400">
                <a:solidFill>
                  <a:schemeClr val="tx1"/>
                </a:solidFill>
                <a:latin typeface="Arial" panose="020B0604020202020204" pitchFamily="34" charset="0"/>
                <a:ea typeface="ＭＳ Ｐゴシック" panose="020B0600070205080204" pitchFamily="34" charset="-128"/>
              </a:defRPr>
            </a:lvl4pPr>
            <a:lvl5pPr marL="2286000" indent="-45720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r>
              <a:rPr lang="en-US" altLang="en-US" sz="1600" dirty="0"/>
              <a:t>Background-error correlations </a:t>
            </a:r>
            <a:r>
              <a:rPr lang="en-US" altLang="en-US" sz="1600" dirty="0" smtClean="0"/>
              <a:t>estimated from </a:t>
            </a:r>
            <a:r>
              <a:rPr lang="en-US" altLang="en-US" sz="1600" dirty="0"/>
              <a:t>25 members of a 200-member </a:t>
            </a:r>
            <a:r>
              <a:rPr lang="en-US" altLang="en-US" sz="1600" dirty="0" smtClean="0"/>
              <a:t>ensemble </a:t>
            </a:r>
            <a:r>
              <a:rPr lang="en-US" altLang="en-US" sz="1600" dirty="0"/>
              <a:t>exhibit a large amount of </a:t>
            </a:r>
            <a:r>
              <a:rPr lang="en-US" altLang="en-US" sz="1600" dirty="0" smtClean="0"/>
              <a:t>structure </a:t>
            </a:r>
            <a:r>
              <a:rPr lang="en-US" altLang="en-US" sz="1600" dirty="0"/>
              <a:t>that does not appear to have </a:t>
            </a:r>
            <a:r>
              <a:rPr lang="en-US" altLang="en-US" sz="1600" dirty="0" smtClean="0"/>
              <a:t>any physical </a:t>
            </a:r>
            <a:r>
              <a:rPr lang="en-US" altLang="en-US" sz="1600" dirty="0"/>
              <a:t>meaning. Without correction, an </a:t>
            </a:r>
            <a:r>
              <a:rPr lang="en-US" altLang="en-US" sz="1600" dirty="0" smtClean="0"/>
              <a:t>observation </a:t>
            </a:r>
            <a:r>
              <a:rPr lang="en-US" altLang="en-US" sz="1600" dirty="0"/>
              <a:t>at the dotted location would </a:t>
            </a:r>
            <a:r>
              <a:rPr lang="en-US" altLang="en-US" sz="1600" dirty="0" smtClean="0"/>
              <a:t>produce </a:t>
            </a:r>
            <a:r>
              <a:rPr lang="en-US" altLang="en-US" sz="1600" dirty="0"/>
              <a:t>increments across the globe.</a:t>
            </a:r>
          </a:p>
          <a:p>
            <a:endParaRPr lang="en-US" altLang="en-US" sz="1600" dirty="0"/>
          </a:p>
          <a:p>
            <a:pPr marL="0" indent="0"/>
            <a:r>
              <a:rPr lang="en-US" altLang="en-US" sz="1600" dirty="0"/>
              <a:t>Proposed solution is element-wise </a:t>
            </a:r>
            <a:r>
              <a:rPr lang="en-US" altLang="en-US" sz="1600" dirty="0" smtClean="0"/>
              <a:t>multiplication </a:t>
            </a:r>
            <a:r>
              <a:rPr lang="en-US" altLang="en-US" sz="1600" dirty="0"/>
              <a:t>of </a:t>
            </a:r>
            <a:r>
              <a:rPr lang="en-US" altLang="en-US" sz="1600" dirty="0" smtClean="0"/>
              <a:t>the ensemble </a:t>
            </a:r>
            <a:r>
              <a:rPr lang="en-US" altLang="en-US" sz="1600" dirty="0"/>
              <a:t>estimates </a:t>
            </a:r>
            <a:r>
              <a:rPr lang="en-US" altLang="en-US" sz="1600" dirty="0" smtClean="0"/>
              <a:t>(</a:t>
            </a:r>
            <a:r>
              <a:rPr lang="en-US" altLang="en-US" sz="1600" dirty="0"/>
              <a:t>a) with a smooth correlation function </a:t>
            </a:r>
            <a:r>
              <a:rPr lang="en-US" altLang="en-US" sz="1600" dirty="0" smtClean="0"/>
              <a:t>(</a:t>
            </a:r>
            <a:r>
              <a:rPr lang="en-US" altLang="en-US" sz="1600" dirty="0"/>
              <a:t>c) to produce (d), which now resembles </a:t>
            </a:r>
            <a:r>
              <a:rPr lang="en-US" altLang="en-US" sz="1600" dirty="0" smtClean="0"/>
              <a:t>the large-ensemble </a:t>
            </a:r>
            <a:r>
              <a:rPr lang="en-US" altLang="en-US" sz="1600" dirty="0"/>
              <a:t>estimate (b).  This has </a:t>
            </a:r>
            <a:r>
              <a:rPr lang="en-US" altLang="en-US" sz="1600" dirty="0" smtClean="0"/>
              <a:t>been </a:t>
            </a:r>
            <a:r>
              <a:rPr lang="en-US" altLang="en-US" sz="1600" dirty="0"/>
              <a:t>dubbed “covariance localization.”</a:t>
            </a:r>
          </a:p>
          <a:p>
            <a:r>
              <a:rPr lang="en-US" altLang="en-US" dirty="0"/>
              <a:t>  </a:t>
            </a:r>
          </a:p>
        </p:txBody>
      </p:sp>
      <p:sp>
        <p:nvSpPr>
          <p:cNvPr id="4102" name="Rectangle 6"/>
          <p:cNvSpPr>
            <a:spLocks noChangeArrowheads="1"/>
          </p:cNvSpPr>
          <p:nvPr/>
        </p:nvSpPr>
        <p:spPr bwMode="auto">
          <a:xfrm>
            <a:off x="3315694" y="4627659"/>
            <a:ext cx="5732890"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en-US" sz="1100" dirty="0"/>
              <a:t>from </a:t>
            </a:r>
            <a:r>
              <a:rPr lang="en-US" altLang="en-US" sz="1100" dirty="0" smtClean="0"/>
              <a:t>Tom Hamill’s talk in Buenos Aires (2008), </a:t>
            </a:r>
          </a:p>
          <a:p>
            <a:r>
              <a:rPr lang="en-US" altLang="en-US" sz="1100" dirty="0" smtClean="0"/>
              <a:t>Chapter </a:t>
            </a:r>
            <a:r>
              <a:rPr lang="en-US" altLang="en-US" sz="1100" dirty="0"/>
              <a:t>6 of  “</a:t>
            </a:r>
            <a:r>
              <a:rPr lang="en-US" altLang="en-US" sz="1100" i="1" dirty="0"/>
              <a:t>Predictability of Weather and Climate</a:t>
            </a:r>
            <a:r>
              <a:rPr lang="en-US" altLang="en-US" sz="1100" dirty="0"/>
              <a:t>”</a:t>
            </a:r>
            <a:endParaRPr lang="en-US" altLang="en-US" dirty="0"/>
          </a:p>
        </p:txBody>
      </p:sp>
      <p:sp>
        <p:nvSpPr>
          <p:cNvPr id="4103" name="Line 7"/>
          <p:cNvSpPr>
            <a:spLocks noChangeShapeType="1"/>
          </p:cNvSpPr>
          <p:nvPr/>
        </p:nvSpPr>
        <p:spPr bwMode="auto">
          <a:xfrm flipH="1" flipV="1">
            <a:off x="2761586" y="685800"/>
            <a:ext cx="28575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1050"/>
          </a:p>
        </p:txBody>
      </p:sp>
      <p:sp>
        <p:nvSpPr>
          <p:cNvPr id="4104" name="Rectangle 8"/>
          <p:cNvSpPr>
            <a:spLocks noChangeArrowheads="1"/>
          </p:cNvSpPr>
          <p:nvPr/>
        </p:nvSpPr>
        <p:spPr bwMode="auto">
          <a:xfrm>
            <a:off x="3104487" y="685800"/>
            <a:ext cx="582211"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900" dirty="0" err="1"/>
              <a:t>obs</a:t>
            </a:r>
            <a:endParaRPr lang="en-US" altLang="en-US" sz="900" dirty="0"/>
          </a:p>
          <a:p>
            <a:r>
              <a:rPr lang="en-US" altLang="en-US" sz="900" dirty="0"/>
              <a:t>location</a:t>
            </a:r>
            <a:endParaRPr lang="en-US" altLang="en-US" sz="1050" dirty="0"/>
          </a:p>
        </p:txBody>
      </p:sp>
    </p:spTree>
    <p:extLst>
      <p:ext uri="{BB962C8B-B14F-4D97-AF65-F5344CB8AC3E}">
        <p14:creationId xmlns:p14="http://schemas.microsoft.com/office/powerpoint/2010/main" val="3809420632"/>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557" y="1"/>
            <a:ext cx="7084943" cy="1177245"/>
          </a:xfrm>
        </p:spPr>
        <p:txBody>
          <a:bodyPr/>
          <a:lstStyle/>
          <a:p>
            <a:r>
              <a:rPr lang="en-GB" dirty="0" smtClean="0"/>
              <a:t>Stochastic EnKF </a:t>
            </a:r>
            <a:r>
              <a:rPr lang="en-GB" smtClean="0"/>
              <a:t>v </a:t>
            </a:r>
            <a:r>
              <a:rPr lang="en-GB" dirty="0" err="1" smtClean="0"/>
              <a:t>Ens</a:t>
            </a:r>
            <a:r>
              <a:rPr lang="en-GB" dirty="0" smtClean="0"/>
              <a:t> </a:t>
            </a:r>
            <a:r>
              <a:rPr lang="en-GB" dirty="0" err="1" smtClean="0"/>
              <a:t>Sqrt</a:t>
            </a:r>
            <a:r>
              <a:rPr lang="en-GB" dirty="0" smtClean="0"/>
              <a:t> Filter</a:t>
            </a:r>
            <a:endParaRPr lang="en-GB" dirty="0"/>
          </a:p>
        </p:txBody>
      </p:sp>
      <p:sp>
        <p:nvSpPr>
          <p:cNvPr id="3" name="Content Placeholder 2"/>
          <p:cNvSpPr>
            <a:spLocks noGrp="1"/>
          </p:cNvSpPr>
          <p:nvPr>
            <p:ph idx="1"/>
          </p:nvPr>
        </p:nvSpPr>
        <p:spPr>
          <a:xfrm>
            <a:off x="182880" y="807720"/>
            <a:ext cx="8656320" cy="3658171"/>
          </a:xfrm>
        </p:spPr>
        <p:txBody>
          <a:bodyPr/>
          <a:lstStyle/>
          <a:p>
            <a:r>
              <a:rPr lang="en-GB" sz="1800" dirty="0" smtClean="0"/>
              <a:t>The original EnKF method applied the Kalman equations to each member.</a:t>
            </a:r>
          </a:p>
          <a:p>
            <a:r>
              <a:rPr lang="en-GB" sz="1800" dirty="0" smtClean="0"/>
              <a:t>This gives an under-spread analysis ensemble,  which can be avoided in the </a:t>
            </a:r>
            <a:r>
              <a:rPr lang="en-GB" sz="1800" dirty="0"/>
              <a:t>s</a:t>
            </a:r>
            <a:r>
              <a:rPr lang="en-GB" sz="1800" dirty="0" smtClean="0"/>
              <a:t>tochastic </a:t>
            </a:r>
            <a:r>
              <a:rPr lang="en-GB" sz="1800" b="1" dirty="0" smtClean="0">
                <a:solidFill>
                  <a:srgbClr val="FF0000"/>
                </a:solidFill>
              </a:rPr>
              <a:t>perturbed observations method</a:t>
            </a:r>
            <a:r>
              <a:rPr lang="en-GB" sz="1800" dirty="0" smtClean="0"/>
              <a:t> by sampling from </a:t>
            </a:r>
            <a:r>
              <a:rPr lang="en-GB" sz="1800" b="1" dirty="0">
                <a:latin typeface="Times New Roman" panose="02020603050405020304" pitchFamily="18" charset="0"/>
                <a:cs typeface="Times New Roman" panose="02020603050405020304" pitchFamily="18" charset="0"/>
              </a:rPr>
              <a:t>R</a:t>
            </a:r>
            <a:r>
              <a:rPr lang="en-GB" sz="1800" dirty="0" smtClean="0"/>
              <a:t> </a:t>
            </a:r>
            <a:br>
              <a:rPr lang="en-GB" sz="1800" dirty="0" smtClean="0"/>
            </a:br>
            <a:r>
              <a:rPr lang="en-GB" sz="1800" dirty="0" smtClean="0"/>
              <a:t>(Burgers et al. 1998 and </a:t>
            </a:r>
            <a:r>
              <a:rPr lang="en-GB" sz="1800" dirty="0" err="1" smtClean="0"/>
              <a:t>Houtekamer</a:t>
            </a:r>
            <a:r>
              <a:rPr lang="en-GB" sz="1800" dirty="0" smtClean="0"/>
              <a:t> &amp; Mitchell 1998).</a:t>
            </a:r>
          </a:p>
          <a:p>
            <a:r>
              <a:rPr lang="en-GB" sz="1800" dirty="0" smtClean="0"/>
              <a:t>Alternatively, apply the Kalman equations to the ensemble mean, then applies a transform </a:t>
            </a:r>
            <a:r>
              <a:rPr lang="en-GB" sz="1800" b="1" dirty="0" smtClean="0">
                <a:latin typeface="Times New Roman" panose="02020603050405020304" pitchFamily="18" charset="0"/>
                <a:cs typeface="Times New Roman" panose="02020603050405020304" pitchFamily="18" charset="0"/>
              </a:rPr>
              <a:t>T</a:t>
            </a:r>
            <a:r>
              <a:rPr lang="en-GB" sz="1800" dirty="0" smtClean="0"/>
              <a:t> for the perturbations from the mean (</a:t>
            </a:r>
            <a:r>
              <a:rPr lang="en-GB" sz="1800" dirty="0" err="1" smtClean="0"/>
              <a:t>Tippett</a:t>
            </a:r>
            <a:r>
              <a:rPr lang="en-GB" sz="1800" dirty="0" smtClean="0"/>
              <a:t> et al. 2003) such that the analysis covariance </a:t>
            </a:r>
            <a:r>
              <a:rPr lang="en-GB" sz="1800" b="1" dirty="0">
                <a:latin typeface="Times New Roman" panose="02020603050405020304" pitchFamily="18" charset="0"/>
                <a:cs typeface="Times New Roman" panose="02020603050405020304" pitchFamily="18" charset="0"/>
              </a:rPr>
              <a:t>A</a:t>
            </a:r>
            <a:r>
              <a:rPr lang="en-GB" sz="1800" dirty="0" smtClean="0"/>
              <a:t> is correct.  Calculating </a:t>
            </a:r>
            <a:r>
              <a:rPr lang="en-GB" sz="1800" b="1" dirty="0">
                <a:latin typeface="Times New Roman" panose="02020603050405020304" pitchFamily="18" charset="0"/>
                <a:cs typeface="Times New Roman" panose="02020603050405020304" pitchFamily="18" charset="0"/>
              </a:rPr>
              <a:t>T</a:t>
            </a:r>
            <a:r>
              <a:rPr lang="en-GB" sz="1800" dirty="0" smtClean="0"/>
              <a:t> requires a </a:t>
            </a:r>
            <a:r>
              <a:rPr lang="en-GB" sz="1800" b="1" dirty="0">
                <a:solidFill>
                  <a:srgbClr val="FF0000"/>
                </a:solidFill>
              </a:rPr>
              <a:t>SQRT</a:t>
            </a:r>
            <a:r>
              <a:rPr lang="en-GB" sz="1800" dirty="0" smtClean="0"/>
              <a:t>:</a:t>
            </a:r>
            <a:br>
              <a:rPr lang="en-GB" sz="1800" dirty="0" smtClean="0"/>
            </a:br>
            <a:r>
              <a:rPr lang="en-GB" sz="1800" dirty="0" smtClean="0"/>
              <a:t>   </a:t>
            </a:r>
            <a:r>
              <a:rPr lang="en-GB" sz="1800" b="1" dirty="0" smtClean="0">
                <a:latin typeface="Times New Roman" panose="02020603050405020304" pitchFamily="18" charset="0"/>
                <a:cs typeface="Times New Roman" panose="02020603050405020304" pitchFamily="18" charset="0"/>
              </a:rPr>
              <a:t>TT</a:t>
            </a:r>
            <a:r>
              <a:rPr lang="en-GB" sz="1800" i="1" baseline="30000" dirty="0" smtClean="0"/>
              <a:t>T</a:t>
            </a:r>
            <a:r>
              <a:rPr lang="en-GB" sz="1800" dirty="0" smtClean="0"/>
              <a:t> = ( </a:t>
            </a:r>
            <a:r>
              <a:rPr lang="en-GB" sz="1800" b="1" dirty="0">
                <a:latin typeface="Times New Roman" panose="02020603050405020304" pitchFamily="18" charset="0"/>
                <a:cs typeface="Times New Roman" panose="02020603050405020304" pitchFamily="18" charset="0"/>
              </a:rPr>
              <a:t>I</a:t>
            </a:r>
            <a:r>
              <a:rPr lang="en-GB" sz="1800" dirty="0" smtClean="0"/>
              <a:t> + (</a:t>
            </a:r>
            <a:r>
              <a:rPr lang="en-GB" sz="1800" b="1" dirty="0" err="1" smtClean="0">
                <a:latin typeface="Times New Roman" panose="02020603050405020304" pitchFamily="18" charset="0"/>
                <a:cs typeface="Times New Roman" panose="02020603050405020304" pitchFamily="18" charset="0"/>
              </a:rPr>
              <a:t>HX</a:t>
            </a:r>
            <a:r>
              <a:rPr lang="en-GB" sz="1800" i="1" baseline="30000" dirty="0" err="1" smtClean="0"/>
              <a:t>b</a:t>
            </a:r>
            <a:r>
              <a:rPr lang="en-GB" sz="1800" dirty="0" smtClean="0"/>
              <a:t>)</a:t>
            </a:r>
            <a:r>
              <a:rPr lang="en-GB" sz="1800" i="1" baseline="30000" dirty="0" smtClean="0"/>
              <a:t>T</a:t>
            </a:r>
            <a:r>
              <a:rPr lang="en-GB" sz="1800" b="1" dirty="0" smtClean="0">
                <a:latin typeface="Times New Roman" panose="02020603050405020304" pitchFamily="18" charset="0"/>
                <a:cs typeface="Times New Roman" panose="02020603050405020304" pitchFamily="18" charset="0"/>
              </a:rPr>
              <a:t>R</a:t>
            </a:r>
            <a:r>
              <a:rPr lang="en-GB" sz="1800" baseline="30000" dirty="0" smtClean="0"/>
              <a:t>-1</a:t>
            </a:r>
            <a:r>
              <a:rPr lang="en-GB" sz="1800" b="1" dirty="0" smtClean="0">
                <a:latin typeface="Times New Roman" panose="02020603050405020304" pitchFamily="18" charset="0"/>
                <a:cs typeface="Times New Roman" panose="02020603050405020304" pitchFamily="18" charset="0"/>
              </a:rPr>
              <a:t>HX</a:t>
            </a:r>
            <a:r>
              <a:rPr lang="en-GB" sz="1800" i="1" baseline="30000" dirty="0" smtClean="0"/>
              <a:t>b</a:t>
            </a:r>
            <a:r>
              <a:rPr lang="en-GB" sz="1800" dirty="0" smtClean="0"/>
              <a:t> ) ;     </a:t>
            </a:r>
            <a:r>
              <a:rPr lang="en-GB" sz="1800" b="1" dirty="0" err="1" smtClean="0">
                <a:latin typeface="Times New Roman" panose="02020603050405020304" pitchFamily="18" charset="0"/>
                <a:cs typeface="Times New Roman" panose="02020603050405020304" pitchFamily="18" charset="0"/>
              </a:rPr>
              <a:t>X</a:t>
            </a:r>
            <a:r>
              <a:rPr lang="en-GB" sz="1800" i="1" baseline="30000" dirty="0" err="1" smtClean="0"/>
              <a:t>a</a:t>
            </a:r>
            <a:r>
              <a:rPr lang="en-GB" sz="1800" dirty="0" smtClean="0"/>
              <a:t> = </a:t>
            </a:r>
            <a:r>
              <a:rPr lang="en-GB" sz="1800" b="1" dirty="0" err="1" smtClean="0">
                <a:latin typeface="Times New Roman" panose="02020603050405020304" pitchFamily="18" charset="0"/>
                <a:cs typeface="Times New Roman" panose="02020603050405020304" pitchFamily="18" charset="0"/>
              </a:rPr>
              <a:t>X</a:t>
            </a:r>
            <a:r>
              <a:rPr lang="en-GB" sz="1800" i="1" baseline="30000" dirty="0" err="1" smtClean="0"/>
              <a:t>b</a:t>
            </a:r>
            <a:r>
              <a:rPr lang="en-GB" sz="1800" b="1" dirty="0">
                <a:latin typeface="Times New Roman" panose="02020603050405020304" pitchFamily="18" charset="0"/>
                <a:cs typeface="Times New Roman" panose="02020603050405020304" pitchFamily="18" charset="0"/>
              </a:rPr>
              <a:t> </a:t>
            </a:r>
            <a:r>
              <a:rPr lang="en-GB" sz="1800" b="1" dirty="0" smtClean="0">
                <a:latin typeface="Times New Roman" panose="02020603050405020304" pitchFamily="18" charset="0"/>
                <a:cs typeface="Times New Roman" panose="02020603050405020304" pitchFamily="18" charset="0"/>
              </a:rPr>
              <a:t>T</a:t>
            </a:r>
          </a:p>
          <a:p>
            <a:r>
              <a:rPr lang="en-GB" sz="1800" dirty="0" smtClean="0">
                <a:latin typeface="Arial" panose="020B0604020202020204" pitchFamily="34" charset="0"/>
              </a:rPr>
              <a:t>The </a:t>
            </a:r>
            <a:r>
              <a:rPr lang="en-GB" sz="1800" b="1" dirty="0">
                <a:solidFill>
                  <a:srgbClr val="FF0000"/>
                </a:solidFill>
              </a:rPr>
              <a:t>stochastic</a:t>
            </a:r>
            <a:r>
              <a:rPr lang="en-GB" sz="1800" dirty="0" smtClean="0">
                <a:latin typeface="Arial" panose="020B0604020202020204" pitchFamily="34" charset="0"/>
              </a:rPr>
              <a:t> method is more robust for imperfect analysis methods and non‐Gaussian errors; it is more in tune with Monte Carlo methods (stochastic physics).  It is only correct in the limit of large ensembles.</a:t>
            </a:r>
          </a:p>
          <a:p>
            <a:r>
              <a:rPr lang="en-GB" sz="1800" dirty="0" smtClean="0">
                <a:latin typeface="Arial" panose="020B0604020202020204" pitchFamily="34" charset="0"/>
              </a:rPr>
              <a:t>The </a:t>
            </a:r>
            <a:r>
              <a:rPr lang="en-GB" sz="1800" b="1" dirty="0" smtClean="0">
                <a:solidFill>
                  <a:srgbClr val="FF0000"/>
                </a:solidFill>
                <a:latin typeface="Arial" panose="020B0604020202020204" pitchFamily="34" charset="0"/>
              </a:rPr>
              <a:t>SQRT</a:t>
            </a:r>
            <a:r>
              <a:rPr lang="en-GB" sz="1800" dirty="0" smtClean="0">
                <a:latin typeface="Arial" panose="020B0604020202020204" pitchFamily="34" charset="0"/>
              </a:rPr>
              <a:t> method is more accurate for small ensembles.</a:t>
            </a:r>
            <a:endParaRPr lang="en-GB" sz="180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39</a:t>
            </a:fld>
            <a:endParaRPr lang="en-GB" altLang="en-US" sz="1050">
              <a:latin typeface="Times" panose="02020603050405020304" pitchFamily="18" charset="0"/>
            </a:endParaRPr>
          </a:p>
        </p:txBody>
      </p:sp>
    </p:spTree>
    <p:extLst>
      <p:ext uri="{BB962C8B-B14F-4D97-AF65-F5344CB8AC3E}">
        <p14:creationId xmlns:p14="http://schemas.microsoft.com/office/powerpoint/2010/main" val="580259355"/>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1795669" y="72887"/>
            <a:ext cx="7175075" cy="931024"/>
          </a:xfrm>
        </p:spPr>
        <p:txBody>
          <a:bodyPr/>
          <a:lstStyle/>
          <a:p>
            <a:pPr eaLnBrk="1" hangingPunct="1"/>
            <a:r>
              <a:rPr lang="en-GB" altLang="en-US" sz="2800" dirty="0" smtClean="0"/>
              <a:t>Gaussian Probability Distribution Functions</a:t>
            </a:r>
            <a:br>
              <a:rPr lang="en-GB" altLang="en-US" sz="2800" dirty="0" smtClean="0"/>
            </a:br>
            <a:r>
              <a:rPr lang="en-GB" altLang="en-US" sz="2800" dirty="0" smtClean="0"/>
              <a:t>Methods based on the Kalman Filter</a:t>
            </a:r>
          </a:p>
        </p:txBody>
      </p:sp>
      <p:sp>
        <p:nvSpPr>
          <p:cNvPr id="39940" name="Rectangle 3"/>
          <p:cNvSpPr>
            <a:spLocks noGrp="1" noChangeArrowheads="1"/>
          </p:cNvSpPr>
          <p:nvPr>
            <p:ph idx="1"/>
          </p:nvPr>
        </p:nvSpPr>
        <p:spPr>
          <a:xfrm>
            <a:off x="671513" y="1003911"/>
            <a:ext cx="8295301" cy="3563540"/>
          </a:xfrm>
        </p:spPr>
        <p:txBody>
          <a:bodyPr/>
          <a:lstStyle/>
          <a:p>
            <a:pPr eaLnBrk="1" hangingPunct="1"/>
            <a:r>
              <a:rPr lang="en-GB" altLang="en-US" sz="1600" dirty="0" smtClean="0"/>
              <a:t>Easier to fit Gaussian to sampled errors.</a:t>
            </a:r>
          </a:p>
          <a:p>
            <a:pPr eaLnBrk="1" hangingPunct="1"/>
            <a:r>
              <a:rPr lang="en-GB" altLang="en-US" sz="1600" dirty="0" smtClean="0"/>
              <a:t>Quadratic optimisation problems, with linear solution methods – much more efficient.</a:t>
            </a:r>
          </a:p>
          <a:p>
            <a:pPr eaLnBrk="1" hangingPunct="1"/>
            <a:r>
              <a:rPr lang="en-GB" altLang="en-US" sz="1600" dirty="0" smtClean="0"/>
              <a:t>The Kalman filter is optimal for linear models, but </a:t>
            </a:r>
          </a:p>
          <a:p>
            <a:pPr lvl="1" eaLnBrk="1" hangingPunct="1">
              <a:spcBef>
                <a:spcPct val="0"/>
              </a:spcBef>
            </a:pPr>
            <a:r>
              <a:rPr lang="en-GB" altLang="en-US" dirty="0" smtClean="0"/>
              <a:t>it is not affordable for expensive models (despite the “easy” quadratic problem) </a:t>
            </a:r>
          </a:p>
          <a:p>
            <a:pPr lvl="1" eaLnBrk="1" hangingPunct="1">
              <a:spcBef>
                <a:spcPct val="0"/>
              </a:spcBef>
            </a:pPr>
            <a:r>
              <a:rPr lang="en-GB" altLang="en-US" dirty="0" smtClean="0"/>
              <a:t>it is not optimal for nonlinear models.</a:t>
            </a:r>
          </a:p>
          <a:p>
            <a:pPr eaLnBrk="1" hangingPunct="1"/>
            <a:r>
              <a:rPr lang="en-GB" altLang="en-US" sz="1600" dirty="0" smtClean="0"/>
              <a:t>Advanced methods based on the Kalman filter can be made affordable:</a:t>
            </a:r>
          </a:p>
          <a:p>
            <a:pPr lvl="1" eaLnBrk="1" hangingPunct="1">
              <a:spcAft>
                <a:spcPts val="0"/>
              </a:spcAft>
            </a:pPr>
            <a:r>
              <a:rPr lang="en-GB" altLang="en-US" dirty="0" smtClean="0"/>
              <a:t>Ensemble Kalman filter (EnKF, ETKF, ...)</a:t>
            </a:r>
          </a:p>
          <a:p>
            <a:pPr lvl="1" eaLnBrk="1" hangingPunct="1">
              <a:spcAft>
                <a:spcPts val="0"/>
              </a:spcAft>
            </a:pPr>
            <a:r>
              <a:rPr lang="en-GB" altLang="en-US" dirty="0" smtClean="0"/>
              <a:t>Four-dimensional variational assimilation (4DVar)</a:t>
            </a:r>
          </a:p>
          <a:p>
            <a:pPr marL="0" lvl="1" indent="0" eaLnBrk="1" hangingPunct="1">
              <a:buNone/>
            </a:pPr>
            <a:r>
              <a:rPr lang="en-GB" altLang="en-US" dirty="0" smtClean="0"/>
              <a:t>They allow some nonlinearity, but this loses strict optimality.</a:t>
            </a:r>
          </a:p>
        </p:txBody>
      </p:sp>
      <p:sp>
        <p:nvSpPr>
          <p:cNvPr id="39938" name="Footer Placeholder 3"/>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solidFill>
                  <a:srgbClr val="000000"/>
                </a:solidFill>
              </a:rPr>
              <a:t>© Crown copyright   Met Office</a:t>
            </a:r>
            <a:endParaRPr lang="en-GB" altLang="en-US" sz="1050" dirty="0">
              <a:solidFill>
                <a:srgbClr val="000000"/>
              </a:solidFill>
              <a:latin typeface="Times" panose="02020603050405020304" pitchFamily="18" charset="0"/>
            </a:endParaRPr>
          </a:p>
        </p:txBody>
      </p:sp>
      <p:sp>
        <p:nvSpPr>
          <p:cNvPr id="2" name="TextBox 1"/>
          <p:cNvSpPr txBox="1"/>
          <p:nvPr/>
        </p:nvSpPr>
        <p:spPr>
          <a:xfrm>
            <a:off x="671513" y="3897026"/>
            <a:ext cx="8348734" cy="790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lvl="1" defTabSz="219075">
              <a:spcBef>
                <a:spcPts val="600"/>
              </a:spcBef>
              <a:spcAft>
                <a:spcPts val="600"/>
              </a:spcAft>
              <a:buSzPct val="75000"/>
            </a:pPr>
            <a:r>
              <a:rPr lang="en-GB" altLang="en-US" sz="1600" kern="0" dirty="0">
                <a:solidFill>
                  <a:srgbClr val="0070C0"/>
                </a:solidFill>
                <a:sym typeface="Helvetica Light"/>
              </a:rPr>
              <a:t>The Particle Filter is an optimal Bayesian method which allows for non</a:t>
            </a:r>
            <a:r>
              <a:rPr lang="en-GB" sz="1600" kern="0" dirty="0">
                <a:solidFill>
                  <a:srgbClr val="0070C0"/>
                </a:solidFill>
                <a:sym typeface="Helvetica Light"/>
              </a:rPr>
              <a:t>‑</a:t>
            </a:r>
            <a:r>
              <a:rPr lang="en-GB" altLang="en-US" sz="1600" kern="0" dirty="0">
                <a:solidFill>
                  <a:srgbClr val="0070C0"/>
                </a:solidFill>
                <a:sym typeface="Helvetica Light"/>
              </a:rPr>
              <a:t>Gaussian errors, </a:t>
            </a:r>
            <a:br>
              <a:rPr lang="en-GB" altLang="en-US" sz="1600" kern="0" dirty="0">
                <a:solidFill>
                  <a:srgbClr val="0070C0"/>
                </a:solidFill>
                <a:sym typeface="Helvetica Light"/>
              </a:rPr>
            </a:br>
            <a:r>
              <a:rPr lang="en-GB" altLang="en-US" sz="1600" kern="0" dirty="0">
                <a:solidFill>
                  <a:srgbClr val="0070C0"/>
                </a:solidFill>
                <a:sym typeface="Helvetica Light"/>
              </a:rPr>
              <a:t>but the </a:t>
            </a:r>
            <a:r>
              <a:rPr lang="en-GB" altLang="en-US" sz="1600" i="1" kern="0" dirty="0">
                <a:solidFill>
                  <a:srgbClr val="0070C0"/>
                </a:solidFill>
                <a:sym typeface="Helvetica Light"/>
              </a:rPr>
              <a:t>curse of dimensionality </a:t>
            </a:r>
            <a:r>
              <a:rPr lang="en-GB" altLang="en-US" sz="1600" kern="0" dirty="0">
                <a:solidFill>
                  <a:srgbClr val="0070C0"/>
                </a:solidFill>
                <a:sym typeface="Helvetica Light"/>
              </a:rPr>
              <a:t>may make it impractical for NWP</a:t>
            </a:r>
            <a:r>
              <a:rPr lang="en-GB" altLang="en-US" sz="1600" kern="0" dirty="0" smtClean="0">
                <a:solidFill>
                  <a:srgbClr val="0070C0"/>
                </a:solidFill>
                <a:sym typeface="Helvetica Light"/>
              </a:rPr>
              <a:t>.</a:t>
            </a:r>
            <a:endParaRPr lang="en-GB" altLang="en-US" sz="1600" kern="0" dirty="0">
              <a:solidFill>
                <a:srgbClr val="0070C0"/>
              </a:solidFill>
              <a:sym typeface="Helvetica Light"/>
            </a:endParaRPr>
          </a:p>
        </p:txBody>
      </p:sp>
    </p:spTree>
    <p:extLst>
      <p:ext uri="{BB962C8B-B14F-4D97-AF65-F5344CB8AC3E}">
        <p14:creationId xmlns:p14="http://schemas.microsoft.com/office/powerpoint/2010/main" val="95453972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760220" y="45623"/>
            <a:ext cx="7726680" cy="623248"/>
          </a:xfrm>
        </p:spPr>
        <p:txBody>
          <a:bodyPr/>
          <a:lstStyle/>
          <a:p>
            <a:pPr eaLnBrk="1" hangingPunct="1"/>
            <a:r>
              <a:rPr lang="en-GB" altLang="en-US" dirty="0" smtClean="0"/>
              <a:t>Summary Equations </a:t>
            </a:r>
            <a:r>
              <a:rPr lang="en-GB" altLang="en-US" sz="3200" dirty="0" smtClean="0">
                <a:solidFill>
                  <a:srgbClr val="0070C0"/>
                </a:solidFill>
              </a:rPr>
              <a:t>- all equivalent</a:t>
            </a:r>
          </a:p>
        </p:txBody>
      </p:sp>
      <p:sp>
        <p:nvSpPr>
          <p:cNvPr id="44036" name="Rectangle 3"/>
          <p:cNvSpPr>
            <a:spLocks noGrp="1" noChangeArrowheads="1"/>
          </p:cNvSpPr>
          <p:nvPr>
            <p:ph idx="1"/>
          </p:nvPr>
        </p:nvSpPr>
        <p:spPr>
          <a:xfrm>
            <a:off x="595204" y="868686"/>
            <a:ext cx="4769385" cy="3970013"/>
          </a:xfrm>
          <a:noFill/>
        </p:spPr>
        <p:txBody>
          <a:bodyPr>
            <a:noAutofit/>
          </a:bodyPr>
          <a:lstStyle/>
          <a:p>
            <a:pPr eaLnBrk="1" hangingPunct="1">
              <a:spcBef>
                <a:spcPts val="1200"/>
              </a:spcBef>
              <a:spcAft>
                <a:spcPct val="200000"/>
              </a:spcAft>
            </a:pPr>
            <a:r>
              <a:rPr lang="en-GB" altLang="en-US" sz="1400" dirty="0"/>
              <a:t>Variational</a:t>
            </a:r>
          </a:p>
          <a:p>
            <a:pPr eaLnBrk="1" hangingPunct="1">
              <a:spcBef>
                <a:spcPts val="1200"/>
              </a:spcBef>
              <a:spcAft>
                <a:spcPct val="200000"/>
              </a:spcAft>
            </a:pPr>
            <a:r>
              <a:rPr lang="en-GB" altLang="en-US" sz="1400" dirty="0"/>
              <a:t>Kalman Filter. Kalman </a:t>
            </a:r>
            <a:r>
              <a:rPr lang="en-GB" altLang="en-US" sz="1400" dirty="0" smtClean="0"/>
              <a:t>Gain = </a:t>
            </a:r>
            <a:r>
              <a:rPr lang="en-GB" altLang="en-US" sz="1400" b="1" dirty="0" smtClean="0">
                <a:latin typeface="Times New Roman" panose="02020603050405020304" pitchFamily="18" charset="0"/>
              </a:rPr>
              <a:t>K</a:t>
            </a:r>
            <a:r>
              <a:rPr lang="en-GB" altLang="en-US" sz="1400" b="1" dirty="0">
                <a:latin typeface="Times New Roman" panose="02020603050405020304" pitchFamily="18" charset="0"/>
              </a:rPr>
              <a:t>.</a:t>
            </a:r>
          </a:p>
          <a:p>
            <a:pPr eaLnBrk="1" hangingPunct="1">
              <a:spcBef>
                <a:spcPts val="1200"/>
              </a:spcBef>
              <a:spcAft>
                <a:spcPct val="200000"/>
              </a:spcAft>
            </a:pPr>
            <a:r>
              <a:rPr lang="en-GB" altLang="en-US" sz="1400" dirty="0"/>
              <a:t>Observation space</a:t>
            </a:r>
          </a:p>
          <a:p>
            <a:pPr eaLnBrk="1" hangingPunct="1">
              <a:spcBef>
                <a:spcPts val="0"/>
              </a:spcBef>
              <a:spcAft>
                <a:spcPct val="200000"/>
              </a:spcAft>
            </a:pPr>
            <a:r>
              <a:rPr lang="en-GB" altLang="en-US" sz="1400" dirty="0"/>
              <a:t>Model </a:t>
            </a:r>
            <a:r>
              <a:rPr lang="en-GB" altLang="en-US" sz="1400" dirty="0" smtClean="0"/>
              <a:t>space</a:t>
            </a:r>
          </a:p>
          <a:p>
            <a:pPr eaLnBrk="1" hangingPunct="1">
              <a:spcBef>
                <a:spcPts val="600"/>
              </a:spcBef>
              <a:spcAft>
                <a:spcPct val="200000"/>
              </a:spcAft>
            </a:pPr>
            <a:r>
              <a:rPr lang="en-GB" altLang="en-US" sz="1400" dirty="0" smtClean="0"/>
              <a:t>Ensemble Square-root Filters:</a:t>
            </a:r>
            <a:br>
              <a:rPr lang="en-GB" altLang="en-US" sz="1400" dirty="0" smtClean="0"/>
            </a:br>
            <a:r>
              <a:rPr lang="en-GB" altLang="en-US" sz="1400" dirty="0" smtClean="0"/>
              <a:t>- ETKF calculates SQRT in ensemble space;</a:t>
            </a:r>
            <a:br>
              <a:rPr lang="en-GB" altLang="en-US" sz="1400" dirty="0" smtClean="0"/>
            </a:br>
            <a:r>
              <a:rPr lang="en-GB" altLang="en-US" sz="1400" dirty="0" smtClean="0"/>
              <a:t>- Sequential filters calculate in </a:t>
            </a:r>
            <a:r>
              <a:rPr lang="en-GB" altLang="en-US" sz="1400" dirty="0" err="1" smtClean="0"/>
              <a:t>ob</a:t>
            </a:r>
            <a:r>
              <a:rPr lang="en-GB" altLang="en-US" sz="1400" dirty="0" smtClean="0"/>
              <a:t>-space for 1 </a:t>
            </a:r>
            <a:r>
              <a:rPr lang="en-GB" altLang="en-US" sz="1400" dirty="0" err="1" smtClean="0"/>
              <a:t>ob</a:t>
            </a:r>
            <a:r>
              <a:rPr lang="en-GB" altLang="en-US" sz="1400" dirty="0" smtClean="0"/>
              <a:t> at a time</a:t>
            </a:r>
            <a:endParaRPr lang="en-GB" altLang="en-US" sz="1400" dirty="0"/>
          </a:p>
        </p:txBody>
      </p:sp>
      <p:sp>
        <p:nvSpPr>
          <p:cNvPr id="44034" name="Footer Placeholder 3"/>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BF5A5C65-C00F-4766-BC18-E46A5E449861}" type="slidenum">
              <a:rPr lang="en-GB" altLang="en-US" sz="750"/>
              <a:pPr/>
              <a:t>40</a:t>
            </a:fld>
            <a:endParaRPr lang="en-GB" altLang="en-US" sz="1050" dirty="0">
              <a:latin typeface="Times" panose="02020603050405020304" pitchFamily="18" charset="0"/>
            </a:endParaRPr>
          </a:p>
        </p:txBody>
      </p:sp>
      <p:pic>
        <p:nvPicPr>
          <p:cNvPr id="321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115" y="860772"/>
            <a:ext cx="531018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1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756" y="1175625"/>
            <a:ext cx="2089547"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15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026" y="1675270"/>
            <a:ext cx="176688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15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589" y="2006502"/>
            <a:ext cx="1117997" cy="2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154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0437" y="2426220"/>
            <a:ext cx="1710928"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154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2817" y="3054968"/>
            <a:ext cx="2074069"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1547" name="Text Box 11"/>
          <p:cNvSpPr txBox="1">
            <a:spLocks noChangeArrowheads="1"/>
          </p:cNvSpPr>
          <p:nvPr/>
        </p:nvSpPr>
        <p:spPr bwMode="auto">
          <a:xfrm>
            <a:off x="5620765" y="2645897"/>
            <a:ext cx="22754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050" dirty="0">
                <a:solidFill>
                  <a:srgbClr val="0070C0"/>
                </a:solidFill>
              </a:rPr>
              <a:t>Demonstrate equivalence using Sherman–Morrison–Woodbury formula</a:t>
            </a:r>
          </a:p>
          <a:p>
            <a:pPr eaLnBrk="1" hangingPunct="1"/>
            <a:endParaRPr lang="en-GB" altLang="en-US" sz="1050" dirty="0">
              <a:solidFill>
                <a:srgbClr val="0070C0"/>
              </a:solidFill>
            </a:endParaRPr>
          </a:p>
        </p:txBody>
      </p:sp>
      <p:sp>
        <p:nvSpPr>
          <p:cNvPr id="2" name="TextBox 1"/>
          <p:cNvSpPr txBox="1"/>
          <p:nvPr/>
        </p:nvSpPr>
        <p:spPr>
          <a:xfrm>
            <a:off x="5411562" y="3351229"/>
            <a:ext cx="3534317" cy="1436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lnSpc>
                <a:spcPct val="150000"/>
              </a:lnSpc>
            </a:pPr>
            <a:r>
              <a:rPr kumimoji="0" lang="en-GB" b="1" i="0" u="none" strike="noStrike" cap="none" spc="0" normalizeH="0" baseline="0" dirty="0" smtClean="0">
                <a:ln>
                  <a:noFill/>
                </a:ln>
                <a:solidFill>
                  <a:schemeClr val="tx1"/>
                </a:solidFill>
                <a:effectLst/>
                <a:uFillTx/>
                <a:latin typeface="Times New Roman" panose="02020603050405020304" pitchFamily="18" charset="0"/>
                <a:cs typeface="Times New Roman" panose="02020603050405020304" pitchFamily="18" charset="0"/>
                <a:sym typeface="Helvetica Light"/>
              </a:rPr>
              <a:t>B </a:t>
            </a:r>
            <a:r>
              <a:rPr kumimoji="0" lang="en-GB" b="0" i="0" u="none" strike="noStrike" cap="none" spc="0" normalizeH="0" baseline="0" dirty="0" smtClean="0">
                <a:ln>
                  <a:noFill/>
                </a:ln>
                <a:solidFill>
                  <a:schemeClr val="tx1"/>
                </a:solidFill>
                <a:effectLst/>
                <a:uFillTx/>
                <a:latin typeface="Times New Roman" panose="02020603050405020304" pitchFamily="18" charset="0"/>
                <a:cs typeface="Times New Roman" panose="02020603050405020304" pitchFamily="18" charset="0"/>
                <a:sym typeface="Helvetica Light"/>
              </a:rPr>
              <a:t>= </a:t>
            </a:r>
            <a:r>
              <a:rPr kumimoji="0" lang="en-GB" b="1" i="0" u="none" strike="noStrike" cap="none" spc="0" normalizeH="0" baseline="0" dirty="0" err="1" smtClean="0">
                <a:ln>
                  <a:noFill/>
                </a:ln>
                <a:solidFill>
                  <a:schemeClr val="tx1"/>
                </a:solidFill>
                <a:effectLst/>
                <a:uFillTx/>
                <a:latin typeface="Times New Roman" panose="02020603050405020304" pitchFamily="18" charset="0"/>
                <a:cs typeface="Times New Roman" panose="02020603050405020304" pitchFamily="18" charset="0"/>
                <a:sym typeface="Helvetica Light"/>
              </a:rPr>
              <a:t>X</a:t>
            </a:r>
            <a:r>
              <a:rPr kumimoji="0" lang="en-GB" i="1" u="none" strike="noStrike" cap="none" spc="0" normalizeH="0" baseline="30000" dirty="0" err="1" smtClean="0">
                <a:ln>
                  <a:noFill/>
                </a:ln>
                <a:solidFill>
                  <a:schemeClr val="tx1"/>
                </a:solidFill>
                <a:effectLst/>
                <a:uFillTx/>
                <a:latin typeface="Times New Roman" panose="02020603050405020304" pitchFamily="18" charset="0"/>
                <a:cs typeface="Times New Roman" panose="02020603050405020304" pitchFamily="18" charset="0"/>
                <a:sym typeface="Helvetica Light"/>
              </a:rPr>
              <a:t>f</a:t>
            </a:r>
            <a:r>
              <a:rPr kumimoji="0" lang="en-GB" i="1" u="none" strike="noStrike" cap="none" spc="0" normalizeH="0" baseline="30000" dirty="0" smtClean="0">
                <a:ln>
                  <a:noFill/>
                </a:ln>
                <a:solidFill>
                  <a:schemeClr val="tx1"/>
                </a:solidFill>
                <a:effectLst/>
                <a:uFillTx/>
                <a:latin typeface="Times New Roman" panose="02020603050405020304" pitchFamily="18" charset="0"/>
                <a:cs typeface="Times New Roman" panose="02020603050405020304" pitchFamily="18" charset="0"/>
                <a:sym typeface="Helvetica Light"/>
              </a:rPr>
              <a:t> </a:t>
            </a:r>
            <a:r>
              <a:rPr lang="en-GB" dirty="0" smtClean="0">
                <a:latin typeface="Times New Roman" panose="02020603050405020304" pitchFamily="18" charset="0"/>
                <a:cs typeface="Times New Roman" panose="02020603050405020304" pitchFamily="18" charset="0"/>
                <a:sym typeface="Helvetica Light"/>
              </a:rPr>
              <a:t>(</a:t>
            </a:r>
            <a:r>
              <a:rPr lang="en-GB" b="1" dirty="0" err="1" smtClean="0">
                <a:latin typeface="Times New Roman" panose="02020603050405020304" pitchFamily="18" charset="0"/>
                <a:cs typeface="Times New Roman" panose="02020603050405020304" pitchFamily="18" charset="0"/>
                <a:sym typeface="Helvetica Light"/>
              </a:rPr>
              <a:t>X</a:t>
            </a:r>
            <a:r>
              <a:rPr lang="en-GB" i="1" baseline="30000" dirty="0" err="1" smtClean="0">
                <a:latin typeface="Times New Roman" panose="02020603050405020304" pitchFamily="18" charset="0"/>
                <a:cs typeface="Times New Roman" panose="02020603050405020304" pitchFamily="18" charset="0"/>
                <a:sym typeface="Helvetica Light"/>
              </a:rPr>
              <a:t>f</a:t>
            </a:r>
            <a:r>
              <a:rPr lang="en-GB" dirty="0" smtClean="0">
                <a:latin typeface="Times New Roman" panose="02020603050405020304" pitchFamily="18" charset="0"/>
                <a:cs typeface="Times New Roman" panose="02020603050405020304" pitchFamily="18" charset="0"/>
                <a:sym typeface="Helvetica Light"/>
              </a:rPr>
              <a:t>)</a:t>
            </a:r>
            <a:r>
              <a:rPr lang="en-GB" i="1" baseline="30000" dirty="0" smtClean="0">
                <a:latin typeface="Times New Roman" panose="02020603050405020304" pitchFamily="18" charset="0"/>
                <a:cs typeface="Times New Roman" panose="02020603050405020304" pitchFamily="18" charset="0"/>
                <a:sym typeface="Helvetica Light"/>
              </a:rPr>
              <a:t>T</a:t>
            </a:r>
          </a:p>
          <a:p>
            <a:pPr defTabSz="584200" hangingPunct="0">
              <a:lnSpc>
                <a:spcPct val="150000"/>
              </a:lnSpc>
            </a:pPr>
            <a:r>
              <a:rPr lang="en-GB" i="1" dirty="0" smtClean="0">
                <a:latin typeface="Times New Roman" panose="02020603050405020304" pitchFamily="18" charset="0"/>
                <a:cs typeface="Times New Roman" panose="02020603050405020304" pitchFamily="18" charset="0"/>
                <a:sym typeface="Helvetica Light"/>
              </a:rPr>
              <a:t>Calculate </a:t>
            </a:r>
            <a:r>
              <a:rPr lang="en-GB" b="1" dirty="0" smtClean="0">
                <a:latin typeface="Times New Roman" panose="02020603050405020304" pitchFamily="18" charset="0"/>
                <a:cs typeface="Times New Roman" panose="02020603050405020304" pitchFamily="18" charset="0"/>
                <a:sym typeface="Helvetica Light"/>
              </a:rPr>
              <a:t>T</a:t>
            </a:r>
            <a:r>
              <a:rPr lang="en-GB" dirty="0" smtClean="0">
                <a:latin typeface="Times New Roman" panose="02020603050405020304" pitchFamily="18" charset="0"/>
                <a:cs typeface="Times New Roman" panose="02020603050405020304" pitchFamily="18" charset="0"/>
                <a:sym typeface="Helvetica Light"/>
              </a:rPr>
              <a:t> </a:t>
            </a:r>
            <a:r>
              <a:rPr lang="en-GB" i="1" dirty="0" smtClean="0">
                <a:latin typeface="Times New Roman" panose="02020603050405020304" pitchFamily="18" charset="0"/>
                <a:cs typeface="Times New Roman" panose="02020603050405020304" pitchFamily="18" charset="0"/>
                <a:sym typeface="Helvetica Light"/>
              </a:rPr>
              <a:t>(</a:t>
            </a:r>
            <a:r>
              <a:rPr lang="en-GB" sz="1050" i="1" dirty="0" smtClean="0">
                <a:latin typeface="Times New Roman" panose="02020603050405020304" pitchFamily="18" charset="0"/>
                <a:cs typeface="Times New Roman" panose="02020603050405020304" pitchFamily="18" charset="0"/>
                <a:sym typeface="Helvetica Light"/>
              </a:rPr>
              <a:t>needs SQRT(matrix)</a:t>
            </a:r>
            <a:r>
              <a:rPr lang="en-GB" i="1" dirty="0" smtClean="0">
                <a:latin typeface="Times New Roman" panose="02020603050405020304" pitchFamily="18" charset="0"/>
                <a:cs typeface="Times New Roman" panose="02020603050405020304" pitchFamily="18" charset="0"/>
                <a:sym typeface="Helvetica Light"/>
              </a:rPr>
              <a:t>) such that</a:t>
            </a:r>
            <a:endParaRPr lang="en-GB" dirty="0" smtClean="0">
              <a:latin typeface="Times New Roman" panose="02020603050405020304" pitchFamily="18" charset="0"/>
              <a:cs typeface="Times New Roman" panose="02020603050405020304" pitchFamily="18" charset="0"/>
              <a:sym typeface="Helvetica Light"/>
            </a:endParaRPr>
          </a:p>
          <a:p>
            <a:pPr defTabSz="584200" hangingPunct="0">
              <a:lnSpc>
                <a:spcPct val="150000"/>
              </a:lnSpc>
            </a:pPr>
            <a:r>
              <a:rPr lang="en-GB" b="1" dirty="0" err="1" smtClean="0">
                <a:latin typeface="Times New Roman" panose="02020603050405020304" pitchFamily="18" charset="0"/>
                <a:cs typeface="Times New Roman" panose="02020603050405020304" pitchFamily="18" charset="0"/>
                <a:sym typeface="Helvetica Light"/>
              </a:rPr>
              <a:t>X</a:t>
            </a:r>
            <a:r>
              <a:rPr lang="en-GB" i="1" baseline="30000" dirty="0" err="1" smtClean="0">
                <a:latin typeface="Times New Roman" panose="02020603050405020304" pitchFamily="18" charset="0"/>
                <a:cs typeface="Times New Roman" panose="02020603050405020304" pitchFamily="18" charset="0"/>
                <a:sym typeface="Helvetica Light"/>
              </a:rPr>
              <a:t>a</a:t>
            </a:r>
            <a:r>
              <a:rPr lang="en-GB" dirty="0" smtClean="0">
                <a:latin typeface="Times New Roman" panose="02020603050405020304" pitchFamily="18" charset="0"/>
                <a:cs typeface="Times New Roman" panose="02020603050405020304" pitchFamily="18" charset="0"/>
                <a:sym typeface="Helvetica Light"/>
              </a:rPr>
              <a:t> = </a:t>
            </a:r>
            <a:r>
              <a:rPr lang="en-GB" b="1" dirty="0" err="1">
                <a:latin typeface="Times New Roman" panose="02020603050405020304" pitchFamily="18" charset="0"/>
                <a:cs typeface="Times New Roman" panose="02020603050405020304" pitchFamily="18" charset="0"/>
                <a:sym typeface="Helvetica Light"/>
              </a:rPr>
              <a:t>X</a:t>
            </a:r>
            <a:r>
              <a:rPr lang="en-GB" i="1" baseline="30000" dirty="0" err="1">
                <a:latin typeface="Times New Roman" panose="02020603050405020304" pitchFamily="18" charset="0"/>
                <a:cs typeface="Times New Roman" panose="02020603050405020304" pitchFamily="18" charset="0"/>
                <a:sym typeface="Helvetica Light"/>
              </a:rPr>
              <a:t>f</a:t>
            </a:r>
            <a:r>
              <a:rPr lang="en-GB" dirty="0">
                <a:latin typeface="Times New Roman" panose="02020603050405020304" pitchFamily="18" charset="0"/>
                <a:cs typeface="Times New Roman" panose="02020603050405020304" pitchFamily="18" charset="0"/>
                <a:sym typeface="Helvetica Light"/>
              </a:rPr>
              <a:t> </a:t>
            </a:r>
            <a:r>
              <a:rPr lang="en-GB" b="1" dirty="0" smtClean="0">
                <a:latin typeface="Times New Roman" panose="02020603050405020304" pitchFamily="18" charset="0"/>
                <a:cs typeface="Times New Roman" panose="02020603050405020304" pitchFamily="18" charset="0"/>
                <a:sym typeface="Helvetica Light"/>
              </a:rPr>
              <a:t>T</a:t>
            </a:r>
          </a:p>
          <a:p>
            <a:pPr defTabSz="584200" hangingPunct="0">
              <a:lnSpc>
                <a:spcPct val="150000"/>
              </a:lnSpc>
            </a:pPr>
            <a:r>
              <a:rPr lang="en-GB" b="1" dirty="0" smtClean="0">
                <a:latin typeface="Times New Roman" panose="02020603050405020304" pitchFamily="18" charset="0"/>
                <a:cs typeface="Times New Roman" panose="02020603050405020304" pitchFamily="18" charset="0"/>
                <a:sym typeface="Helvetica Light"/>
              </a:rPr>
              <a:t>A </a:t>
            </a:r>
            <a:r>
              <a:rPr lang="en-GB" dirty="0">
                <a:latin typeface="Times New Roman" panose="02020603050405020304" pitchFamily="18" charset="0"/>
                <a:cs typeface="Times New Roman" panose="02020603050405020304" pitchFamily="18" charset="0"/>
                <a:sym typeface="Helvetica Light"/>
              </a:rPr>
              <a:t>= </a:t>
            </a:r>
            <a:r>
              <a:rPr lang="en-GB" b="1" dirty="0" err="1" smtClean="0">
                <a:latin typeface="Times New Roman" panose="02020603050405020304" pitchFamily="18" charset="0"/>
                <a:cs typeface="Times New Roman" panose="02020603050405020304" pitchFamily="18" charset="0"/>
                <a:sym typeface="Helvetica Light"/>
              </a:rPr>
              <a:t>X</a:t>
            </a:r>
            <a:r>
              <a:rPr lang="en-GB" i="1" baseline="30000" dirty="0" err="1" smtClean="0">
                <a:latin typeface="Times New Roman" panose="02020603050405020304" pitchFamily="18" charset="0"/>
                <a:cs typeface="Times New Roman" panose="02020603050405020304" pitchFamily="18" charset="0"/>
                <a:sym typeface="Helvetica Light"/>
              </a:rPr>
              <a:t>a</a:t>
            </a:r>
            <a:r>
              <a:rPr lang="en-GB" i="1" baseline="30000" dirty="0" smtClean="0">
                <a:latin typeface="Times New Roman" panose="02020603050405020304" pitchFamily="18" charset="0"/>
                <a:cs typeface="Times New Roman" panose="02020603050405020304" pitchFamily="18" charset="0"/>
                <a:sym typeface="Helvetica Light"/>
              </a:rPr>
              <a:t> </a:t>
            </a:r>
            <a:r>
              <a:rPr lang="en-GB" dirty="0">
                <a:latin typeface="Times New Roman" panose="02020603050405020304" pitchFamily="18" charset="0"/>
                <a:cs typeface="Times New Roman" panose="02020603050405020304" pitchFamily="18" charset="0"/>
                <a:sym typeface="Helvetica Light"/>
              </a:rPr>
              <a:t>(</a:t>
            </a:r>
            <a:r>
              <a:rPr lang="en-GB" b="1" dirty="0" err="1" smtClean="0">
                <a:latin typeface="Times New Roman" panose="02020603050405020304" pitchFamily="18" charset="0"/>
                <a:cs typeface="Times New Roman" panose="02020603050405020304" pitchFamily="18" charset="0"/>
                <a:sym typeface="Helvetica Light"/>
              </a:rPr>
              <a:t>X</a:t>
            </a:r>
            <a:r>
              <a:rPr lang="en-GB" i="1" baseline="30000" dirty="0" err="1" smtClean="0">
                <a:latin typeface="Times New Roman" panose="02020603050405020304" pitchFamily="18" charset="0"/>
                <a:cs typeface="Times New Roman" panose="02020603050405020304" pitchFamily="18" charset="0"/>
                <a:sym typeface="Helvetica Light"/>
              </a:rPr>
              <a:t>a</a:t>
            </a:r>
            <a:r>
              <a:rPr lang="en-GB" dirty="0" smtClean="0">
                <a:latin typeface="Times New Roman" panose="02020603050405020304" pitchFamily="18" charset="0"/>
                <a:cs typeface="Times New Roman" panose="02020603050405020304" pitchFamily="18" charset="0"/>
                <a:sym typeface="Helvetica Light"/>
              </a:rPr>
              <a:t>)</a:t>
            </a:r>
            <a:r>
              <a:rPr lang="en-GB" i="1" baseline="30000" dirty="0" smtClean="0">
                <a:latin typeface="Times New Roman" panose="02020603050405020304" pitchFamily="18" charset="0"/>
                <a:cs typeface="Times New Roman" panose="02020603050405020304" pitchFamily="18" charset="0"/>
                <a:sym typeface="Helvetica Light"/>
              </a:rPr>
              <a:t>T</a:t>
            </a:r>
            <a:endParaRPr lang="en-GB" i="1" baseline="30000" dirty="0">
              <a:latin typeface="Times New Roman" panose="02020603050405020304" pitchFamily="18" charset="0"/>
              <a:cs typeface="Times New Roman" panose="02020603050405020304" pitchFamily="18" charset="0"/>
              <a:sym typeface="Helvetica Light"/>
            </a:endParaRPr>
          </a:p>
        </p:txBody>
      </p:sp>
      <p:sp>
        <p:nvSpPr>
          <p:cNvPr id="3" name="Right Brace 2"/>
          <p:cNvSpPr/>
          <p:nvPr/>
        </p:nvSpPr>
        <p:spPr>
          <a:xfrm>
            <a:off x="5411562" y="2483080"/>
            <a:ext cx="208369" cy="808760"/>
          </a:xfrm>
          <a:prstGeom prst="rightBrace">
            <a:avLst/>
          </a:prstGeom>
          <a:ln>
            <a:solidFill>
              <a:srgbClr val="0070C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358516475"/>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15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5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215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15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15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15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15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7" grpId="0"/>
      <p:bldP spid="2"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solidFill>
            <a:schemeClr val="bg1"/>
          </a:solidFill>
          <a:ln/>
        </p:spPr>
        <p:txBody>
          <a:bodyPr/>
          <a:lstStyle>
            <a:lvl1pPr eaLnBrk="0" hangingPunct="0">
              <a:defRPr sz="3300">
                <a:solidFill>
                  <a:schemeClr val="tx2"/>
                </a:solidFill>
                <a:latin typeface="Arial" panose="020B0604020202020204" pitchFamily="34" charset="0"/>
              </a:defRPr>
            </a:lvl1pPr>
            <a:lvl2pPr marL="557213" indent="-214313" eaLnBrk="0" hangingPunct="0">
              <a:defRPr sz="3300">
                <a:solidFill>
                  <a:schemeClr val="tx2"/>
                </a:solidFill>
                <a:latin typeface="Arial" panose="020B0604020202020204" pitchFamily="34" charset="0"/>
              </a:defRPr>
            </a:lvl2pPr>
            <a:lvl3pPr marL="857250" indent="-171450" eaLnBrk="0" hangingPunct="0">
              <a:defRPr sz="3300">
                <a:solidFill>
                  <a:schemeClr val="tx2"/>
                </a:solidFill>
                <a:latin typeface="Arial" panose="020B0604020202020204" pitchFamily="34" charset="0"/>
              </a:defRPr>
            </a:lvl3pPr>
            <a:lvl4pPr marL="1200150" indent="-171450" eaLnBrk="0" hangingPunct="0">
              <a:defRPr sz="3300">
                <a:solidFill>
                  <a:schemeClr val="tx2"/>
                </a:solidFill>
                <a:latin typeface="Arial" panose="020B0604020202020204" pitchFamily="34" charset="0"/>
              </a:defRPr>
            </a:lvl4pPr>
            <a:lvl5pPr marL="1543050" indent="-171450" eaLnBrk="0" hangingPunct="0">
              <a:defRPr sz="3300">
                <a:solidFill>
                  <a:schemeClr val="tx2"/>
                </a:solidFill>
                <a:latin typeface="Arial" panose="020B0604020202020204" pitchFamily="34" charset="0"/>
              </a:defRPr>
            </a:lvl5pPr>
            <a:lvl6pPr marL="1885950" indent="-171450" eaLnBrk="0" fontAlgn="base" hangingPunct="0">
              <a:lnSpc>
                <a:spcPct val="85000"/>
              </a:lnSpc>
              <a:spcBef>
                <a:spcPct val="0"/>
              </a:spcBef>
              <a:spcAft>
                <a:spcPct val="0"/>
              </a:spcAft>
              <a:defRPr sz="3300">
                <a:solidFill>
                  <a:schemeClr val="tx2"/>
                </a:solidFill>
                <a:latin typeface="Arial" panose="020B0604020202020204" pitchFamily="34" charset="0"/>
              </a:defRPr>
            </a:lvl6pPr>
            <a:lvl7pPr marL="2228850" indent="-171450" eaLnBrk="0" fontAlgn="base" hangingPunct="0">
              <a:lnSpc>
                <a:spcPct val="85000"/>
              </a:lnSpc>
              <a:spcBef>
                <a:spcPct val="0"/>
              </a:spcBef>
              <a:spcAft>
                <a:spcPct val="0"/>
              </a:spcAft>
              <a:defRPr sz="3300">
                <a:solidFill>
                  <a:schemeClr val="tx2"/>
                </a:solidFill>
                <a:latin typeface="Arial" panose="020B0604020202020204" pitchFamily="34" charset="0"/>
              </a:defRPr>
            </a:lvl7pPr>
            <a:lvl8pPr marL="2571750" indent="-171450" eaLnBrk="0" fontAlgn="base" hangingPunct="0">
              <a:lnSpc>
                <a:spcPct val="85000"/>
              </a:lnSpc>
              <a:spcBef>
                <a:spcPct val="0"/>
              </a:spcBef>
              <a:spcAft>
                <a:spcPct val="0"/>
              </a:spcAft>
              <a:defRPr sz="3300">
                <a:solidFill>
                  <a:schemeClr val="tx2"/>
                </a:solidFill>
                <a:latin typeface="Arial" panose="020B0604020202020204" pitchFamily="34" charset="0"/>
              </a:defRPr>
            </a:lvl8pPr>
            <a:lvl9pPr marL="2914650" indent="-171450" eaLnBrk="0" fontAlgn="base" hangingPunct="0">
              <a:lnSpc>
                <a:spcPct val="85000"/>
              </a:lnSpc>
              <a:spcBef>
                <a:spcPct val="0"/>
              </a:spcBef>
              <a:spcAft>
                <a:spcPct val="0"/>
              </a:spcAft>
              <a:defRPr sz="3300">
                <a:solidFill>
                  <a:schemeClr val="tx2"/>
                </a:solidFill>
                <a:latin typeface="Arial" panose="020B0604020202020204" pitchFamily="34" charset="0"/>
              </a:defRPr>
            </a:lvl9pPr>
          </a:lstStyle>
          <a:p>
            <a:r>
              <a:rPr lang="en-GB" altLang="en-US" sz="750" dirty="0">
                <a:solidFill>
                  <a:schemeClr val="tx1"/>
                </a:solidFill>
              </a:rPr>
              <a:t>© Crown copyright   Met Office</a:t>
            </a:r>
            <a:endParaRPr lang="en-GB" altLang="en-US" sz="1050" dirty="0">
              <a:solidFill>
                <a:schemeClr val="tx1"/>
              </a:solidFill>
              <a:latin typeface="Times" panose="02020603050405020304" pitchFamily="18" charset="0"/>
            </a:endParaRPr>
          </a:p>
        </p:txBody>
      </p:sp>
      <p:sp>
        <p:nvSpPr>
          <p:cNvPr id="47107" name="Rectangle 2"/>
          <p:cNvSpPr>
            <a:spLocks noGrp="1" noChangeArrowheads="1"/>
          </p:cNvSpPr>
          <p:nvPr>
            <p:ph type="title"/>
          </p:nvPr>
        </p:nvSpPr>
        <p:spPr>
          <a:xfrm>
            <a:off x="1859280" y="0"/>
            <a:ext cx="5790486" cy="484748"/>
          </a:xfrm>
        </p:spPr>
        <p:txBody>
          <a:bodyPr/>
          <a:lstStyle/>
          <a:p>
            <a:pPr eaLnBrk="1" hangingPunct="1"/>
            <a:r>
              <a:rPr lang="en-GB" altLang="en-US" sz="2700" dirty="0"/>
              <a:t>Flavours of </a:t>
            </a:r>
            <a:r>
              <a:rPr lang="en-GB" altLang="en-US" sz="2700" dirty="0" smtClean="0"/>
              <a:t>EnKF used for NWP</a:t>
            </a:r>
            <a:endParaRPr lang="en-GB" altLang="en-US" sz="2700" dirty="0"/>
          </a:p>
        </p:txBody>
      </p:sp>
      <p:sp>
        <p:nvSpPr>
          <p:cNvPr id="47108" name="Rectangle 3"/>
          <p:cNvSpPr>
            <a:spLocks noGrp="1" noChangeArrowheads="1"/>
          </p:cNvSpPr>
          <p:nvPr>
            <p:ph type="body" idx="1"/>
          </p:nvPr>
        </p:nvSpPr>
        <p:spPr>
          <a:xfrm>
            <a:off x="772477" y="714614"/>
            <a:ext cx="7807643" cy="3401615"/>
          </a:xfrm>
          <a:noFill/>
          <a:extLst>
            <a:ext uri="{909E8E84-426E-40DD-AFC4-6F175D3DCCD1}">
              <a14:hiddenFill xmlns:a14="http://schemas.microsoft.com/office/drawing/2010/main">
                <a:solidFill>
                  <a:schemeClr val="tx1"/>
                </a:solidFill>
              </a14:hiddenFill>
            </a:ext>
          </a:extLst>
        </p:spPr>
        <p:txBody>
          <a:bodyPr/>
          <a:lstStyle/>
          <a:p>
            <a:pPr marL="428625" indent="-428625"/>
            <a:r>
              <a:rPr lang="en-GB" altLang="en-US" b="1" dirty="0" smtClean="0"/>
              <a:t>EnKF</a:t>
            </a:r>
            <a:r>
              <a:rPr lang="en-GB" altLang="en-US" dirty="0" smtClean="0"/>
              <a:t>: closest to KF.  Allows Schur product localisation.  Uses perturbed observations to get correct spread. </a:t>
            </a:r>
            <a:r>
              <a:rPr lang="en-GB" altLang="en-US" dirty="0" smtClean="0">
                <a:solidFill>
                  <a:schemeClr val="accent2"/>
                </a:solidFill>
              </a:rPr>
              <a:t>(e.g. </a:t>
            </a:r>
            <a:r>
              <a:rPr lang="en-GB" altLang="en-US" dirty="0" err="1" smtClean="0">
                <a:solidFill>
                  <a:schemeClr val="accent2"/>
                </a:solidFill>
              </a:rPr>
              <a:t>Houtekamer</a:t>
            </a:r>
            <a:r>
              <a:rPr lang="en-GB" altLang="en-US" dirty="0" smtClean="0">
                <a:solidFill>
                  <a:schemeClr val="accent2"/>
                </a:solidFill>
              </a:rPr>
              <a:t> &amp; Mitchell </a:t>
            </a:r>
            <a:r>
              <a:rPr lang="en-GB" altLang="en-US" i="1" dirty="0" smtClean="0">
                <a:solidFill>
                  <a:schemeClr val="accent2"/>
                </a:solidFill>
              </a:rPr>
              <a:t>Canada</a:t>
            </a:r>
            <a:r>
              <a:rPr lang="en-GB" altLang="en-US" dirty="0" smtClean="0">
                <a:solidFill>
                  <a:schemeClr val="accent2"/>
                </a:solidFill>
              </a:rPr>
              <a:t>)</a:t>
            </a:r>
          </a:p>
          <a:p>
            <a:pPr marL="428625" indent="-428625"/>
            <a:r>
              <a:rPr lang="en-GB" altLang="en-US" b="1" dirty="0" smtClean="0"/>
              <a:t>SQRT filters</a:t>
            </a:r>
            <a:r>
              <a:rPr lang="en-GB" altLang="en-US" dirty="0" smtClean="0"/>
              <a:t>: Deterministic equation gives correct spread.  </a:t>
            </a:r>
            <a:br>
              <a:rPr lang="en-GB" altLang="en-US" dirty="0" smtClean="0"/>
            </a:br>
            <a:r>
              <a:rPr lang="en-GB" altLang="en-US" dirty="0" smtClean="0"/>
              <a:t>Efficient with sequential processing of </a:t>
            </a:r>
            <a:r>
              <a:rPr lang="en-GB" altLang="en-US" dirty="0" err="1" smtClean="0"/>
              <a:t>obs</a:t>
            </a:r>
            <a:r>
              <a:rPr lang="en-GB" altLang="en-US" dirty="0" smtClean="0"/>
              <a:t>; this allows Schur product localisation. </a:t>
            </a:r>
            <a:br>
              <a:rPr lang="en-GB" altLang="en-US" dirty="0" smtClean="0"/>
            </a:br>
            <a:r>
              <a:rPr lang="en-GB" altLang="en-US" dirty="0" smtClean="0">
                <a:solidFill>
                  <a:schemeClr val="accent2"/>
                </a:solidFill>
              </a:rPr>
              <a:t>(e.g. </a:t>
            </a:r>
            <a:r>
              <a:rPr lang="en-GB" altLang="en-US" dirty="0" err="1" smtClean="0">
                <a:solidFill>
                  <a:schemeClr val="accent2"/>
                </a:solidFill>
              </a:rPr>
              <a:t>Tippett</a:t>
            </a:r>
            <a:r>
              <a:rPr lang="en-GB" altLang="en-US" dirty="0" smtClean="0">
                <a:solidFill>
                  <a:schemeClr val="accent2"/>
                </a:solidFill>
              </a:rPr>
              <a:t>, Anderson, Bishop, Hamill, Whitaker, Flowerdew)</a:t>
            </a:r>
          </a:p>
          <a:p>
            <a:pPr marL="428625" indent="-428625"/>
            <a:r>
              <a:rPr lang="en-GB" altLang="en-US" b="1" dirty="0" smtClean="0"/>
              <a:t>LETKF</a:t>
            </a:r>
            <a:r>
              <a:rPr lang="en-GB" altLang="en-US" dirty="0" smtClean="0"/>
              <a:t>: Localised by data selection.  </a:t>
            </a:r>
            <a:br>
              <a:rPr lang="en-GB" altLang="en-US" dirty="0" smtClean="0"/>
            </a:br>
            <a:r>
              <a:rPr lang="en-GB" altLang="en-US" dirty="0" smtClean="0"/>
              <a:t>One form of SQRT filter; efficient because matrices have order = ensemble size.  </a:t>
            </a:r>
            <a:br>
              <a:rPr lang="en-GB" altLang="en-US" dirty="0" smtClean="0"/>
            </a:br>
            <a:r>
              <a:rPr lang="en-GB" altLang="en-US" dirty="0" smtClean="0">
                <a:solidFill>
                  <a:schemeClr val="accent2"/>
                </a:solidFill>
              </a:rPr>
              <a:t>(e.g. Bowler </a:t>
            </a:r>
            <a:r>
              <a:rPr lang="en-GB" altLang="en-US" i="1" dirty="0" smtClean="0">
                <a:solidFill>
                  <a:schemeClr val="accent2"/>
                </a:solidFill>
              </a:rPr>
              <a:t>Met Office</a:t>
            </a:r>
            <a:r>
              <a:rPr lang="en-GB" altLang="en-US" dirty="0" smtClean="0">
                <a:solidFill>
                  <a:schemeClr val="accent2"/>
                </a:solidFill>
              </a:rPr>
              <a:t>, </a:t>
            </a:r>
            <a:r>
              <a:rPr lang="en-GB" altLang="en-US" dirty="0" err="1" smtClean="0">
                <a:solidFill>
                  <a:schemeClr val="accent2"/>
                </a:solidFill>
              </a:rPr>
              <a:t>Kalnay</a:t>
            </a:r>
            <a:r>
              <a:rPr lang="en-GB" altLang="en-US" dirty="0" smtClean="0">
                <a:solidFill>
                  <a:schemeClr val="accent2"/>
                </a:solidFill>
              </a:rPr>
              <a:t>, </a:t>
            </a:r>
            <a:r>
              <a:rPr lang="en-GB" altLang="en-US" dirty="0" err="1" smtClean="0">
                <a:solidFill>
                  <a:schemeClr val="accent2"/>
                </a:solidFill>
              </a:rPr>
              <a:t>Ott</a:t>
            </a:r>
            <a:r>
              <a:rPr lang="en-GB" altLang="en-US" dirty="0" smtClean="0">
                <a:solidFill>
                  <a:schemeClr val="accent2"/>
                </a:solidFill>
              </a:rPr>
              <a:t>, Hunt et al. </a:t>
            </a:r>
            <a:r>
              <a:rPr lang="en-GB" altLang="en-US" i="1" dirty="0" err="1" smtClean="0">
                <a:solidFill>
                  <a:schemeClr val="accent2"/>
                </a:solidFill>
              </a:rPr>
              <a:t>Univ</a:t>
            </a:r>
            <a:r>
              <a:rPr lang="en-GB" altLang="en-US" i="1" dirty="0" smtClean="0">
                <a:solidFill>
                  <a:schemeClr val="accent2"/>
                </a:solidFill>
              </a:rPr>
              <a:t> Maryland, </a:t>
            </a:r>
            <a:r>
              <a:rPr lang="en-GB" altLang="en-US" dirty="0" smtClean="0">
                <a:solidFill>
                  <a:schemeClr val="accent2"/>
                </a:solidFill>
              </a:rPr>
              <a:t>Miyoshi </a:t>
            </a:r>
            <a:r>
              <a:rPr lang="en-GB" altLang="en-US" i="1" dirty="0" smtClean="0">
                <a:solidFill>
                  <a:schemeClr val="accent2"/>
                </a:solidFill>
              </a:rPr>
              <a:t>Japan</a:t>
            </a:r>
            <a:r>
              <a:rPr lang="en-GB" altLang="en-US" dirty="0" smtClean="0">
                <a:solidFill>
                  <a:schemeClr val="accent2"/>
                </a:solidFill>
              </a:rPr>
              <a:t>)</a:t>
            </a:r>
          </a:p>
          <a:p>
            <a:pPr marL="428625" indent="-428625"/>
            <a:r>
              <a:rPr lang="en-GB" altLang="en-US" b="1" dirty="0" err="1" smtClean="0"/>
              <a:t>En-Var</a:t>
            </a:r>
            <a:r>
              <a:rPr lang="en-GB" altLang="en-US" dirty="0" smtClean="0"/>
              <a:t>: An ensemble of separate variational assimilations;  allows same DA system to be used for deterministic &amp; ensemble.  Only loosely related to EnKF.</a:t>
            </a:r>
            <a:br>
              <a:rPr lang="en-GB" altLang="en-US" dirty="0" smtClean="0"/>
            </a:br>
            <a:r>
              <a:rPr lang="en-GB" altLang="en-US" dirty="0" smtClean="0">
                <a:solidFill>
                  <a:schemeClr val="accent2"/>
                </a:solidFill>
              </a:rPr>
              <a:t>(e.g. ECMWF’s </a:t>
            </a:r>
            <a:r>
              <a:rPr lang="en-GB" altLang="en-US" dirty="0" err="1" smtClean="0">
                <a:solidFill>
                  <a:schemeClr val="accent2"/>
                </a:solidFill>
              </a:rPr>
              <a:t>EnDA</a:t>
            </a:r>
            <a:r>
              <a:rPr lang="en-GB" altLang="en-US" dirty="0" smtClean="0">
                <a:solidFill>
                  <a:schemeClr val="accent2"/>
                </a:solidFill>
              </a:rPr>
              <a:t>, Bowler </a:t>
            </a:r>
            <a:r>
              <a:rPr lang="en-GB" altLang="en-US" i="1" dirty="0" smtClean="0">
                <a:solidFill>
                  <a:schemeClr val="accent2"/>
                </a:solidFill>
              </a:rPr>
              <a:t>et al</a:t>
            </a:r>
            <a:r>
              <a:rPr lang="en-GB" altLang="en-US" dirty="0" smtClean="0">
                <a:solidFill>
                  <a:schemeClr val="accent2"/>
                </a:solidFill>
              </a:rPr>
              <a:t>. En-4DEnVar)</a:t>
            </a:r>
          </a:p>
          <a:p>
            <a:pPr marL="428625" indent="-428625"/>
            <a:endParaRPr lang="en-GB" altLang="en-US" dirty="0"/>
          </a:p>
        </p:txBody>
      </p:sp>
    </p:spTree>
    <p:extLst>
      <p:ext uri="{BB962C8B-B14F-4D97-AF65-F5344CB8AC3E}">
        <p14:creationId xmlns:p14="http://schemas.microsoft.com/office/powerpoint/2010/main" val="516450908"/>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520" y="81828"/>
            <a:ext cx="3659284" cy="500137"/>
          </a:xfrm>
        </p:spPr>
        <p:txBody>
          <a:bodyPr/>
          <a:lstStyle/>
          <a:p>
            <a:r>
              <a:rPr lang="en-GB" sz="2800" dirty="0"/>
              <a:t>4DVar vs EnKF</a:t>
            </a:r>
          </a:p>
        </p:txBody>
      </p:sp>
      <p:sp>
        <p:nvSpPr>
          <p:cNvPr id="3" name="Content Placeholder 2"/>
          <p:cNvSpPr>
            <a:spLocks noGrp="1"/>
          </p:cNvSpPr>
          <p:nvPr>
            <p:ph idx="1"/>
          </p:nvPr>
        </p:nvSpPr>
        <p:spPr>
          <a:xfrm>
            <a:off x="197644" y="838200"/>
            <a:ext cx="4050507" cy="3627691"/>
          </a:xfrm>
        </p:spPr>
        <p:txBody>
          <a:bodyPr/>
          <a:lstStyle/>
          <a:p>
            <a:r>
              <a:rPr lang="en-US" sz="1800" dirty="0"/>
              <a:t>Lorenc, A. C., 2003: The potential of the Ensemble Kalman filter for NWP - a comparison with 4D-Var. </a:t>
            </a:r>
            <a:r>
              <a:rPr lang="en-US" sz="1800" dirty="0" smtClean="0"/>
              <a:t/>
            </a:r>
            <a:br>
              <a:rPr lang="en-US" sz="1800" dirty="0" smtClean="0"/>
            </a:br>
            <a:r>
              <a:rPr lang="en-US" sz="1600" i="1" dirty="0" smtClean="0"/>
              <a:t>Quart</a:t>
            </a:r>
            <a:r>
              <a:rPr lang="en-US" sz="1600" i="1" dirty="0"/>
              <a:t>. J. Roy. Met. Soc., </a:t>
            </a:r>
            <a:r>
              <a:rPr lang="en-US" sz="1600" b="1" dirty="0"/>
              <a:t>129</a:t>
            </a:r>
            <a:r>
              <a:rPr lang="en-US" sz="1600" dirty="0"/>
              <a:t>, 3183-3203. </a:t>
            </a:r>
            <a:r>
              <a:rPr lang="en-US" sz="1800" dirty="0" smtClean="0"/>
              <a:t>did a review with the summary shown:</a:t>
            </a:r>
          </a:p>
          <a:p>
            <a:endParaRPr lang="en-US" sz="1800" dirty="0" smtClean="0"/>
          </a:p>
          <a:p>
            <a:r>
              <a:rPr lang="en-US" sz="1800" dirty="0"/>
              <a:t>b</a:t>
            </a:r>
            <a:r>
              <a:rPr lang="en-US" sz="1800" dirty="0" smtClean="0"/>
              <a:t>efore suggesting a hybrid, combining the good features of both methods.</a:t>
            </a:r>
            <a:endParaRPr lang="en-GB" sz="1800" dirty="0"/>
          </a:p>
          <a:p>
            <a:endParaRPr lang="en-GB" sz="1800" dirty="0"/>
          </a:p>
        </p:txBody>
      </p:sp>
      <p:sp>
        <p:nvSpPr>
          <p:cNvPr id="4" name="Footer Placeholder 3"/>
          <p:cNvSpPr>
            <a:spLocks noGrp="1"/>
          </p:cNvSpPr>
          <p:nvPr>
            <p:ph type="ftr" sz="quarter" idx="10"/>
          </p:nvPr>
        </p:nvSpPr>
        <p:spPr/>
        <p:txBody>
          <a:bodyPr/>
          <a:lstStyle/>
          <a:p>
            <a:r>
              <a:rPr lang="en-GB" altLang="en-US" dirty="0" smtClean="0"/>
              <a:t>© Crown copyright   Met Office  Andrew Lorenc  </a:t>
            </a:r>
            <a:fld id="{4980F235-5A9C-4374-BC9A-A925C5C0BAE6}" type="slidenum">
              <a:rPr lang="en-GB" altLang="en-US" smtClean="0"/>
              <a:pPr/>
              <a:t>42</a:t>
            </a:fld>
            <a:endParaRPr lang="en-GB" altLang="en-US" sz="1050" dirty="0">
              <a:latin typeface="Times" panose="02020603050405020304" pitchFamily="18" charset="0"/>
            </a:endParaRPr>
          </a:p>
        </p:txBody>
      </p:sp>
      <p:pic>
        <p:nvPicPr>
          <p:cNvPr id="8" name="Picture 3" descr="V:\screen_dump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045" y="0"/>
            <a:ext cx="4718535" cy="5163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7540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874520" y="99061"/>
            <a:ext cx="6760624" cy="1177245"/>
          </a:xfrm>
        </p:spPr>
        <p:txBody>
          <a:bodyPr/>
          <a:lstStyle/>
          <a:p>
            <a:pPr eaLnBrk="1" hangingPunct="1"/>
            <a:r>
              <a:rPr lang="en-GB" dirty="0" smtClean="0"/>
              <a:t>Using a localised ensemble covariance in VAR</a:t>
            </a:r>
          </a:p>
        </p:txBody>
      </p:sp>
      <p:sp>
        <p:nvSpPr>
          <p:cNvPr id="50179" name="Rectangle 3"/>
          <p:cNvSpPr>
            <a:spLocks noGrp="1" noChangeArrowheads="1"/>
          </p:cNvSpPr>
          <p:nvPr>
            <p:ph idx="1"/>
          </p:nvPr>
        </p:nvSpPr>
        <p:spPr>
          <a:xfrm>
            <a:off x="197644" y="1761531"/>
            <a:ext cx="8946356" cy="2704360"/>
          </a:xfrm>
        </p:spPr>
        <p:txBody>
          <a:bodyPr/>
          <a:lstStyle/>
          <a:p>
            <a:pPr eaLnBrk="1" hangingPunct="1"/>
            <a:r>
              <a:rPr lang="en-GB" dirty="0" smtClean="0"/>
              <a:t>Localisation is a simple idea used in the ensemble Kalman filter:    </a:t>
            </a:r>
            <a:r>
              <a:rPr lang="en-GB" sz="2100" b="1" dirty="0">
                <a:latin typeface="Times New Roman" pitchFamily="18" charset="0"/>
              </a:rPr>
              <a:t>B</a:t>
            </a:r>
            <a:r>
              <a:rPr lang="en-GB" sz="2100" dirty="0">
                <a:latin typeface="Times New Roman" pitchFamily="18" charset="0"/>
              </a:rPr>
              <a:t> = </a:t>
            </a:r>
            <a:r>
              <a:rPr lang="en-GB" sz="2100" b="1" dirty="0" err="1">
                <a:latin typeface="Times New Roman" pitchFamily="18" charset="0"/>
              </a:rPr>
              <a:t>P</a:t>
            </a:r>
            <a:r>
              <a:rPr lang="en-GB" sz="2100" i="1" baseline="-25000" dirty="0" err="1">
                <a:latin typeface="Times New Roman" pitchFamily="18" charset="0"/>
              </a:rPr>
              <a:t>e</a:t>
            </a:r>
            <a:r>
              <a:rPr lang="en-GB" sz="2100" i="1" baseline="-25000" dirty="0">
                <a:latin typeface="Times New Roman" pitchFamily="18" charset="0"/>
              </a:rPr>
              <a:t> </a:t>
            </a:r>
            <a:r>
              <a:rPr lang="en-GB" sz="2100" b="1" dirty="0">
                <a:latin typeface="Times New Roman" pitchFamily="18" charset="0"/>
                <a:cs typeface="Arial" pitchFamily="34" charset="0"/>
              </a:rPr>
              <a:t>◦</a:t>
            </a:r>
            <a:r>
              <a:rPr lang="en-GB" sz="2100" b="1" baseline="-25000" dirty="0">
                <a:latin typeface="Times New Roman" pitchFamily="18" charset="0"/>
                <a:cs typeface="Arial" pitchFamily="34" charset="0"/>
              </a:rPr>
              <a:t> </a:t>
            </a:r>
            <a:r>
              <a:rPr lang="en-GB" sz="2100" i="1" baseline="-25000" dirty="0">
                <a:latin typeface="Times New Roman" pitchFamily="18" charset="0"/>
                <a:cs typeface="Arial" pitchFamily="34" charset="0"/>
              </a:rPr>
              <a:t> </a:t>
            </a:r>
            <a:r>
              <a:rPr lang="en-GB" sz="2100" b="1" dirty="0" smtClean="0">
                <a:latin typeface="Times New Roman" pitchFamily="18" charset="0"/>
              </a:rPr>
              <a:t>C</a:t>
            </a:r>
            <a:r>
              <a:rPr lang="en-GB" sz="1350" dirty="0" smtClean="0"/>
              <a:t>  </a:t>
            </a:r>
            <a:r>
              <a:rPr lang="en-GB" sz="1350" dirty="0"/>
              <a:t/>
            </a:r>
            <a:br>
              <a:rPr lang="en-GB" sz="1350" dirty="0"/>
            </a:br>
            <a:r>
              <a:rPr lang="en-GB" sz="1350" dirty="0">
                <a:solidFill>
                  <a:srgbClr val="00B050"/>
                </a:solidFill>
              </a:rPr>
              <a:t>(Hamill </a:t>
            </a:r>
            <a:r>
              <a:rPr lang="en-GB" sz="1350" i="1" dirty="0">
                <a:solidFill>
                  <a:srgbClr val="00B050"/>
                </a:solidFill>
              </a:rPr>
              <a:t>et al.</a:t>
            </a:r>
            <a:r>
              <a:rPr lang="en-GB" sz="1350" dirty="0">
                <a:solidFill>
                  <a:srgbClr val="00B050"/>
                </a:solidFill>
              </a:rPr>
              <a:t> </a:t>
            </a:r>
            <a:r>
              <a:rPr lang="en-GB" sz="1350" dirty="0" smtClean="0">
                <a:solidFill>
                  <a:srgbClr val="00B050"/>
                </a:solidFill>
              </a:rPr>
              <a:t>2001, </a:t>
            </a:r>
            <a:r>
              <a:rPr lang="en-GB" sz="1350" dirty="0" err="1" smtClean="0">
                <a:solidFill>
                  <a:srgbClr val="00B050"/>
                </a:solidFill>
              </a:rPr>
              <a:t>Houtekamer</a:t>
            </a:r>
            <a:r>
              <a:rPr lang="en-GB" sz="1350" dirty="0" smtClean="0">
                <a:solidFill>
                  <a:srgbClr val="00B050"/>
                </a:solidFill>
              </a:rPr>
              <a:t> &amp; Mitchell 2001)</a:t>
            </a:r>
            <a:endParaRPr lang="en-GB" sz="1350" baseline="-25000" dirty="0">
              <a:solidFill>
                <a:srgbClr val="00B050"/>
              </a:solidFill>
            </a:endParaRPr>
          </a:p>
          <a:p>
            <a:pPr eaLnBrk="1" hangingPunct="1"/>
            <a:r>
              <a:rPr lang="en-GB" dirty="0" smtClean="0"/>
              <a:t> But a key characteristic of NWP variational DA schemes is that they never need to calculate covariance matrices – these are implicit in the algorithm’s control variable transforms </a:t>
            </a:r>
            <a:br>
              <a:rPr lang="en-GB" dirty="0" smtClean="0"/>
            </a:br>
            <a:endParaRPr lang="en-GB" dirty="0" smtClean="0"/>
          </a:p>
          <a:p>
            <a:pPr eaLnBrk="1" hangingPunct="1"/>
            <a:endParaRPr lang="en-GB" dirty="0" smtClean="0"/>
          </a:p>
          <a:p>
            <a:r>
              <a:rPr lang="en-GB" dirty="0" smtClean="0"/>
              <a:t>Similar transforms can be used to transform an “alpha control variable” </a:t>
            </a:r>
            <a:r>
              <a:rPr lang="en-GB" sz="1350" dirty="0" smtClean="0"/>
              <a:t>which implicitly represents </a:t>
            </a:r>
            <a:r>
              <a:rPr lang="en-GB" sz="2100" b="1" baseline="-25000" dirty="0" smtClean="0">
                <a:solidFill>
                  <a:srgbClr val="2A2A2A"/>
                </a:solidFill>
                <a:latin typeface="Times New Roman" pitchFamily="18" charset="0"/>
                <a:cs typeface="Arial" pitchFamily="34" charset="0"/>
              </a:rPr>
              <a:t> </a:t>
            </a:r>
            <a:r>
              <a:rPr lang="en-GB" sz="2100" i="1" baseline="-25000" dirty="0" smtClean="0">
                <a:solidFill>
                  <a:srgbClr val="2A2A2A"/>
                </a:solidFill>
                <a:latin typeface="Times New Roman" pitchFamily="18" charset="0"/>
                <a:cs typeface="Arial" pitchFamily="34" charset="0"/>
              </a:rPr>
              <a:t> </a:t>
            </a:r>
            <a:r>
              <a:rPr lang="en-GB" sz="2100" b="1" dirty="0" smtClean="0">
                <a:solidFill>
                  <a:srgbClr val="2A2A2A"/>
                </a:solidFill>
                <a:latin typeface="Times New Roman" pitchFamily="18" charset="0"/>
              </a:rPr>
              <a:t>C</a:t>
            </a:r>
            <a:endParaRPr lang="en-GB" sz="1350" baseline="-25000" dirty="0"/>
          </a:p>
          <a:p>
            <a:pPr eaLnBrk="1" hangingPunct="1"/>
            <a:endParaRPr lang="en-GB" dirty="0" smtClean="0"/>
          </a:p>
        </p:txBody>
      </p:sp>
      <p:sp>
        <p:nvSpPr>
          <p:cNvPr id="50180" name="Text Box 5"/>
          <p:cNvSpPr txBox="1">
            <a:spLocks noChangeArrowheads="1"/>
          </p:cNvSpPr>
          <p:nvPr/>
        </p:nvSpPr>
        <p:spPr bwMode="auto">
          <a:xfrm>
            <a:off x="2356872" y="2905962"/>
            <a:ext cx="1350169" cy="415498"/>
          </a:xfrm>
          <a:prstGeom prst="rect">
            <a:avLst/>
          </a:prstGeom>
          <a:noFill/>
          <a:ln w="9525" algn="ctr">
            <a:noFill/>
            <a:miter lim="800000"/>
            <a:headEnd/>
            <a:tailEnd/>
          </a:ln>
        </p:spPr>
        <p:txBody>
          <a:bodyPr>
            <a:spAutoFit/>
          </a:bodyPr>
          <a:lstStyle/>
          <a:p>
            <a:pPr>
              <a:spcBef>
                <a:spcPct val="50000"/>
              </a:spcBef>
            </a:pPr>
            <a:r>
              <a:rPr lang="en-GB" sz="2100" b="1" dirty="0">
                <a:latin typeface="Times New Roman" pitchFamily="18" charset="0"/>
              </a:rPr>
              <a:t>B </a:t>
            </a:r>
            <a:r>
              <a:rPr lang="en-GB" sz="2100" dirty="0">
                <a:latin typeface="Times New Roman" pitchFamily="18" charset="0"/>
              </a:rPr>
              <a:t>= </a:t>
            </a:r>
            <a:r>
              <a:rPr lang="en-GB" sz="2100" b="1" dirty="0">
                <a:latin typeface="Times New Roman" pitchFamily="18" charset="0"/>
              </a:rPr>
              <a:t>UU</a:t>
            </a:r>
            <a:r>
              <a:rPr lang="en-GB" sz="2100" i="1" baseline="30000" dirty="0">
                <a:latin typeface="Times New Roman" pitchFamily="18" charset="0"/>
              </a:rPr>
              <a:t>T</a:t>
            </a:r>
          </a:p>
        </p:txBody>
      </p:sp>
      <p:sp>
        <p:nvSpPr>
          <p:cNvPr id="50181" name="Text Box 6"/>
          <p:cNvSpPr txBox="1">
            <a:spLocks noChangeArrowheads="1"/>
          </p:cNvSpPr>
          <p:nvPr/>
        </p:nvSpPr>
        <p:spPr bwMode="auto">
          <a:xfrm>
            <a:off x="4751611" y="2905962"/>
            <a:ext cx="1997869" cy="415498"/>
          </a:xfrm>
          <a:prstGeom prst="rect">
            <a:avLst/>
          </a:prstGeom>
          <a:noFill/>
          <a:ln w="9525" algn="ctr">
            <a:noFill/>
            <a:miter lim="800000"/>
            <a:headEnd/>
            <a:tailEnd/>
          </a:ln>
        </p:spPr>
        <p:txBody>
          <a:bodyPr>
            <a:spAutoFit/>
          </a:bodyPr>
          <a:lstStyle/>
          <a:p>
            <a:pPr>
              <a:spcBef>
                <a:spcPct val="50000"/>
              </a:spcBef>
            </a:pPr>
            <a:r>
              <a:rPr lang="en-GB" sz="2100" b="1" u="sng" dirty="0">
                <a:latin typeface="Times New Roman" pitchFamily="18" charset="0"/>
              </a:rPr>
              <a:t>B</a:t>
            </a:r>
            <a:r>
              <a:rPr lang="en-GB" sz="2100" dirty="0">
                <a:latin typeface="Times New Roman" pitchFamily="18" charset="0"/>
              </a:rPr>
              <a:t> = </a:t>
            </a:r>
            <a:r>
              <a:rPr lang="en-GB" sz="2100" b="1" u="sng" dirty="0">
                <a:latin typeface="Times New Roman" pitchFamily="18" charset="0"/>
              </a:rPr>
              <a:t>M</a:t>
            </a:r>
            <a:r>
              <a:rPr lang="en-GB" sz="2100" b="1" dirty="0">
                <a:latin typeface="Times New Roman" pitchFamily="18" charset="0"/>
              </a:rPr>
              <a:t>UU</a:t>
            </a:r>
            <a:r>
              <a:rPr lang="en-GB" sz="2100" i="1" baseline="30000" dirty="0">
                <a:latin typeface="Times New Roman" pitchFamily="18" charset="0"/>
              </a:rPr>
              <a:t>T</a:t>
            </a:r>
            <a:r>
              <a:rPr lang="en-GB" sz="2100" b="1" u="sng" dirty="0">
                <a:latin typeface="Times New Roman" pitchFamily="18" charset="0"/>
              </a:rPr>
              <a:t>M</a:t>
            </a:r>
            <a:r>
              <a:rPr lang="en-GB" sz="2100" i="1" baseline="30000" dirty="0">
                <a:latin typeface="Times New Roman" pitchFamily="18" charset="0"/>
              </a:rPr>
              <a:t>T</a:t>
            </a:r>
          </a:p>
        </p:txBody>
      </p:sp>
      <p:sp>
        <p:nvSpPr>
          <p:cNvPr id="50182" name="Footer Placeholder 2"/>
          <p:cNvSpPr txBox="1">
            <a:spLocks noGrp="1"/>
          </p:cNvSpPr>
          <p:nvPr/>
        </p:nvSpPr>
        <p:spPr bwMode="auto">
          <a:xfrm>
            <a:off x="0" y="4697413"/>
            <a:ext cx="9144000" cy="446087"/>
          </a:xfrm>
          <a:prstGeom prst="rect">
            <a:avLst/>
          </a:prstGeom>
          <a:solidFill>
            <a:schemeClr val="bg1"/>
          </a:solidFill>
          <a:ln w="9525">
            <a:noFill/>
            <a:miter lim="800000"/>
            <a:headEnd/>
            <a:tailEnd/>
          </a:ln>
        </p:spPr>
        <p:txBody>
          <a:bodyPr anchor="ctr"/>
          <a:lstStyle/>
          <a:p>
            <a:pPr eaLnBrk="0" hangingPunct="0">
              <a:lnSpc>
                <a:spcPct val="100000"/>
              </a:lnSpc>
            </a:pPr>
            <a:r>
              <a:rPr lang="en-GB" sz="750" dirty="0"/>
              <a:t>© Crown copyright   Met Office  Andrew Lorenc  </a:t>
            </a:r>
            <a:fld id="{92AED377-9EB9-4F3B-A444-D2D4D614AA84}" type="slidenum">
              <a:rPr lang="en-GB" sz="750"/>
              <a:pPr eaLnBrk="0" hangingPunct="0">
                <a:lnSpc>
                  <a:spcPct val="100000"/>
                </a:lnSpc>
              </a:pPr>
              <a:t>43</a:t>
            </a:fld>
            <a:endParaRPr lang="en-GB" sz="1050" dirty="0">
              <a:latin typeface="Times" pitchFamily="18" charset="0"/>
            </a:endParaRPr>
          </a:p>
        </p:txBody>
      </p:sp>
    </p:spTree>
    <p:extLst>
      <p:ext uri="{BB962C8B-B14F-4D97-AF65-F5344CB8AC3E}">
        <p14:creationId xmlns:p14="http://schemas.microsoft.com/office/powerpoint/2010/main" val="549124324"/>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1847905" y="150125"/>
            <a:ext cx="7193734" cy="1047593"/>
          </a:xfrm>
        </p:spPr>
        <p:txBody>
          <a:bodyPr/>
          <a:lstStyle/>
          <a:p>
            <a:pPr algn="ctr"/>
            <a:r>
              <a:rPr lang="en-GB" sz="2400" dirty="0"/>
              <a:t>Simple </a:t>
            </a:r>
            <a:r>
              <a:rPr lang="en-GB" sz="2400" dirty="0" smtClean="0"/>
              <a:t>Idea for accounting for EOTD in VAR </a:t>
            </a:r>
            <a:r>
              <a:rPr lang="en-GB" sz="2400" dirty="0"/>
              <a:t>– </a:t>
            </a:r>
            <a:r>
              <a:rPr lang="en-GB" sz="2400" dirty="0" smtClean="0"/>
              <a:t>weighted linear </a:t>
            </a:r>
            <a:r>
              <a:rPr lang="en-GB" sz="2400" dirty="0"/>
              <a:t>combination </a:t>
            </a:r>
            <a:r>
              <a:rPr lang="en-GB" sz="2400" dirty="0" smtClean="0"/>
              <a:t>of </a:t>
            </a:r>
            <a:r>
              <a:rPr lang="en-GB" sz="2400" dirty="0"/>
              <a:t>ensemble members</a:t>
            </a:r>
          </a:p>
        </p:txBody>
      </p:sp>
      <p:sp>
        <p:nvSpPr>
          <p:cNvPr id="11269" name="Rectangle 6"/>
          <p:cNvSpPr>
            <a:spLocks noGrp="1" noChangeArrowheads="1"/>
          </p:cNvSpPr>
          <p:nvPr>
            <p:ph type="body" idx="1"/>
          </p:nvPr>
        </p:nvSpPr>
        <p:spPr>
          <a:xfrm>
            <a:off x="1277541" y="1001117"/>
            <a:ext cx="7691199" cy="2588244"/>
          </a:xfrm>
        </p:spPr>
        <p:txBody>
          <a:bodyPr/>
          <a:lstStyle/>
          <a:p>
            <a:r>
              <a:rPr lang="en-GB" dirty="0" smtClean="0"/>
              <a:t>Assume analysis increments are a linear combination of ensemble perturbations</a:t>
            </a:r>
            <a:br>
              <a:rPr lang="en-GB" dirty="0" smtClean="0"/>
            </a:br>
            <a:r>
              <a:rPr lang="en-GB" dirty="0" smtClean="0"/>
              <a:t>and determine the weights </a:t>
            </a:r>
            <a:r>
              <a:rPr lang="el-GR" i="1" dirty="0" smtClean="0"/>
              <a:t>α</a:t>
            </a:r>
            <a:r>
              <a:rPr lang="en-GB" i="1" baseline="-25000" dirty="0" err="1" smtClean="0"/>
              <a:t>i</a:t>
            </a:r>
            <a:r>
              <a:rPr lang="en-GB" dirty="0"/>
              <a:t> </a:t>
            </a:r>
            <a:r>
              <a:rPr lang="en-GB" dirty="0" smtClean="0"/>
              <a:t> </a:t>
            </a:r>
            <a:r>
              <a:rPr lang="en-GB" dirty="0" err="1" smtClean="0"/>
              <a:t>variationally</a:t>
            </a:r>
            <a:endParaRPr lang="en-GB" dirty="0" smtClean="0"/>
          </a:p>
          <a:p>
            <a:endParaRPr lang="en-GB" i="1" baseline="-25000" dirty="0" smtClean="0"/>
          </a:p>
          <a:p>
            <a:pPr>
              <a:lnSpc>
                <a:spcPct val="100000"/>
              </a:lnSpc>
            </a:pPr>
            <a:endParaRPr lang="en-GB" dirty="0" smtClean="0"/>
          </a:p>
          <a:p>
            <a:pPr>
              <a:lnSpc>
                <a:spcPct val="100000"/>
              </a:lnSpc>
              <a:spcAft>
                <a:spcPts val="600"/>
              </a:spcAft>
            </a:pPr>
            <a:r>
              <a:rPr lang="en-GB" i="1" dirty="0" smtClean="0">
                <a:solidFill>
                  <a:schemeClr val="accent2"/>
                </a:solidFill>
              </a:rPr>
              <a:t/>
            </a:r>
            <a:br>
              <a:rPr lang="en-GB" i="1" dirty="0" smtClean="0">
                <a:solidFill>
                  <a:schemeClr val="accent2"/>
                </a:solidFill>
              </a:rPr>
            </a:br>
            <a:r>
              <a:rPr lang="en-GB" i="1" dirty="0" smtClean="0">
                <a:solidFill>
                  <a:schemeClr val="accent2"/>
                </a:solidFill>
              </a:rPr>
              <a:t>A priori </a:t>
            </a:r>
            <a:r>
              <a:rPr lang="en-GB" dirty="0" smtClean="0">
                <a:solidFill>
                  <a:schemeClr val="accent2"/>
                </a:solidFill>
              </a:rPr>
              <a:t>independence of  </a:t>
            </a:r>
            <a:r>
              <a:rPr lang="el-GR" i="1" dirty="0" smtClean="0">
                <a:solidFill>
                  <a:schemeClr val="accent2"/>
                </a:solidFill>
                <a:latin typeface="Times New Roman" pitchFamily="18" charset="0"/>
                <a:cs typeface="Arial" pitchFamily="34" charset="0"/>
              </a:rPr>
              <a:t>α</a:t>
            </a:r>
            <a:r>
              <a:rPr lang="en-GB" i="1" baseline="-25000" dirty="0" err="1" smtClean="0">
                <a:solidFill>
                  <a:schemeClr val="accent2"/>
                </a:solidFill>
                <a:latin typeface="Times New Roman" pitchFamily="18" charset="0"/>
                <a:cs typeface="Arial" pitchFamily="34" charset="0"/>
              </a:rPr>
              <a:t>i</a:t>
            </a:r>
            <a:r>
              <a:rPr lang="en-GB" dirty="0" smtClean="0">
                <a:solidFill>
                  <a:schemeClr val="accent2"/>
                </a:solidFill>
              </a:rPr>
              <a:t> implies that covariance of  </a:t>
            </a:r>
            <a:r>
              <a:rPr lang="el-GR" i="1" dirty="0" smtClean="0">
                <a:solidFill>
                  <a:schemeClr val="accent2"/>
                </a:solidFill>
                <a:latin typeface="Times New Roman" pitchFamily="18" charset="0"/>
                <a:cs typeface="Arial" pitchFamily="34" charset="0"/>
              </a:rPr>
              <a:t>δ</a:t>
            </a:r>
            <a:r>
              <a:rPr lang="en-GB" i="1" dirty="0" smtClean="0">
                <a:solidFill>
                  <a:schemeClr val="accent2"/>
                </a:solidFill>
                <a:latin typeface="Times New Roman" pitchFamily="18" charset="0"/>
                <a:cs typeface="Arial" pitchFamily="34" charset="0"/>
              </a:rPr>
              <a:t>x</a:t>
            </a:r>
            <a:r>
              <a:rPr lang="en-GB" dirty="0" smtClean="0">
                <a:solidFill>
                  <a:schemeClr val="accent2"/>
                </a:solidFill>
              </a:rPr>
              <a:t> is that of the ensemble.</a:t>
            </a:r>
          </a:p>
          <a:p>
            <a:pPr>
              <a:lnSpc>
                <a:spcPct val="100000"/>
              </a:lnSpc>
            </a:pPr>
            <a:r>
              <a:rPr lang="en-GB" dirty="0" smtClean="0"/>
              <a:t>Allow each </a:t>
            </a:r>
            <a:r>
              <a:rPr lang="el-GR" i="1" dirty="0" smtClean="0">
                <a:cs typeface="Arial" pitchFamily="34" charset="0"/>
              </a:rPr>
              <a:t>α</a:t>
            </a:r>
            <a:r>
              <a:rPr lang="en-GB" i="1" baseline="-25000" dirty="0" err="1" smtClean="0">
                <a:cs typeface="Arial" pitchFamily="34" charset="0"/>
              </a:rPr>
              <a:t>i</a:t>
            </a:r>
            <a:r>
              <a:rPr lang="en-GB" dirty="0" smtClean="0">
                <a:cs typeface="Arial" pitchFamily="34" charset="0"/>
              </a:rPr>
              <a:t> to vary slowly in space, </a:t>
            </a:r>
            <a:br>
              <a:rPr lang="en-GB" dirty="0" smtClean="0">
                <a:cs typeface="Arial" pitchFamily="34" charset="0"/>
              </a:rPr>
            </a:br>
            <a:r>
              <a:rPr lang="en-GB" dirty="0" smtClean="0">
                <a:cs typeface="Arial" pitchFamily="34" charset="0"/>
              </a:rPr>
              <a:t>so eventually we can have a different linear combination some distance away.</a:t>
            </a:r>
          </a:p>
        </p:txBody>
      </p:sp>
      <p:graphicFrame>
        <p:nvGraphicFramePr>
          <p:cNvPr id="11266" name="Object 53"/>
          <p:cNvGraphicFramePr>
            <a:graphicFrameLocks noGrp="1" noChangeAspect="1"/>
          </p:cNvGraphicFramePr>
          <p:nvPr>
            <p:ph idx="4294967295"/>
            <p:extLst>
              <p:ext uri="{D42A27DB-BD31-4B8C-83A1-F6EECF244321}">
                <p14:modId xmlns:p14="http://schemas.microsoft.com/office/powerpoint/2010/main" val="892516186"/>
              </p:ext>
            </p:extLst>
          </p:nvPr>
        </p:nvGraphicFramePr>
        <p:xfrm>
          <a:off x="4036219" y="1631515"/>
          <a:ext cx="1641872" cy="697706"/>
        </p:xfrm>
        <a:graphic>
          <a:graphicData uri="http://schemas.openxmlformats.org/presentationml/2006/ole">
            <mc:AlternateContent xmlns:mc="http://schemas.openxmlformats.org/markup-compatibility/2006">
              <mc:Choice xmlns:v="urn:schemas-microsoft-com:vml" Requires="v">
                <p:oleObj spid="_x0000_s27715" name="Equation" r:id="rId4" imgW="1015920" imgH="431640" progId="Equation.3">
                  <p:embed/>
                </p:oleObj>
              </mc:Choice>
              <mc:Fallback>
                <p:oleObj name="Equation" r:id="rId4" imgW="101592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219" y="1631515"/>
                        <a:ext cx="1641872" cy="697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9"/>
          <p:cNvGraphicFramePr>
            <a:graphicFrameLocks noChangeAspect="1"/>
          </p:cNvGraphicFramePr>
          <p:nvPr>
            <p:extLst>
              <p:ext uri="{D42A27DB-BD31-4B8C-83A1-F6EECF244321}">
                <p14:modId xmlns:p14="http://schemas.microsoft.com/office/powerpoint/2010/main" val="1225409786"/>
              </p:ext>
            </p:extLst>
          </p:nvPr>
        </p:nvGraphicFramePr>
        <p:xfrm>
          <a:off x="4036219" y="3751898"/>
          <a:ext cx="1949053" cy="697706"/>
        </p:xfrm>
        <a:graphic>
          <a:graphicData uri="http://schemas.openxmlformats.org/presentationml/2006/ole">
            <mc:AlternateContent xmlns:mc="http://schemas.openxmlformats.org/markup-compatibility/2006">
              <mc:Choice xmlns:v="urn:schemas-microsoft-com:vml" Requires="v">
                <p:oleObj spid="_x0000_s27716" name="Equation" r:id="rId6" imgW="1206360" imgH="431640" progId="Equation.3">
                  <p:embed/>
                </p:oleObj>
              </mc:Choice>
              <mc:Fallback>
                <p:oleObj name="Equation" r:id="rId6" imgW="120636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6219" y="3751898"/>
                        <a:ext cx="1949053" cy="697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0" name="Footer Placeholder 2"/>
          <p:cNvSpPr txBox="1">
            <a:spLocks noGrp="1"/>
          </p:cNvSpPr>
          <p:nvPr/>
        </p:nvSpPr>
        <p:spPr bwMode="auto">
          <a:xfrm>
            <a:off x="0" y="4697413"/>
            <a:ext cx="9144000" cy="446087"/>
          </a:xfrm>
          <a:prstGeom prst="rect">
            <a:avLst/>
          </a:prstGeom>
          <a:solidFill>
            <a:schemeClr val="bg1"/>
          </a:solidFill>
          <a:ln w="9525">
            <a:noFill/>
            <a:miter lim="800000"/>
            <a:headEnd/>
            <a:tailEnd/>
          </a:ln>
        </p:spPr>
        <p:txBody>
          <a:bodyPr anchor="ctr"/>
          <a:lstStyle/>
          <a:p>
            <a:pPr eaLnBrk="0" hangingPunct="0"/>
            <a:r>
              <a:rPr lang="en-GB" sz="750" dirty="0">
                <a:solidFill>
                  <a:srgbClr val="000000"/>
                </a:solidFill>
              </a:rPr>
              <a:t>© Crown copyright   Met Office  Andrew Lorenc  </a:t>
            </a:r>
            <a:fld id="{A0CFF3A6-5572-4F22-AC68-CC7A55B311E8}" type="slidenum">
              <a:rPr lang="en-GB" sz="750">
                <a:solidFill>
                  <a:srgbClr val="000000"/>
                </a:solidFill>
              </a:rPr>
              <a:pPr eaLnBrk="0" hangingPunct="0"/>
              <a:t>44</a:t>
            </a:fld>
            <a:endParaRPr lang="en-GB" sz="1050" dirty="0">
              <a:solidFill>
                <a:srgbClr val="000000"/>
              </a:solidFill>
              <a:latin typeface="Times" pitchFamily="18" charset="0"/>
            </a:endParaRPr>
          </a:p>
        </p:txBody>
      </p:sp>
      <p:sp>
        <p:nvSpPr>
          <p:cNvPr id="2" name="TextBox 1"/>
          <p:cNvSpPr txBox="1"/>
          <p:nvPr/>
        </p:nvSpPr>
        <p:spPr>
          <a:xfrm>
            <a:off x="1277541" y="3274204"/>
            <a:ext cx="6965707" cy="4776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defTabSz="219075">
              <a:spcBef>
                <a:spcPts val="788"/>
              </a:spcBef>
              <a:buSzPct val="75000"/>
            </a:pPr>
            <a:r>
              <a:rPr lang="en-GB" sz="1500" kern="0" dirty="0">
                <a:solidFill>
                  <a:srgbClr val="2A2A2A"/>
                </a:solidFill>
                <a:cs typeface="Arial" pitchFamily="34" charset="0"/>
                <a:sym typeface="Helvetica Light"/>
              </a:rPr>
              <a:t>Four-dimension extension: apply the above to ensemble trajectories:</a:t>
            </a:r>
            <a:endParaRPr lang="el-GR" sz="1500" kern="0" dirty="0">
              <a:solidFill>
                <a:srgbClr val="2A2A2A"/>
              </a:solidFill>
              <a:cs typeface="Arial" pitchFamily="34" charset="0"/>
              <a:sym typeface="Helvetica Light"/>
            </a:endParaRPr>
          </a:p>
        </p:txBody>
      </p:sp>
    </p:spTree>
    <p:extLst>
      <p:ext uri="{BB962C8B-B14F-4D97-AF65-F5344CB8AC3E}">
        <p14:creationId xmlns:p14="http://schemas.microsoft.com/office/powerpoint/2010/main" val="289619306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303859" y="260747"/>
            <a:ext cx="6000353" cy="1315745"/>
          </a:xfrm>
        </p:spPr>
        <p:txBody>
          <a:bodyPr/>
          <a:lstStyle/>
          <a:p>
            <a:r>
              <a:rPr lang="en-US" sz="2700" dirty="0" err="1"/>
              <a:t>Localised</a:t>
            </a:r>
            <a:r>
              <a:rPr lang="en-US" sz="2700" dirty="0"/>
              <a:t> ensemble perturbations – the </a:t>
            </a:r>
            <a:r>
              <a:rPr lang="en-US" sz="2700" dirty="0" smtClean="0"/>
              <a:t>extended control </a:t>
            </a:r>
            <a:r>
              <a:rPr lang="en-US" sz="2700" dirty="0"/>
              <a:t>variable method</a:t>
            </a:r>
            <a:endParaRPr lang="en-GB" sz="2700" dirty="0"/>
          </a:p>
        </p:txBody>
      </p:sp>
      <p:sp>
        <p:nvSpPr>
          <p:cNvPr id="52227" name="Rectangle 3"/>
          <p:cNvSpPr>
            <a:spLocks noGrp="1" noChangeArrowheads="1"/>
          </p:cNvSpPr>
          <p:nvPr>
            <p:ph type="body" idx="1"/>
          </p:nvPr>
        </p:nvSpPr>
        <p:spPr>
          <a:xfrm>
            <a:off x="671512" y="1576492"/>
            <a:ext cx="7756207" cy="3262208"/>
          </a:xfrm>
        </p:spPr>
        <p:txBody>
          <a:bodyPr/>
          <a:lstStyle/>
          <a:p>
            <a:pPr marL="285750" indent="-285750">
              <a:buFont typeface="Arial" panose="020B0604020202020204" pitchFamily="34" charset="0"/>
              <a:buChar char="•"/>
            </a:pPr>
            <a:r>
              <a:rPr lang="en-GB" sz="1600" dirty="0" smtClean="0"/>
              <a:t>Met Office code written in late 90’s for 3D-Var or 4D</a:t>
            </a:r>
            <a:r>
              <a:rPr lang="en-GB" sz="1600" dirty="0" smtClean="0">
                <a:cs typeface="Arial" pitchFamily="34" charset="0"/>
              </a:rPr>
              <a:t>−</a:t>
            </a:r>
            <a:r>
              <a:rPr lang="en-GB" sz="1600" dirty="0" smtClean="0"/>
              <a:t>Var (Barker and Lorenc) then shelved pending an ensemble.</a:t>
            </a:r>
          </a:p>
          <a:p>
            <a:pPr marL="285750" indent="-285750">
              <a:buFont typeface="Arial" panose="020B0604020202020204" pitchFamily="34" charset="0"/>
              <a:buChar char="•"/>
            </a:pPr>
            <a:r>
              <a:rPr lang="en-GB" sz="1600" dirty="0" smtClean="0"/>
              <a:t>Proven to work in NCAR 3D-Var </a:t>
            </a:r>
            <a:r>
              <a:rPr lang="en-GB" sz="1600" dirty="0" smtClean="0">
                <a:solidFill>
                  <a:srgbClr val="00B050"/>
                </a:solidFill>
              </a:rPr>
              <a:t>(Wang </a:t>
            </a:r>
            <a:r>
              <a:rPr lang="en-GB" sz="1600" i="1" dirty="0" smtClean="0">
                <a:solidFill>
                  <a:srgbClr val="00B050"/>
                </a:solidFill>
              </a:rPr>
              <a:t>et al</a:t>
            </a:r>
            <a:r>
              <a:rPr lang="en-GB" sz="1600" dirty="0" smtClean="0">
                <a:solidFill>
                  <a:srgbClr val="00B050"/>
                </a:solidFill>
              </a:rPr>
              <a:t>. 2008a,b)</a:t>
            </a:r>
          </a:p>
          <a:p>
            <a:pPr marL="285750" indent="-285750">
              <a:buFont typeface="Arial" panose="020B0604020202020204" pitchFamily="34" charset="0"/>
              <a:buChar char="•"/>
            </a:pPr>
            <a:r>
              <a:rPr lang="en-GB" sz="1600" dirty="0" smtClean="0"/>
              <a:t>Proven to be equivalent to EnKF localisation </a:t>
            </a:r>
            <a:br>
              <a:rPr lang="en-GB" sz="1600" dirty="0" smtClean="0"/>
            </a:br>
            <a:r>
              <a:rPr lang="en-GB" sz="1600" dirty="0" smtClean="0">
                <a:solidFill>
                  <a:srgbClr val="00B050"/>
                </a:solidFill>
              </a:rPr>
              <a:t>(Lorenc 2003, Wang </a:t>
            </a:r>
            <a:r>
              <a:rPr lang="en-GB" sz="1600" i="1" dirty="0" smtClean="0">
                <a:solidFill>
                  <a:srgbClr val="00B050"/>
                </a:solidFill>
              </a:rPr>
              <a:t>et al.</a:t>
            </a:r>
            <a:r>
              <a:rPr lang="en-GB" sz="1600" dirty="0" smtClean="0">
                <a:solidFill>
                  <a:srgbClr val="00B050"/>
                </a:solidFill>
              </a:rPr>
              <a:t> 2007).</a:t>
            </a:r>
          </a:p>
          <a:p>
            <a:pPr marL="285750" indent="-285750">
              <a:spcAft>
                <a:spcPts val="600"/>
              </a:spcAft>
              <a:buFont typeface="Arial" panose="020B0604020202020204" pitchFamily="34" charset="0"/>
              <a:buChar char="•"/>
            </a:pPr>
            <a:r>
              <a:rPr lang="en-GB" sz="1600" dirty="0" smtClean="0"/>
              <a:t>Eventually implemented in Met Office operational global hybrid-4DVar </a:t>
            </a:r>
            <a:br>
              <a:rPr lang="en-GB" sz="1600" dirty="0" smtClean="0"/>
            </a:br>
            <a:r>
              <a:rPr lang="en-GB" sz="1600" dirty="0" smtClean="0">
                <a:solidFill>
                  <a:srgbClr val="00B050"/>
                </a:solidFill>
              </a:rPr>
              <a:t>(Clayton </a:t>
            </a:r>
            <a:r>
              <a:rPr lang="en-GB" sz="1600" i="1" dirty="0" smtClean="0">
                <a:solidFill>
                  <a:srgbClr val="00B050"/>
                </a:solidFill>
              </a:rPr>
              <a:t>et al.</a:t>
            </a:r>
            <a:r>
              <a:rPr lang="en-GB" sz="1600" dirty="0" smtClean="0">
                <a:solidFill>
                  <a:srgbClr val="00B050"/>
                </a:solidFill>
              </a:rPr>
              <a:t> 2013)</a:t>
            </a:r>
            <a:r>
              <a:rPr lang="en-GB" sz="1600" dirty="0" smtClean="0"/>
              <a:t>. </a:t>
            </a:r>
          </a:p>
          <a:p>
            <a:pPr marL="285750" indent="-285750">
              <a:spcBef>
                <a:spcPct val="0"/>
              </a:spcBef>
              <a:buFont typeface="Arial" panose="020B0604020202020204" pitchFamily="34" charset="0"/>
              <a:buChar char="•"/>
            </a:pPr>
            <a:r>
              <a:rPr lang="en-US" sz="1600" dirty="0" smtClean="0"/>
              <a:t>Also developed by </a:t>
            </a:r>
            <a:r>
              <a:rPr lang="en-US" sz="1600" dirty="0" smtClean="0">
                <a:solidFill>
                  <a:srgbClr val="00B050"/>
                </a:solidFill>
              </a:rPr>
              <a:t>Buehner </a:t>
            </a:r>
            <a:r>
              <a:rPr lang="en-US" sz="1600" i="1" dirty="0" smtClean="0">
                <a:solidFill>
                  <a:srgbClr val="00B050"/>
                </a:solidFill>
              </a:rPr>
              <a:t>et al</a:t>
            </a:r>
            <a:r>
              <a:rPr lang="en-US" sz="1600" dirty="0" smtClean="0">
                <a:solidFill>
                  <a:srgbClr val="00B050"/>
                </a:solidFill>
              </a:rPr>
              <a:t>. (2010a,b),  Zhang</a:t>
            </a:r>
            <a:r>
              <a:rPr lang="en-US" sz="1600" dirty="0" smtClean="0">
                <a:solidFill>
                  <a:srgbClr val="00B050"/>
                </a:solidFill>
                <a:cs typeface="Arial" pitchFamily="34" charset="0"/>
              </a:rPr>
              <a:t> </a:t>
            </a:r>
            <a:r>
              <a:rPr lang="en-US" sz="1600" dirty="0" smtClean="0">
                <a:solidFill>
                  <a:srgbClr val="00B050"/>
                </a:solidFill>
              </a:rPr>
              <a:t>and Zhang (2011, 2013), </a:t>
            </a:r>
            <a:r>
              <a:rPr lang="en-US" sz="1600" dirty="0" smtClean="0"/>
              <a:t>implemented at NCEP (</a:t>
            </a:r>
            <a:r>
              <a:rPr lang="en-US" sz="1600" dirty="0" smtClean="0">
                <a:solidFill>
                  <a:srgbClr val="00B050"/>
                </a:solidFill>
              </a:rPr>
              <a:t>Daryl Kleist</a:t>
            </a:r>
            <a:r>
              <a:rPr lang="en-US" sz="1600" dirty="0" smtClean="0"/>
              <a:t>), </a:t>
            </a:r>
            <a:br>
              <a:rPr lang="en-US" sz="1600" dirty="0" smtClean="0"/>
            </a:br>
            <a:r>
              <a:rPr lang="en-US" sz="1600" dirty="0" smtClean="0"/>
              <a:t>under development in France </a:t>
            </a:r>
            <a:r>
              <a:rPr lang="en-US" sz="1600" dirty="0" smtClean="0">
                <a:solidFill>
                  <a:srgbClr val="00B050"/>
                </a:solidFill>
              </a:rPr>
              <a:t>(</a:t>
            </a:r>
            <a:r>
              <a:rPr lang="en-US" sz="1600" dirty="0" err="1" smtClean="0">
                <a:solidFill>
                  <a:srgbClr val="00B050"/>
                </a:solidFill>
              </a:rPr>
              <a:t>Desroziers</a:t>
            </a:r>
            <a:r>
              <a:rPr lang="en-US" sz="1600" dirty="0" smtClean="0">
                <a:solidFill>
                  <a:srgbClr val="00B050"/>
                </a:solidFill>
              </a:rPr>
              <a:t> </a:t>
            </a:r>
            <a:r>
              <a:rPr lang="en-US" sz="1600" i="1" dirty="0" smtClean="0">
                <a:solidFill>
                  <a:srgbClr val="00B050"/>
                </a:solidFill>
              </a:rPr>
              <a:t>et al</a:t>
            </a:r>
            <a:r>
              <a:rPr lang="en-US" sz="1600" dirty="0" smtClean="0">
                <a:solidFill>
                  <a:srgbClr val="00B050"/>
                </a:solidFill>
              </a:rPr>
              <a:t>. 2014) </a:t>
            </a:r>
            <a:r>
              <a:rPr lang="en-US" sz="1600" dirty="0" smtClean="0"/>
              <a:t>…</a:t>
            </a:r>
            <a:endParaRPr lang="en-GB" sz="1600" dirty="0" smtClean="0"/>
          </a:p>
        </p:txBody>
      </p:sp>
      <p:sp>
        <p:nvSpPr>
          <p:cNvPr id="52228" name="Footer Placeholder 2"/>
          <p:cNvSpPr txBox="1">
            <a:spLocks noGrp="1"/>
          </p:cNvSpPr>
          <p:nvPr/>
        </p:nvSpPr>
        <p:spPr bwMode="auto">
          <a:xfrm>
            <a:off x="0" y="4697413"/>
            <a:ext cx="9144000" cy="446087"/>
          </a:xfrm>
          <a:prstGeom prst="rect">
            <a:avLst/>
          </a:prstGeom>
          <a:solidFill>
            <a:schemeClr val="bg1"/>
          </a:solidFill>
          <a:ln w="9525">
            <a:noFill/>
            <a:miter lim="800000"/>
            <a:headEnd/>
            <a:tailEnd/>
          </a:ln>
        </p:spPr>
        <p:txBody>
          <a:bodyPr anchor="ctr"/>
          <a:lstStyle/>
          <a:p>
            <a:pPr eaLnBrk="0" hangingPunct="0"/>
            <a:r>
              <a:rPr lang="en-GB" sz="750">
                <a:solidFill>
                  <a:srgbClr val="000000"/>
                </a:solidFill>
              </a:rPr>
              <a:t>© Crown copyright   Met Office  Andrew Lorenc  </a:t>
            </a:r>
            <a:fld id="{9C87A6C2-003E-43D9-B89B-AEF77DEC424D}" type="slidenum">
              <a:rPr lang="en-GB" sz="750">
                <a:solidFill>
                  <a:srgbClr val="000000"/>
                </a:solidFill>
              </a:rPr>
              <a:pPr eaLnBrk="0" hangingPunct="0"/>
              <a:t>45</a:t>
            </a:fld>
            <a:endParaRPr lang="en-GB" sz="1050">
              <a:solidFill>
                <a:srgbClr val="000000"/>
              </a:solidFill>
              <a:latin typeface="Times" pitchFamily="18" charset="0"/>
            </a:endParaRPr>
          </a:p>
        </p:txBody>
      </p:sp>
    </p:spTree>
    <p:extLst>
      <p:ext uri="{BB962C8B-B14F-4D97-AF65-F5344CB8AC3E}">
        <p14:creationId xmlns:p14="http://schemas.microsoft.com/office/powerpoint/2010/main" val="3761201226"/>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6"/>
          <p:cNvSpPr txBox="1">
            <a:spLocks noGrp="1"/>
          </p:cNvSpPr>
          <p:nvPr/>
        </p:nvSpPr>
        <p:spPr bwMode="auto">
          <a:xfrm>
            <a:off x="1385888" y="4914900"/>
            <a:ext cx="2591991" cy="171450"/>
          </a:xfrm>
          <a:prstGeom prst="rect">
            <a:avLst/>
          </a:prstGeom>
          <a:noFill/>
          <a:ln>
            <a:miter lim="800000"/>
            <a:headEnd/>
            <a:tailEnd/>
          </a:ln>
        </p:spPr>
        <p:txBody>
          <a:bodyPr/>
          <a:lstStyle/>
          <a:p>
            <a:pPr eaLnBrk="0" hangingPunct="0">
              <a:defRPr/>
            </a:pPr>
            <a:r>
              <a:rPr lang="en-GB" sz="750">
                <a:solidFill>
                  <a:srgbClr val="000000"/>
                </a:solidFill>
              </a:rPr>
              <a:t>© Crown copyright   Met Office   Andrew Lorenc  </a:t>
            </a:r>
            <a:fld id="{F777F223-9799-4E73-816F-319579165C47}" type="slidenum">
              <a:rPr lang="en-GB" sz="750">
                <a:solidFill>
                  <a:srgbClr val="000000"/>
                </a:solidFill>
              </a:rPr>
              <a:pPr eaLnBrk="0" hangingPunct="0">
                <a:defRPr/>
              </a:pPr>
              <a:t>46</a:t>
            </a:fld>
            <a:endParaRPr lang="en-GB" sz="1050">
              <a:solidFill>
                <a:srgbClr val="000000"/>
              </a:solidFill>
              <a:latin typeface="Times" charset="0"/>
            </a:endParaRPr>
          </a:p>
          <a:p>
            <a:pPr eaLnBrk="0" hangingPunct="0">
              <a:defRPr/>
            </a:pPr>
            <a:endParaRPr lang="en-GB" sz="1050">
              <a:solidFill>
                <a:srgbClr val="000000"/>
              </a:solidFill>
              <a:latin typeface="Times" charset="0"/>
            </a:endParaRPr>
          </a:p>
        </p:txBody>
      </p:sp>
      <p:sp>
        <p:nvSpPr>
          <p:cNvPr id="12301" name="Rectangle 77"/>
          <p:cNvSpPr>
            <a:spLocks noGrp="1" noChangeArrowheads="1"/>
          </p:cNvSpPr>
          <p:nvPr>
            <p:ph type="title" sz="quarter" idx="4294967295"/>
          </p:nvPr>
        </p:nvSpPr>
        <p:spPr>
          <a:xfrm>
            <a:off x="1291233" y="779838"/>
            <a:ext cx="6328125" cy="830997"/>
          </a:xfrm>
          <a:noFill/>
        </p:spPr>
        <p:txBody>
          <a:bodyPr/>
          <a:lstStyle/>
          <a:p>
            <a:pPr eaLnBrk="1" hangingPunct="1">
              <a:lnSpc>
                <a:spcPct val="100000"/>
              </a:lnSpc>
              <a:spcBef>
                <a:spcPct val="30000"/>
              </a:spcBef>
            </a:pPr>
            <a:r>
              <a:rPr lang="en-GB" dirty="0" smtClean="0"/>
              <a:t>En-4DVar: </a:t>
            </a:r>
            <a:r>
              <a:rPr lang="en-GB" sz="1350" dirty="0"/>
              <a:t>using an ensemble of 3D states </a:t>
            </a:r>
            <a:br>
              <a:rPr lang="en-GB" sz="1350" dirty="0"/>
            </a:br>
            <a:r>
              <a:rPr lang="en-GB" sz="1350" dirty="0"/>
              <a:t>which samples background errors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195" y="0"/>
            <a:ext cx="6934200" cy="49021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03" y="110689"/>
            <a:ext cx="744792" cy="669149"/>
          </a:xfrm>
          <a:prstGeom prst="rect">
            <a:avLst/>
          </a:prstGeom>
        </p:spPr>
      </p:pic>
      <p:sp>
        <p:nvSpPr>
          <p:cNvPr id="3" name="TextBox 2"/>
          <p:cNvSpPr txBox="1"/>
          <p:nvPr/>
        </p:nvSpPr>
        <p:spPr>
          <a:xfrm>
            <a:off x="1291233" y="204458"/>
            <a:ext cx="2438286" cy="4212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hangingPunct="0"/>
            <a:r>
              <a:rPr kumimoji="0" lang="en-US" sz="1800" b="0" i="0" u="none" strike="noStrike" cap="none" spc="0" normalizeH="0" baseline="0" smtClean="0">
                <a:ln>
                  <a:noFill/>
                </a:ln>
                <a:solidFill>
                  <a:srgbClr val="FF0000"/>
                </a:solidFill>
                <a:effectLst/>
                <a:uFillTx/>
                <a:sym typeface="Helvetica Light"/>
              </a:rPr>
              <a:t>4DVar-</a:t>
            </a:r>
            <a:r>
              <a:rPr kumimoji="0" lang="en-US" sz="1800" b="1" u="none" strike="noStrike" cap="none" spc="0" normalizeH="0" smtClean="0">
                <a:ln>
                  <a:noFill/>
                </a:ln>
                <a:solidFill>
                  <a:srgbClr val="FF0000"/>
                </a:solidFill>
                <a:effectLst/>
                <a:uFillTx/>
                <a:latin typeface="Times New Roman" charset="0"/>
                <a:ea typeface="Times New Roman" charset="0"/>
                <a:cs typeface="Times New Roman" charset="0"/>
                <a:sym typeface="Helvetica Light"/>
              </a:rPr>
              <a:t>B</a:t>
            </a:r>
            <a:r>
              <a:rPr kumimoji="0" lang="en-US" sz="1800" i="1" u="none" strike="noStrike" cap="none" spc="0" normalizeH="0" baseline="-25000" smtClean="0">
                <a:ln>
                  <a:noFill/>
                </a:ln>
                <a:solidFill>
                  <a:srgbClr val="FF0000"/>
                </a:solidFill>
                <a:effectLst/>
                <a:uFillTx/>
                <a:sym typeface="Helvetica Light"/>
              </a:rPr>
              <a:t>ens</a:t>
            </a:r>
            <a:r>
              <a:rPr lang="en-US" sz="1800" smtClean="0">
                <a:solidFill>
                  <a:srgbClr val="FF0000"/>
                </a:solidFill>
                <a:sym typeface="Helvetica Light"/>
              </a:rPr>
              <a:t>    ------------</a:t>
            </a:r>
            <a:endParaRPr kumimoji="0" lang="en-US" sz="1800" i="1" u="none" strike="noStrike" cap="none" spc="0" normalizeH="0" baseline="-25000" dirty="0" smtClean="0">
              <a:ln>
                <a:noFill/>
              </a:ln>
              <a:solidFill>
                <a:srgbClr val="FF0000"/>
              </a:solidFill>
              <a:effectLst/>
              <a:uFillTx/>
              <a:sym typeface="Helvetica Light"/>
            </a:endParaRPr>
          </a:p>
        </p:txBody>
      </p:sp>
    </p:spTree>
    <p:extLst>
      <p:ext uri="{BB962C8B-B14F-4D97-AF65-F5344CB8AC3E}">
        <p14:creationId xmlns:p14="http://schemas.microsoft.com/office/powerpoint/2010/main" val="295174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050" y="69742"/>
            <a:ext cx="6814093" cy="623248"/>
          </a:xfrm>
        </p:spPr>
        <p:txBody>
          <a:bodyPr/>
          <a:lstStyle/>
          <a:p>
            <a:r>
              <a:rPr lang="en-GB" dirty="0" smtClean="0"/>
              <a:t>Nonlinearities</a:t>
            </a:r>
            <a:endParaRPr lang="en-GB" dirty="0"/>
          </a:p>
        </p:txBody>
      </p:sp>
      <p:sp>
        <p:nvSpPr>
          <p:cNvPr id="3" name="Content Placeholder 2"/>
          <p:cNvSpPr>
            <a:spLocks noGrp="1"/>
          </p:cNvSpPr>
          <p:nvPr>
            <p:ph idx="1"/>
          </p:nvPr>
        </p:nvSpPr>
        <p:spPr>
          <a:xfrm>
            <a:off x="197644" y="798163"/>
            <a:ext cx="8698383" cy="3667728"/>
          </a:xfrm>
        </p:spPr>
        <p:txBody>
          <a:bodyPr/>
          <a:lstStyle/>
          <a:p>
            <a:r>
              <a:rPr lang="en-GB" sz="2000" dirty="0" smtClean="0"/>
              <a:t>Both VAR &amp; EnKF can be extended to handle weak nonlinearities:</a:t>
            </a:r>
          </a:p>
          <a:p>
            <a:pPr marL="285750" indent="-285750">
              <a:buFont typeface="Arial" panose="020B0604020202020204" pitchFamily="34" charset="0"/>
              <a:buChar char="•"/>
            </a:pPr>
            <a:r>
              <a:rPr lang="en-GB" sz="2000" dirty="0" smtClean="0"/>
              <a:t>4DVar can use an outer loop, </a:t>
            </a:r>
            <a:br>
              <a:rPr lang="en-GB" sz="2000" dirty="0" smtClean="0"/>
            </a:br>
            <a:r>
              <a:rPr lang="en-GB" sz="2000" dirty="0" smtClean="0"/>
              <a:t>    or it can handle nonlinear observation operators in its inner loop.</a:t>
            </a:r>
          </a:p>
          <a:p>
            <a:pPr marL="285750" indent="-285750">
              <a:buFont typeface="Arial" panose="020B0604020202020204" pitchFamily="34" charset="0"/>
              <a:buChar char="•"/>
            </a:pPr>
            <a:r>
              <a:rPr lang="en-GB" sz="2000" dirty="0" smtClean="0"/>
              <a:t>EnKF uses the nonlinear model &amp; observation operators, </a:t>
            </a:r>
            <a:br>
              <a:rPr lang="en-GB" sz="2000" dirty="0" smtClean="0"/>
            </a:br>
            <a:r>
              <a:rPr lang="en-GB" sz="2000" dirty="0" smtClean="0"/>
              <a:t>but then works with covariances, implicitly </a:t>
            </a:r>
            <a:r>
              <a:rPr lang="en-GB" sz="2000" dirty="0"/>
              <a:t>assuming Gaussian PDFs.</a:t>
            </a:r>
            <a:endParaRPr lang="en-GB" sz="2000" dirty="0" smtClean="0"/>
          </a:p>
          <a:p>
            <a:pPr marL="285750" indent="-285750">
              <a:buFont typeface="Arial" panose="020B0604020202020204" pitchFamily="34" charset="0"/>
              <a:buChar char="•"/>
            </a:pPr>
            <a:endParaRPr lang="en-GB" sz="2000" dirty="0"/>
          </a:p>
          <a:p>
            <a:r>
              <a:rPr lang="en-GB" altLang="en-US" sz="2000" dirty="0" smtClean="0"/>
              <a:t>These seem like unattractive approximations to a nice Kalman filter theory. If </a:t>
            </a:r>
            <a:r>
              <a:rPr lang="en-GB" altLang="en-US" sz="2000" dirty="0"/>
              <a:t>only the atmosphere and NWP were linear, so that errors could be Gaussian</a:t>
            </a:r>
            <a:r>
              <a:rPr lang="en-GB" altLang="en-US" sz="2000" dirty="0" smtClean="0"/>
              <a:t>!</a:t>
            </a:r>
            <a:endParaRPr lang="en-GB" dirty="0"/>
          </a:p>
          <a:p>
            <a:pPr algn="ctr" defTabSz="584200" hangingPunct="0">
              <a:spcBef>
                <a:spcPts val="0"/>
              </a:spcBef>
              <a:buSzTx/>
            </a:pPr>
            <a:r>
              <a:rPr lang="en-GB" sz="4800" b="1" dirty="0" smtClean="0">
                <a:solidFill>
                  <a:srgbClr val="C00000"/>
                </a:solidFill>
              </a:rPr>
              <a:t>NO! </a:t>
            </a:r>
            <a:r>
              <a:rPr lang="en-GB" sz="1600" b="1" dirty="0" smtClean="0">
                <a:solidFill>
                  <a:srgbClr val="C00000"/>
                </a:solidFill>
              </a:rPr>
              <a:t>Chaos </a:t>
            </a:r>
            <a:r>
              <a:rPr lang="en-GB" sz="1600" b="1" dirty="0">
                <a:solidFill>
                  <a:srgbClr val="C00000"/>
                </a:solidFill>
              </a:rPr>
              <a:t>helps us.</a:t>
            </a:r>
            <a:endParaRPr lang="en-GB" sz="9600" b="1" dirty="0">
              <a:solidFill>
                <a:srgbClr val="C00000"/>
              </a:solidFill>
            </a:endParaRPr>
          </a:p>
          <a:p>
            <a:endParaRPr lang="en-GB" dirty="0" smtClean="0"/>
          </a:p>
        </p:txBody>
      </p:sp>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47</a:t>
            </a:fld>
            <a:endParaRPr lang="en-GB" altLang="en-US" sz="1050">
              <a:latin typeface="Times" panose="02020603050405020304" pitchFamily="18" charset="0"/>
            </a:endParaRPr>
          </a:p>
        </p:txBody>
      </p:sp>
      <p:sp>
        <p:nvSpPr>
          <p:cNvPr id="5" name="TextBox 4"/>
          <p:cNvSpPr txBox="1"/>
          <p:nvPr/>
        </p:nvSpPr>
        <p:spPr>
          <a:xfrm>
            <a:off x="4815840" y="15537"/>
            <a:ext cx="3710940" cy="69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smtClean="0">
                <a:ln>
                  <a:noFill/>
                </a:ln>
                <a:solidFill>
                  <a:schemeClr val="tx1"/>
                </a:solidFill>
                <a:effectLst/>
                <a:uFillTx/>
                <a:latin typeface="+mn-lt"/>
                <a:ea typeface="+mn-ea"/>
                <a:cs typeface="+mn-cs"/>
                <a:sym typeface="Helvetica Light"/>
              </a:rPr>
              <a:t>are necessary!</a:t>
            </a:r>
          </a:p>
        </p:txBody>
      </p:sp>
    </p:spTree>
    <p:extLst>
      <p:ext uri="{BB962C8B-B14F-4D97-AF65-F5344CB8AC3E}">
        <p14:creationId xmlns:p14="http://schemas.microsoft.com/office/powerpoint/2010/main" val="360978883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896" y="135570"/>
            <a:ext cx="7331104" cy="500137"/>
          </a:xfrm>
        </p:spPr>
        <p:txBody>
          <a:bodyPr anchor="ctr"/>
          <a:lstStyle/>
          <a:p>
            <a:r>
              <a:rPr lang="en-GB" sz="2800" dirty="0" smtClean="0"/>
              <a:t>The atmosphere is nonlinear and chaotic</a:t>
            </a:r>
            <a:endParaRPr lang="en-GB" sz="2800" dirty="0"/>
          </a:p>
        </p:txBody>
      </p:sp>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48</a:t>
            </a:fld>
            <a:endParaRPr lang="en-GB" altLang="en-US" sz="1050">
              <a:latin typeface="Times"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679" y="1562717"/>
            <a:ext cx="1905000" cy="1905000"/>
          </a:xfrm>
          <a:prstGeom prst="rect">
            <a:avLst/>
          </a:prstGeom>
        </p:spPr>
      </p:pic>
      <p:sp>
        <p:nvSpPr>
          <p:cNvPr id="3" name="Content Placeholder 2"/>
          <p:cNvSpPr>
            <a:spLocks noGrp="1"/>
          </p:cNvSpPr>
          <p:nvPr>
            <p:ph idx="1"/>
          </p:nvPr>
        </p:nvSpPr>
        <p:spPr>
          <a:xfrm>
            <a:off x="79513" y="771277"/>
            <a:ext cx="7324587" cy="3694614"/>
          </a:xfrm>
        </p:spPr>
        <p:txBody>
          <a:bodyPr/>
          <a:lstStyle/>
          <a:p>
            <a:pPr marL="285750" indent="-285750">
              <a:buFont typeface="Arial" panose="020B0604020202020204" pitchFamily="34" charset="0"/>
              <a:buChar char="•"/>
            </a:pPr>
            <a:r>
              <a:rPr lang="en-GB" sz="1600" dirty="0" smtClean="0"/>
              <a:t>If the atmosphere were linear, some small perturbations would grow exponentially until we were all blown away!</a:t>
            </a:r>
          </a:p>
          <a:p>
            <a:pPr marL="285750" indent="-285750">
              <a:buFont typeface="Arial" panose="020B0604020202020204" pitchFamily="34" charset="0"/>
              <a:buChar char="•"/>
            </a:pPr>
            <a:r>
              <a:rPr lang="en-GB" sz="1600" dirty="0" smtClean="0"/>
              <a:t>Instead there is a chaotic attractor – the atmosphere, and good models of it, evolve towards a small subset of states.  Others are very unlikely.</a:t>
            </a:r>
          </a:p>
          <a:p>
            <a:pPr marL="285750" indent="-285750">
              <a:buFont typeface="Arial" panose="020B0604020202020204" pitchFamily="34" charset="0"/>
              <a:buChar char="•"/>
            </a:pPr>
            <a:r>
              <a:rPr lang="en-GB" sz="1600" dirty="0" smtClean="0"/>
              <a:t>The attractor gives us the recurring recognisable weather patterns </a:t>
            </a:r>
            <a:br>
              <a:rPr lang="en-GB" sz="1600" dirty="0" smtClean="0"/>
            </a:br>
            <a:r>
              <a:rPr lang="en-GB" sz="1600" dirty="0" smtClean="0"/>
              <a:t>which made forecasting possible: </a:t>
            </a:r>
            <a:r>
              <a:rPr lang="en-GB" sz="1600" i="1" dirty="0" smtClean="0"/>
              <a:t>fronts, cyclones, convective cells,</a:t>
            </a:r>
            <a:r>
              <a:rPr lang="en-GB" sz="1600" dirty="0" smtClean="0"/>
              <a:t> … </a:t>
            </a:r>
          </a:p>
          <a:p>
            <a:pPr marL="285750" indent="-285750">
              <a:buFont typeface="Arial" panose="020B0604020202020204" pitchFamily="34" charset="0"/>
              <a:buChar char="•"/>
            </a:pPr>
            <a:r>
              <a:rPr lang="en-GB" sz="1600" dirty="0" smtClean="0"/>
              <a:t>These long-lived features result from balances between nonlinear processes.  There is no general way of describing them mathematically.  </a:t>
            </a:r>
          </a:p>
          <a:p>
            <a:pPr marL="285750" indent="-285750">
              <a:buFont typeface="Arial" panose="020B0604020202020204" pitchFamily="34" charset="0"/>
              <a:buChar char="•"/>
            </a:pPr>
            <a:r>
              <a:rPr lang="en-GB" sz="1600" b="1" dirty="0" smtClean="0"/>
              <a:t>DA relies on the assimilating model moving towards the attractor </a:t>
            </a:r>
            <a:r>
              <a:rPr lang="en-GB" sz="1600" dirty="0" smtClean="0"/>
              <a:t>– </a:t>
            </a:r>
            <a:r>
              <a:rPr lang="en-GB" sz="1600" dirty="0" smtClean="0">
                <a:solidFill>
                  <a:srgbClr val="C00000"/>
                </a:solidFill>
              </a:rPr>
              <a:t>spin-up</a:t>
            </a:r>
            <a:r>
              <a:rPr lang="en-GB" sz="1600" dirty="0" smtClean="0"/>
              <a:t>.</a:t>
            </a:r>
          </a:p>
          <a:p>
            <a:pPr marL="285750" indent="-285750">
              <a:buFont typeface="Arial" panose="020B0604020202020204" pitchFamily="34" charset="0"/>
              <a:buChar char="•"/>
            </a:pPr>
            <a:r>
              <a:rPr lang="en-GB" sz="1600" dirty="0" smtClean="0"/>
              <a:t>We help this by aiming for </a:t>
            </a:r>
            <a:r>
              <a:rPr lang="en-GB" sz="1600" dirty="0" smtClean="0">
                <a:solidFill>
                  <a:srgbClr val="C00000"/>
                </a:solidFill>
              </a:rPr>
              <a:t>balanced</a:t>
            </a:r>
            <a:r>
              <a:rPr lang="en-GB" sz="1600" dirty="0" smtClean="0"/>
              <a:t> increments, and using </a:t>
            </a:r>
            <a:r>
              <a:rPr lang="en-GB" sz="1600" dirty="0" smtClean="0">
                <a:solidFill>
                  <a:srgbClr val="C00000"/>
                </a:solidFill>
              </a:rPr>
              <a:t>initialisation</a:t>
            </a:r>
            <a:r>
              <a:rPr lang="en-GB" sz="1600" dirty="0" smtClean="0"/>
              <a:t> methods which avoid large rapid variations.</a:t>
            </a:r>
            <a:endParaRPr lang="en-GB" sz="1600" dirty="0"/>
          </a:p>
        </p:txBody>
      </p:sp>
    </p:spTree>
    <p:extLst>
      <p:ext uri="{BB962C8B-B14F-4D97-AF65-F5344CB8AC3E}">
        <p14:creationId xmlns:p14="http://schemas.microsoft.com/office/powerpoint/2010/main" val="763276144"/>
      </p:ext>
    </p:extLst>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GB" altLang="en-US" dirty="0"/>
              <a:t>Andrew Lorenc © Crown copyright 2007</a:t>
            </a:r>
            <a:endParaRPr lang="en-GB" altLang="en-US" sz="600" dirty="0"/>
          </a:p>
        </p:txBody>
      </p:sp>
      <p:sp>
        <p:nvSpPr>
          <p:cNvPr id="215042" name="Rectangle 2"/>
          <p:cNvSpPr>
            <a:spLocks noGrp="1" noChangeArrowheads="1"/>
          </p:cNvSpPr>
          <p:nvPr>
            <p:ph type="title"/>
          </p:nvPr>
        </p:nvSpPr>
        <p:spPr>
          <a:xfrm>
            <a:off x="2214397" y="121161"/>
            <a:ext cx="5715000" cy="931024"/>
          </a:xfrm>
        </p:spPr>
        <p:txBody>
          <a:bodyPr/>
          <a:lstStyle/>
          <a:p>
            <a:r>
              <a:rPr lang="en-GB" altLang="en-US" sz="2800" b="1" dirty="0"/>
              <a:t>Meteorological butterfly effect: </a:t>
            </a:r>
            <a:br>
              <a:rPr lang="en-GB" altLang="en-US" sz="2800" b="1" dirty="0"/>
            </a:br>
            <a:endParaRPr lang="en-GB" altLang="en-US" sz="2800" b="1" dirty="0"/>
          </a:p>
        </p:txBody>
      </p:sp>
      <p:sp>
        <p:nvSpPr>
          <p:cNvPr id="215043" name="Rectangle 3"/>
          <p:cNvSpPr>
            <a:spLocks noGrp="1" noChangeArrowheads="1"/>
          </p:cNvSpPr>
          <p:nvPr>
            <p:ph type="body" idx="1"/>
          </p:nvPr>
        </p:nvSpPr>
        <p:spPr>
          <a:xfrm>
            <a:off x="397565" y="2802134"/>
            <a:ext cx="4326731" cy="2776538"/>
          </a:xfrm>
        </p:spPr>
        <p:txBody>
          <a:bodyPr/>
          <a:lstStyle/>
          <a:p>
            <a:r>
              <a:rPr lang="en-GB" altLang="en-US" dirty="0"/>
              <a:t>Much research has been published about </a:t>
            </a:r>
            <a:r>
              <a:rPr lang="en-GB" altLang="en-US" dirty="0" smtClean="0"/>
              <a:t>4DVar and other DA methods </a:t>
            </a:r>
            <a:r>
              <a:rPr lang="en-GB" altLang="en-US" dirty="0"/>
              <a:t>in chaotic systems </a:t>
            </a:r>
            <a:r>
              <a:rPr lang="en-GB" altLang="en-US" dirty="0" smtClean="0"/>
              <a:t/>
            </a:r>
            <a:br>
              <a:rPr lang="en-GB" altLang="en-US" dirty="0" smtClean="0"/>
            </a:br>
            <a:r>
              <a:rPr lang="en-GB" altLang="en-US" i="1" dirty="0" smtClean="0"/>
              <a:t>(</a:t>
            </a:r>
            <a:r>
              <a:rPr lang="en-GB" altLang="en-US" i="1" dirty="0"/>
              <a:t>e.g. using </a:t>
            </a:r>
            <a:r>
              <a:rPr lang="en-GB" altLang="en-US" i="1" dirty="0" smtClean="0"/>
              <a:t>the Lorenz 1963 model)</a:t>
            </a:r>
            <a:r>
              <a:rPr lang="en-GB" altLang="en-US" dirty="0" smtClean="0"/>
              <a:t>.</a:t>
            </a:r>
            <a:endParaRPr lang="en-GB" altLang="en-US" dirty="0"/>
          </a:p>
          <a:p>
            <a:r>
              <a:rPr lang="en-GB" altLang="en-US" dirty="0" smtClean="0"/>
              <a:t>More relevant to NWP are </a:t>
            </a:r>
            <a:r>
              <a:rPr lang="en-GB" altLang="en-US" dirty="0"/>
              <a:t>models which possess many scales of motion, and hence have a finite limit to predictability</a:t>
            </a:r>
            <a:r>
              <a:rPr lang="en-GB" altLang="en-US" i="1" dirty="0"/>
              <a:t> (Lorenz 1969)</a:t>
            </a:r>
            <a:r>
              <a:rPr lang="en-GB" altLang="en-US" dirty="0"/>
              <a:t>.</a:t>
            </a:r>
          </a:p>
        </p:txBody>
      </p:sp>
      <p:sp>
        <p:nvSpPr>
          <p:cNvPr id="215044" name="Text Box 4"/>
          <p:cNvSpPr txBox="1">
            <a:spLocks noChangeArrowheads="1"/>
          </p:cNvSpPr>
          <p:nvPr/>
        </p:nvSpPr>
        <p:spPr bwMode="auto">
          <a:xfrm>
            <a:off x="397565" y="779712"/>
            <a:ext cx="5413814" cy="147732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1800" dirty="0">
                <a:solidFill>
                  <a:schemeClr val="bg1"/>
                </a:solidFill>
              </a:rPr>
              <a:t>- a description of the loss of predictability in terms of the upscale cascade, rather than low-order chaos. Compared with the volumes written about low-order chaos, relatively little has been written about the meteorological butterfly effect. </a:t>
            </a:r>
            <a:r>
              <a:rPr lang="en-GB" altLang="en-US" sz="1050" i="1" dirty="0">
                <a:solidFill>
                  <a:schemeClr val="bg1"/>
                </a:solidFill>
              </a:rPr>
              <a:t>(Palmer 2005)</a:t>
            </a:r>
          </a:p>
        </p:txBody>
      </p:sp>
      <p:pic>
        <p:nvPicPr>
          <p:cNvPr id="215045" name="Picture 5" descr="Lorenz63attra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054" y="779712"/>
            <a:ext cx="2132409" cy="1666875"/>
          </a:xfrm>
          <a:prstGeom prst="rect">
            <a:avLst/>
          </a:prstGeom>
          <a:noFill/>
          <a:extLst>
            <a:ext uri="{909E8E84-426E-40DD-AFC4-6F175D3DCCD1}">
              <a14:hiddenFill xmlns:a14="http://schemas.microsoft.com/office/drawing/2010/main">
                <a:solidFill>
                  <a:srgbClr val="FFFFFF"/>
                </a:solidFill>
              </a14:hiddenFill>
            </a:ext>
          </a:extLst>
        </p:spPr>
      </p:pic>
      <p:pic>
        <p:nvPicPr>
          <p:cNvPr id="215046" name="Picture 6" descr="Lorenz93spect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699" y="2462483"/>
            <a:ext cx="4184491" cy="268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475379"/>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448" y="0"/>
            <a:ext cx="7194396" cy="623248"/>
          </a:xfrm>
        </p:spPr>
        <p:txBody>
          <a:bodyPr/>
          <a:lstStyle/>
          <a:p>
            <a:r>
              <a:rPr lang="en-GB" dirty="0" smtClean="0"/>
              <a:t>At the top level, DA is a filter</a:t>
            </a:r>
            <a:endParaRPr lang="en-GB" dirty="0"/>
          </a:p>
        </p:txBody>
      </p:sp>
      <p:sp>
        <p:nvSpPr>
          <p:cNvPr id="3" name="Footer Placeholder 2"/>
          <p:cNvSpPr>
            <a:spLocks noGrp="1"/>
          </p:cNvSpPr>
          <p:nvPr>
            <p:ph type="ftr" sz="quarter" idx="12"/>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4" name="Text Placeholder 3"/>
          <p:cNvSpPr>
            <a:spLocks noGrp="1"/>
          </p:cNvSpPr>
          <p:nvPr>
            <p:ph type="body" sz="quarter" idx="11"/>
          </p:nvPr>
        </p:nvSpPr>
        <p:spPr>
          <a:xfrm>
            <a:off x="197644" y="2364032"/>
            <a:ext cx="3951733" cy="2111528"/>
          </a:xfrm>
        </p:spPr>
        <p:txBody>
          <a:bodyPr/>
          <a:lstStyle/>
          <a:p>
            <a:r>
              <a:rPr lang="en-GB" sz="2400" dirty="0" smtClean="0"/>
              <a:t>But there are advantages in batching the observations, so the assimilation is intermittent.</a:t>
            </a:r>
            <a:endParaRPr lang="en-GB" sz="2400" dirty="0"/>
          </a:p>
        </p:txBody>
      </p:sp>
      <p:sp>
        <p:nvSpPr>
          <p:cNvPr id="5" name="AutoShape 4" descr="Zig zag"/>
          <p:cNvSpPr>
            <a:spLocks noChangeArrowheads="1"/>
          </p:cNvSpPr>
          <p:nvPr/>
        </p:nvSpPr>
        <p:spPr bwMode="auto">
          <a:xfrm>
            <a:off x="1196578" y="1216820"/>
            <a:ext cx="6858000" cy="553640"/>
          </a:xfrm>
          <a:prstGeom prst="notchedRightArrow">
            <a:avLst>
              <a:gd name="adj1" fmla="val 50000"/>
              <a:gd name="adj2" fmla="val 309678"/>
            </a:avLst>
          </a:prstGeom>
          <a:pattFill prst="zigZag">
            <a:fgClr>
              <a:schemeClr val="accent1"/>
            </a:fgClr>
            <a:bgClr>
              <a:srgbClr val="FFFFFF"/>
            </a:bgClr>
          </a:pattFill>
          <a:ln w="9525">
            <a:solidFill>
              <a:schemeClr val="tx1"/>
            </a:solidFill>
            <a:miter lim="800000"/>
            <a:headEnd/>
            <a:tailEnd/>
          </a:ln>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eaLnBrk="1" hangingPunct="1"/>
            <a:endParaRPr lang="en-US" altLang="en-US" sz="3300"/>
          </a:p>
        </p:txBody>
      </p:sp>
      <p:sp>
        <p:nvSpPr>
          <p:cNvPr id="6" name="Text Box 5"/>
          <p:cNvSpPr txBox="1">
            <a:spLocks noChangeArrowheads="1"/>
          </p:cNvSpPr>
          <p:nvPr/>
        </p:nvSpPr>
        <p:spPr bwMode="auto">
          <a:xfrm>
            <a:off x="2921794" y="1350169"/>
            <a:ext cx="381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a:lnSpc>
                <a:spcPct val="100000"/>
              </a:lnSpc>
              <a:spcBef>
                <a:spcPct val="50000"/>
              </a:spcBef>
            </a:pPr>
            <a:r>
              <a:rPr lang="en-GB" altLang="en-US" sz="1800">
                <a:solidFill>
                  <a:schemeClr val="tx1"/>
                </a:solidFill>
                <a:latin typeface="Times New Roman" panose="02020603050405020304" pitchFamily="18" charset="0"/>
              </a:rPr>
              <a:t>ASSIMILATION MODEL</a:t>
            </a:r>
          </a:p>
        </p:txBody>
      </p:sp>
      <p:sp>
        <p:nvSpPr>
          <p:cNvPr id="7" name="Text Box 6"/>
          <p:cNvSpPr txBox="1">
            <a:spLocks noChangeArrowheads="1"/>
          </p:cNvSpPr>
          <p:nvPr/>
        </p:nvSpPr>
        <p:spPr bwMode="auto">
          <a:xfrm>
            <a:off x="3276600" y="647701"/>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a:lnSpc>
                <a:spcPct val="100000"/>
              </a:lnSpc>
              <a:spcBef>
                <a:spcPct val="50000"/>
              </a:spcBef>
            </a:pPr>
            <a:r>
              <a:rPr lang="en-GB" altLang="en-US" sz="1800">
                <a:solidFill>
                  <a:srgbClr val="FF0000"/>
                </a:solidFill>
                <a:latin typeface="Times New Roman" panose="02020603050405020304" pitchFamily="18" charset="0"/>
              </a:rPr>
              <a:t>OBSERVATIONS</a:t>
            </a:r>
            <a:endParaRPr lang="en-GB" altLang="en-US" sz="1800">
              <a:solidFill>
                <a:schemeClr val="tx1"/>
              </a:solidFill>
              <a:latin typeface="Times New Roman" panose="02020603050405020304" pitchFamily="18" charset="0"/>
            </a:endParaRPr>
          </a:p>
        </p:txBody>
      </p:sp>
      <p:sp>
        <p:nvSpPr>
          <p:cNvPr id="8" name="Line 7"/>
          <p:cNvSpPr>
            <a:spLocks noChangeShapeType="1"/>
          </p:cNvSpPr>
          <p:nvPr/>
        </p:nvSpPr>
        <p:spPr bwMode="auto">
          <a:xfrm>
            <a:off x="2872978" y="979884"/>
            <a:ext cx="0" cy="395288"/>
          </a:xfrm>
          <a:prstGeom prst="line">
            <a:avLst/>
          </a:prstGeom>
          <a:noFill/>
          <a:ln w="381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GB" sz="1050"/>
          </a:p>
        </p:txBody>
      </p:sp>
      <p:sp>
        <p:nvSpPr>
          <p:cNvPr id="9" name="Line 8"/>
          <p:cNvSpPr>
            <a:spLocks noChangeShapeType="1"/>
          </p:cNvSpPr>
          <p:nvPr/>
        </p:nvSpPr>
        <p:spPr bwMode="auto">
          <a:xfrm>
            <a:off x="3863578" y="979884"/>
            <a:ext cx="0" cy="395288"/>
          </a:xfrm>
          <a:prstGeom prst="line">
            <a:avLst/>
          </a:prstGeom>
          <a:noFill/>
          <a:ln w="381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GB" sz="1050"/>
          </a:p>
        </p:txBody>
      </p:sp>
      <p:sp>
        <p:nvSpPr>
          <p:cNvPr id="10" name="Line 9"/>
          <p:cNvSpPr>
            <a:spLocks noChangeShapeType="1"/>
          </p:cNvSpPr>
          <p:nvPr/>
        </p:nvSpPr>
        <p:spPr bwMode="auto">
          <a:xfrm>
            <a:off x="5844778" y="979884"/>
            <a:ext cx="0" cy="395288"/>
          </a:xfrm>
          <a:prstGeom prst="line">
            <a:avLst/>
          </a:prstGeom>
          <a:noFill/>
          <a:ln w="381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GB" sz="1050"/>
          </a:p>
        </p:txBody>
      </p:sp>
      <p:sp>
        <p:nvSpPr>
          <p:cNvPr id="11" name="Line 10"/>
          <p:cNvSpPr>
            <a:spLocks noChangeShapeType="1"/>
          </p:cNvSpPr>
          <p:nvPr/>
        </p:nvSpPr>
        <p:spPr bwMode="auto">
          <a:xfrm>
            <a:off x="4854178" y="979884"/>
            <a:ext cx="0" cy="395288"/>
          </a:xfrm>
          <a:prstGeom prst="line">
            <a:avLst/>
          </a:prstGeom>
          <a:noFill/>
          <a:ln w="381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GB" sz="1050"/>
          </a:p>
        </p:txBody>
      </p:sp>
      <p:pic>
        <p:nvPicPr>
          <p:cNvPr id="12" name="Picture 2" descr="DA_FGGE"/>
          <p:cNvPicPr>
            <a:picLocks noChangeAspect="1" noChangeArrowheads="1"/>
          </p:cNvPicPr>
          <p:nvPr/>
        </p:nvPicPr>
        <p:blipFill rotWithShape="1">
          <a:blip r:embed="rId2">
            <a:extLst>
              <a:ext uri="{28A0092B-C50C-407E-A947-70E740481C1C}">
                <a14:useLocalDpi xmlns:a14="http://schemas.microsoft.com/office/drawing/2010/main" val="0"/>
              </a:ext>
            </a:extLst>
          </a:blip>
          <a:srcRect l="13078" t="31749" r="8965" b="33937"/>
          <a:stretch/>
        </p:blipFill>
        <p:spPr bwMode="auto">
          <a:xfrm>
            <a:off x="4210850" y="1813600"/>
            <a:ext cx="4392000"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noChangeArrowheads="1"/>
          </p:cNvSpPr>
          <p:nvPr/>
        </p:nvSpPr>
        <p:spPr>
          <a:xfrm>
            <a:off x="5316285" y="4293558"/>
            <a:ext cx="3348038" cy="438582"/>
          </a:xfrm>
          <a:prstGeom prst="rect">
            <a:avLst/>
          </a:prstGeom>
          <a:noFill/>
          <a:extLst>
            <a:ext uri="{909E8E84-426E-40DD-AFC4-6F175D3DCCD1}">
              <a14:hiddenFill xmlns:a14="http://schemas.microsoft.com/office/drawing/2010/main">
                <a:solidFill>
                  <a:schemeClr val="tx1"/>
                </a:solidFill>
              </a14:hiddenFill>
            </a:ext>
          </a:extLst>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r>
              <a:rPr lang="en-GB" altLang="en-US" sz="1200" kern="0" dirty="0" smtClean="0"/>
              <a:t>From the First GARP Global Experiment: Objectives and Plans (1973)</a:t>
            </a:r>
          </a:p>
        </p:txBody>
      </p:sp>
    </p:spTree>
    <p:extLst>
      <p:ext uri="{BB962C8B-B14F-4D97-AF65-F5344CB8AC3E}">
        <p14:creationId xmlns:p14="http://schemas.microsoft.com/office/powerpoint/2010/main" val="421835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820" y="213361"/>
            <a:ext cx="7155180" cy="500137"/>
          </a:xfrm>
        </p:spPr>
        <p:txBody>
          <a:bodyPr/>
          <a:lstStyle/>
          <a:p>
            <a:r>
              <a:rPr lang="en-GB" sz="2800" dirty="0" smtClean="0"/>
              <a:t>Prospects for global convective‐scale NWP</a:t>
            </a:r>
            <a:endParaRPr lang="en-GB" sz="2800" dirty="0"/>
          </a:p>
        </p:txBody>
      </p:sp>
      <p:sp>
        <p:nvSpPr>
          <p:cNvPr id="3" name="Content Placeholder 2"/>
          <p:cNvSpPr>
            <a:spLocks noGrp="1"/>
          </p:cNvSpPr>
          <p:nvPr>
            <p:ph idx="1"/>
          </p:nvPr>
        </p:nvSpPr>
        <p:spPr>
          <a:xfrm>
            <a:off x="197644" y="1028701"/>
            <a:ext cx="8679656" cy="1478280"/>
          </a:xfrm>
        </p:spPr>
        <p:txBody>
          <a:bodyPr/>
          <a:lstStyle/>
          <a:p>
            <a:pPr marL="285750" indent="-285750">
              <a:buClr>
                <a:srgbClr val="FFC000"/>
              </a:buClr>
              <a:buSzPct val="100000"/>
              <a:buFont typeface="Wingdings" panose="05000000000000000000" pitchFamily="2" charset="2"/>
              <a:buChar char=""/>
            </a:pPr>
            <a:r>
              <a:rPr lang="en-GB" sz="1800" dirty="0" smtClean="0"/>
              <a:t>We run 4DVar for global NWP and for convective-scale regional models.</a:t>
            </a:r>
            <a:endParaRPr lang="en-GB" sz="1800" dirty="0"/>
          </a:p>
          <a:p>
            <a:pPr marL="285750" indent="-285750">
              <a:buClr>
                <a:srgbClr val="FFC000"/>
              </a:buClr>
              <a:buSzPct val="100000"/>
              <a:buFont typeface="Wingdings" panose="05000000000000000000" pitchFamily="2" charset="2"/>
              <a:buChar char=""/>
            </a:pPr>
            <a:r>
              <a:rPr lang="en-GB" sz="1800" dirty="0" smtClean="0"/>
              <a:t>Convective-scale LAMs are being developed to work in all regions of the globe.</a:t>
            </a:r>
          </a:p>
          <a:p>
            <a:pPr marL="285750" indent="-285750">
              <a:buClr>
                <a:srgbClr val="FFC000"/>
              </a:buClr>
              <a:buSzPct val="100000"/>
              <a:buFont typeface="Wingdings" panose="05000000000000000000" pitchFamily="2" charset="2"/>
              <a:buChar char=""/>
            </a:pPr>
            <a:r>
              <a:rPr lang="en-GB" sz="1800" dirty="0" smtClean="0"/>
              <a:t>We will soon have the ability and the computing power </a:t>
            </a:r>
            <a:br>
              <a:rPr lang="en-GB" sz="1800" dirty="0" smtClean="0"/>
            </a:br>
            <a:r>
              <a:rPr lang="en-GB" sz="1800" dirty="0" smtClean="0"/>
              <a:t>to run </a:t>
            </a:r>
            <a:r>
              <a:rPr lang="en-GB" sz="1800" dirty="0"/>
              <a:t>global convective‐scale </a:t>
            </a:r>
            <a:r>
              <a:rPr lang="en-GB" sz="1800" dirty="0" smtClean="0"/>
              <a:t>NWP, if </a:t>
            </a:r>
            <a:r>
              <a:rPr lang="en-GB" sz="1800" dirty="0"/>
              <a:t>Moore’s Law </a:t>
            </a:r>
            <a:r>
              <a:rPr lang="en-GB" sz="1800" dirty="0" smtClean="0"/>
              <a:t>continues.</a:t>
            </a:r>
          </a:p>
        </p:txBody>
      </p:sp>
      <p:sp>
        <p:nvSpPr>
          <p:cNvPr id="4" name="Footer Placeholder 3"/>
          <p:cNvSpPr>
            <a:spLocks noGrp="1"/>
          </p:cNvSpPr>
          <p:nvPr>
            <p:ph type="ftr" sz="quarter" idx="10"/>
          </p:nvPr>
        </p:nvSpPr>
        <p:spPr/>
        <p:txBody>
          <a:bodyPr/>
          <a:lstStyle/>
          <a:p>
            <a:r>
              <a:rPr lang="en-GB" altLang="en-US" dirty="0"/>
              <a:t>Andrew Lorenc © Crown copyright 2007</a:t>
            </a:r>
            <a:endParaRPr lang="en-GB" altLang="en-US" sz="600" dirty="0"/>
          </a:p>
        </p:txBody>
      </p:sp>
      <p:sp>
        <p:nvSpPr>
          <p:cNvPr id="5" name="TextBox 4"/>
          <p:cNvSpPr txBox="1"/>
          <p:nvPr/>
        </p:nvSpPr>
        <p:spPr>
          <a:xfrm>
            <a:off x="197644" y="2554258"/>
            <a:ext cx="8946356" cy="1728182"/>
          </a:xfrm>
          <a:prstGeom prst="rect">
            <a:avLst/>
          </a:prstGeom>
        </p:spPr>
        <p:txBody>
          <a:bodyPr vert="horz" lIns="68580" tIns="34290" rIns="68580" bIns="34290" rtlCol="0">
            <a:noAutofit/>
          </a:bodyPr>
          <a:lstStyle>
            <a:lvl1pPr marL="285750" marR="0" indent="-285750" defTabSz="219075">
              <a:lnSpc>
                <a:spcPct val="100000"/>
              </a:lnSpc>
              <a:spcBef>
                <a:spcPts val="788"/>
              </a:spcBef>
              <a:spcAft>
                <a:spcPts val="0"/>
              </a:spcAft>
              <a:buClrTx/>
              <a:buSzPct val="75000"/>
              <a:buFont typeface="Arial" panose="020B0604020202020204" pitchFamily="34" charset="0"/>
              <a:buChar char="•"/>
              <a:tabLst/>
              <a:defRPr sz="1800" b="0" i="0" u="none" strike="noStrike" cap="none" spc="0" baseline="0">
                <a:ln>
                  <a:noFill/>
                </a:ln>
                <a:uFillTx/>
                <a:latin typeface="+mj-lt"/>
                <a:sym typeface="Helvetica Light"/>
              </a:defRPr>
            </a:lvl1pPr>
            <a:lvl2pPr marL="180000" marR="0" indent="-180000" defTabSz="219075">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uFillTx/>
                <a:sym typeface="Helvetica Light"/>
              </a:defRPr>
            </a:lvl2pPr>
            <a:lvl3pPr marL="285750" marR="0" indent="-285750" defTabSz="219075">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uFillTx/>
                <a:sym typeface="Helvetica Light"/>
              </a:defRPr>
            </a:lvl3pPr>
            <a:lvl4pPr marL="286425" marR="0" indent="-285750" defTabSz="67500">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uFillTx/>
                <a:sym typeface="Helvetica Light"/>
              </a:defRPr>
            </a:lvl4pPr>
            <a:lvl5pPr marL="285750" marR="0" indent="-285750" defTabSz="219075">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uFillTx/>
                <a:sym typeface="Helvetica Light"/>
              </a:defRPr>
            </a:lvl5pPr>
            <a:lvl6pPr marL="540000" marR="0" indent="-180000" defTabSz="219075">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sym typeface="Helvetica Light"/>
              </a:defRPr>
            </a:lvl6pPr>
            <a:lvl7pPr marL="900000" marR="0" indent="-180000" defTabSz="219075">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sym typeface="Helvetica Light"/>
              </a:defRPr>
            </a:lvl7pPr>
            <a:lvl8pPr marL="1260000" marR="0" indent="-180000" defTabSz="219075">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sym typeface="Helvetica Light"/>
              </a:defRPr>
            </a:lvl8pPr>
            <a:lvl9pPr marL="1565011" marR="0" indent="-231511" defTabSz="219075">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sym typeface="Helvetica Light"/>
              </a:defRPr>
            </a:lvl9pPr>
          </a:lstStyle>
          <a:p>
            <a:pPr>
              <a:buSzPct val="150000"/>
              <a:buBlip>
                <a:blip r:embed="rId2"/>
              </a:buBlip>
            </a:pPr>
            <a:r>
              <a:rPr lang="en-GB" dirty="0"/>
              <a:t>Current DA methods like 4DVar only work for small near-Gaussian </a:t>
            </a:r>
            <a:r>
              <a:rPr lang="en-GB" dirty="0" smtClean="0"/>
              <a:t>errors.</a:t>
            </a:r>
            <a:endParaRPr lang="en-GB" dirty="0"/>
          </a:p>
          <a:p>
            <a:pPr>
              <a:buSzPct val="150000"/>
              <a:buBlip>
                <a:blip r:embed="rId2"/>
              </a:buBlip>
            </a:pPr>
            <a:r>
              <a:rPr lang="en-GB" dirty="0"/>
              <a:t>Convective-scale NWP needs lots of observations to keep errors small; </a:t>
            </a:r>
            <a:br>
              <a:rPr lang="en-GB" dirty="0"/>
            </a:br>
            <a:r>
              <a:rPr lang="en-GB" dirty="0" smtClean="0"/>
              <a:t>these are only available in a few parts of the world.</a:t>
            </a:r>
          </a:p>
          <a:p>
            <a:pPr>
              <a:buSzPct val="150000"/>
              <a:buBlip>
                <a:blip r:embed="rId2"/>
              </a:buBlip>
            </a:pPr>
            <a:r>
              <a:rPr lang="en-GB" dirty="0" smtClean="0"/>
              <a:t>Because of the butterfly effect, 4DVar will </a:t>
            </a:r>
            <a:r>
              <a:rPr lang="en-GB" i="1" dirty="0">
                <a:solidFill>
                  <a:schemeClr val="accent2"/>
                </a:solidFill>
              </a:rPr>
              <a:t>not</a:t>
            </a:r>
            <a:r>
              <a:rPr lang="en-GB" dirty="0" smtClean="0"/>
              <a:t> </a:t>
            </a:r>
            <a:r>
              <a:rPr lang="en-GB" i="1" dirty="0" smtClean="0">
                <a:solidFill>
                  <a:schemeClr val="accent2"/>
                </a:solidFill>
              </a:rPr>
              <a:t>converge</a:t>
            </a:r>
            <a:r>
              <a:rPr lang="en-GB" dirty="0" smtClean="0">
                <a:solidFill>
                  <a:schemeClr val="accent2"/>
                </a:solidFill>
              </a:rPr>
              <a:t> </a:t>
            </a:r>
            <a:r>
              <a:rPr lang="en-GB" dirty="0" smtClean="0"/>
              <a:t>to the correct answer </a:t>
            </a:r>
            <a:br>
              <a:rPr lang="en-GB" dirty="0" smtClean="0"/>
            </a:br>
            <a:r>
              <a:rPr lang="en-GB" dirty="0" smtClean="0"/>
              <a:t>as its resolution decreases (Lorenc &amp; Payne 2007).</a:t>
            </a:r>
            <a:endParaRPr lang="en-GB" dirty="0"/>
          </a:p>
        </p:txBody>
      </p:sp>
      <p:sp>
        <p:nvSpPr>
          <p:cNvPr id="7" name="TextBox 6"/>
          <p:cNvSpPr txBox="1"/>
          <p:nvPr/>
        </p:nvSpPr>
        <p:spPr>
          <a:xfrm>
            <a:off x="6629400" y="1671325"/>
            <a:ext cx="487312" cy="88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4800" b="0" i="0" u="none" strike="noStrike" cap="none" spc="0" normalizeH="0" baseline="0" dirty="0" smtClean="0">
                <a:ln>
                  <a:noFill/>
                </a:ln>
                <a:solidFill>
                  <a:srgbClr val="FF0000"/>
                </a:solidFill>
                <a:effectLst/>
                <a:uFillTx/>
                <a:latin typeface="+mn-lt"/>
                <a:ea typeface="+mn-ea"/>
                <a:cs typeface="+mn-cs"/>
                <a:sym typeface="Helvetica Light"/>
              </a:rPr>
              <a:t>?</a:t>
            </a:r>
          </a:p>
        </p:txBody>
      </p:sp>
    </p:spTree>
    <p:extLst>
      <p:ext uri="{BB962C8B-B14F-4D97-AF65-F5344CB8AC3E}">
        <p14:creationId xmlns:p14="http://schemas.microsoft.com/office/powerpoint/2010/main" val="281261550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0" fill="hold"/>
                                        <p:tgtEl>
                                          <p:spTgt spid="7"/>
                                        </p:tgtEl>
                                        <p:attrNameLst>
                                          <p:attrName>ppt_w</p:attrName>
                                        </p:attrNameLst>
                                      </p:cBhvr>
                                      <p:tavLst>
                                        <p:tav tm="0">
                                          <p:val>
                                            <p:fltVal val="0"/>
                                          </p:val>
                                        </p:tav>
                                        <p:tav tm="100000">
                                          <p:val>
                                            <p:strVal val="#ppt_w"/>
                                          </p:val>
                                        </p:tav>
                                      </p:tavLst>
                                    </p:anim>
                                    <p:anim calcmode="lin" valueType="num">
                                      <p:cBhvr>
                                        <p:cTn id="8" dur="30000" fill="hold"/>
                                        <p:tgtEl>
                                          <p:spTgt spid="7"/>
                                        </p:tgtEl>
                                        <p:attrNameLst>
                                          <p:attrName>ppt_h</p:attrName>
                                        </p:attrNameLst>
                                      </p:cBhvr>
                                      <p:tavLst>
                                        <p:tav tm="0">
                                          <p:val>
                                            <p:fltVal val="0"/>
                                          </p:val>
                                        </p:tav>
                                        <p:tav tm="100000">
                                          <p:val>
                                            <p:strVal val="#ppt_h"/>
                                          </p:val>
                                        </p:tav>
                                      </p:tavLst>
                                    </p:anim>
                                    <p:anim calcmode="lin" valueType="num">
                                      <p:cBhvr>
                                        <p:cTn id="9" dur="30000" fill="hold"/>
                                        <p:tgtEl>
                                          <p:spTgt spid="7"/>
                                        </p:tgtEl>
                                        <p:attrNameLst>
                                          <p:attrName>style.rotation</p:attrName>
                                        </p:attrNameLst>
                                      </p:cBhvr>
                                      <p:tavLst>
                                        <p:tav tm="0">
                                          <p:val>
                                            <p:fltVal val="90"/>
                                          </p:val>
                                        </p:tav>
                                        <p:tav tm="100000">
                                          <p:val>
                                            <p:fltVal val="0"/>
                                          </p:val>
                                        </p:tav>
                                      </p:tavLst>
                                    </p:anim>
                                    <p:animEffect transition="in" filter="fade">
                                      <p:cBhvr>
                                        <p:cTn id="10" dur="30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
            <a:ext cx="6806344" cy="679938"/>
          </a:xfrm>
        </p:spPr>
        <p:txBody>
          <a:bodyPr/>
          <a:lstStyle/>
          <a:p>
            <a:r>
              <a:rPr lang="en-GB" dirty="0" smtClean="0"/>
              <a:t>Particle Filters</a:t>
            </a:r>
            <a:endParaRPr lang="en-GB" dirty="0"/>
          </a:p>
        </p:txBody>
      </p:sp>
      <p:sp>
        <p:nvSpPr>
          <p:cNvPr id="3" name="Content Placeholder 2"/>
          <p:cNvSpPr>
            <a:spLocks noGrp="1"/>
          </p:cNvSpPr>
          <p:nvPr>
            <p:ph idx="1"/>
          </p:nvPr>
        </p:nvSpPr>
        <p:spPr>
          <a:xfrm>
            <a:off x="197644" y="679939"/>
            <a:ext cx="8710136" cy="3785952"/>
          </a:xfrm>
        </p:spPr>
        <p:txBody>
          <a:bodyPr/>
          <a:lstStyle/>
          <a:p>
            <a:r>
              <a:rPr lang="en-GB" sz="1600" dirty="0" smtClean="0">
                <a:latin typeface="+mn-lt"/>
              </a:rPr>
              <a:t>For low order nonlinear models, the particle filter is ideal:</a:t>
            </a:r>
          </a:p>
          <a:p>
            <a:pPr lvl="1"/>
            <a:r>
              <a:rPr lang="en-GB" dirty="0" smtClean="0"/>
              <a:t>Run a large ensemble.  Each member </a:t>
            </a:r>
            <a:r>
              <a:rPr lang="en-GB" i="1" dirty="0" smtClean="0">
                <a:latin typeface="Times New Roman" panose="02020603050405020304" pitchFamily="18" charset="0"/>
                <a:cs typeface="Times New Roman" panose="02020603050405020304" pitchFamily="18" charset="0"/>
              </a:rPr>
              <a:t>k</a:t>
            </a:r>
            <a:r>
              <a:rPr lang="en-GB" dirty="0" smtClean="0"/>
              <a:t> is a free-running forecast, so on the attractor.</a:t>
            </a:r>
          </a:p>
          <a:p>
            <a:pPr lvl="1"/>
            <a:r>
              <a:rPr lang="en-GB" dirty="0" smtClean="0"/>
              <a:t>Use Bayes &amp; fit to observations to estimate </a:t>
            </a:r>
            <a:r>
              <a:rPr lang="en-GB" i="1" dirty="0" err="1" smtClean="0">
                <a:latin typeface="Times New Roman" panose="02020603050405020304" pitchFamily="18" charset="0"/>
                <a:cs typeface="Times New Roman" panose="02020603050405020304" pitchFamily="18" charset="0"/>
              </a:rPr>
              <a:t>P</a:t>
            </a:r>
            <a:r>
              <a:rPr lang="en-GB" i="1" baseline="-25000" dirty="0" err="1" smtClean="0">
                <a:latin typeface="Times New Roman" panose="02020603050405020304" pitchFamily="18" charset="0"/>
                <a:cs typeface="Times New Roman" panose="02020603050405020304" pitchFamily="18" charset="0"/>
              </a:rPr>
              <a:t>k</a:t>
            </a:r>
            <a:r>
              <a:rPr lang="en-GB" dirty="0" smtClean="0"/>
              <a:t> that each is correct.</a:t>
            </a:r>
          </a:p>
          <a:p>
            <a:pPr lvl="1"/>
            <a:r>
              <a:rPr lang="en-GB" dirty="0" smtClean="0"/>
              <a:t>Resample using </a:t>
            </a:r>
            <a:r>
              <a:rPr lang="en-GB" i="1" dirty="0" err="1">
                <a:latin typeface="Times New Roman" panose="02020603050405020304" pitchFamily="18" charset="0"/>
                <a:cs typeface="Times New Roman" panose="02020603050405020304" pitchFamily="18" charset="0"/>
              </a:rPr>
              <a:t>P</a:t>
            </a:r>
            <a:r>
              <a:rPr lang="en-GB" i="1" baseline="-25000" dirty="0" err="1">
                <a:latin typeface="Times New Roman" panose="02020603050405020304" pitchFamily="18" charset="0"/>
                <a:cs typeface="Times New Roman" panose="02020603050405020304" pitchFamily="18" charset="0"/>
              </a:rPr>
              <a:t>k</a:t>
            </a:r>
            <a:r>
              <a:rPr lang="en-GB" dirty="0"/>
              <a:t> </a:t>
            </a:r>
            <a:r>
              <a:rPr lang="en-GB" dirty="0" smtClean="0"/>
              <a:t>to create new ensemble with members on the attractor and close to obs.</a:t>
            </a:r>
          </a:p>
          <a:p>
            <a:r>
              <a:rPr lang="en-GB" b="1" i="1" dirty="0">
                <a:solidFill>
                  <a:srgbClr val="FF0000"/>
                </a:solidFill>
              </a:rPr>
              <a:t>Does not work for NWP:</a:t>
            </a:r>
            <a:br>
              <a:rPr lang="en-GB" b="1" i="1" dirty="0">
                <a:solidFill>
                  <a:srgbClr val="FF0000"/>
                </a:solidFill>
              </a:rPr>
            </a:br>
            <a:r>
              <a:rPr lang="en-GB" dirty="0" smtClean="0"/>
              <a:t>The </a:t>
            </a:r>
            <a:r>
              <a:rPr lang="en-GB" b="1" dirty="0"/>
              <a:t>curse of dimensionality</a:t>
            </a:r>
            <a:r>
              <a:rPr lang="en-GB" dirty="0"/>
              <a:t> refers to various phenomena that arise when </a:t>
            </a:r>
            <a:r>
              <a:rPr lang="en-GB" dirty="0" err="1"/>
              <a:t>analyzing</a:t>
            </a:r>
            <a:r>
              <a:rPr lang="en-GB" dirty="0"/>
              <a:t> and organizing data in high-dimensional spaces </a:t>
            </a:r>
            <a:r>
              <a:rPr lang="en-GB" dirty="0" smtClean="0"/>
              <a:t>that </a:t>
            </a:r>
            <a:r>
              <a:rPr lang="en-GB" dirty="0"/>
              <a:t>do not occur in low-dimensional </a:t>
            </a:r>
            <a:r>
              <a:rPr lang="en-GB" dirty="0" smtClean="0"/>
              <a:t>settings.  As the </a:t>
            </a:r>
            <a:r>
              <a:rPr lang="en-GB" dirty="0"/>
              <a:t>dimensionality increases, the volume of the space increases so fast that the available data become </a:t>
            </a:r>
            <a:r>
              <a:rPr lang="en-GB" dirty="0" smtClean="0"/>
              <a:t>sparse </a:t>
            </a:r>
            <a:r>
              <a:rPr lang="en-GB" sz="1200" dirty="0" smtClean="0"/>
              <a:t>(</a:t>
            </a:r>
            <a:r>
              <a:rPr lang="en-GB" sz="1200" dirty="0" smtClean="0">
                <a:hlinkClick r:id="rId3"/>
              </a:rPr>
              <a:t>Wikipedia</a:t>
            </a:r>
            <a:r>
              <a:rPr lang="en-GB" sz="1200" dirty="0" smtClean="0"/>
              <a:t>)</a:t>
            </a:r>
            <a:r>
              <a:rPr lang="en-GB" dirty="0" smtClean="0"/>
              <a:t>.</a:t>
            </a:r>
          </a:p>
          <a:p>
            <a:r>
              <a:rPr lang="en-GB" i="1" dirty="0" smtClean="0">
                <a:solidFill>
                  <a:schemeClr val="accent2"/>
                </a:solidFill>
              </a:rPr>
              <a:t>Suggested solutions involve:</a:t>
            </a:r>
          </a:p>
          <a:p>
            <a:pPr marL="285750" indent="-285750">
              <a:buFont typeface="Arial" panose="020B0604020202020204" pitchFamily="34" charset="0"/>
              <a:buChar char="•"/>
            </a:pPr>
            <a:r>
              <a:rPr lang="en-GB" dirty="0" smtClean="0"/>
              <a:t>Nudge each member towards the observations during the forecast.  </a:t>
            </a:r>
            <a:br>
              <a:rPr lang="en-GB" dirty="0" smtClean="0"/>
            </a:br>
            <a:r>
              <a:rPr lang="en-GB" b="1" i="1" dirty="0" smtClean="0">
                <a:solidFill>
                  <a:srgbClr val="FF0000"/>
                </a:solidFill>
              </a:rPr>
              <a:t>This moves it off the attractor</a:t>
            </a:r>
          </a:p>
          <a:p>
            <a:pPr marL="285750" indent="-285750">
              <a:buFont typeface="Arial" panose="020B0604020202020204" pitchFamily="34" charset="0"/>
              <a:buChar char="•"/>
            </a:pPr>
            <a:r>
              <a:rPr lang="en-GB" dirty="0" smtClean="0"/>
              <a:t>Localise the particle filter, as in the LETKF, then merge the solutions.  </a:t>
            </a:r>
            <a:br>
              <a:rPr lang="en-GB" dirty="0" smtClean="0"/>
            </a:br>
            <a:r>
              <a:rPr lang="en-GB" b="1" i="1" dirty="0" smtClean="0">
                <a:solidFill>
                  <a:srgbClr val="FF0000"/>
                </a:solidFill>
              </a:rPr>
              <a:t>Very difficult to </a:t>
            </a:r>
            <a:r>
              <a:rPr lang="en-GB" b="1" i="1" dirty="0">
                <a:solidFill>
                  <a:srgbClr val="FF0000"/>
                </a:solidFill>
              </a:rPr>
              <a:t>ensure consistency across the </a:t>
            </a:r>
            <a:r>
              <a:rPr lang="en-GB" b="1" i="1" dirty="0" smtClean="0">
                <a:solidFill>
                  <a:srgbClr val="FF0000"/>
                </a:solidFill>
              </a:rPr>
              <a:t>seams – this loses optimality</a:t>
            </a:r>
            <a:endParaRPr lang="en-GB" b="1" i="1" dirty="0">
              <a:solidFill>
                <a:srgbClr val="FF0000"/>
              </a:solidFill>
            </a:endParaRPr>
          </a:p>
          <a:p>
            <a:pPr marL="0" lvl="1" indent="0">
              <a:buNone/>
            </a:pPr>
            <a:endParaRPr lang="en-GB" dirty="0"/>
          </a:p>
        </p:txBody>
      </p:sp>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51</a:t>
            </a:fld>
            <a:endParaRPr lang="en-GB" altLang="en-US" sz="1050">
              <a:latin typeface="Times" panose="02020603050405020304" pitchFamily="18" charset="0"/>
            </a:endParaRPr>
          </a:p>
        </p:txBody>
      </p:sp>
    </p:spTree>
    <p:extLst>
      <p:ext uri="{BB962C8B-B14F-4D97-AF65-F5344CB8AC3E}">
        <p14:creationId xmlns:p14="http://schemas.microsoft.com/office/powerpoint/2010/main" val="9493913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580" y="1"/>
            <a:ext cx="6661564" cy="563882"/>
          </a:xfrm>
        </p:spPr>
        <p:txBody>
          <a:bodyPr/>
          <a:lstStyle/>
          <a:p>
            <a:r>
              <a:rPr lang="en-GB" dirty="0" smtClean="0"/>
              <a:t>Synchronised Chaos</a:t>
            </a:r>
            <a:endParaRPr lang="en-GB" dirty="0"/>
          </a:p>
        </p:txBody>
      </p:sp>
      <p:sp>
        <p:nvSpPr>
          <p:cNvPr id="3" name="Content Placeholder 2"/>
          <p:cNvSpPr>
            <a:spLocks noGrp="1"/>
          </p:cNvSpPr>
          <p:nvPr>
            <p:ph idx="1"/>
          </p:nvPr>
        </p:nvSpPr>
        <p:spPr>
          <a:xfrm>
            <a:off x="197644" y="701041"/>
            <a:ext cx="8618696" cy="2651760"/>
          </a:xfrm>
        </p:spPr>
        <p:txBody>
          <a:bodyPr/>
          <a:lstStyle/>
          <a:p>
            <a:pPr>
              <a:spcBef>
                <a:spcPts val="600"/>
              </a:spcBef>
            </a:pPr>
            <a:r>
              <a:rPr lang="en-GB" sz="1600" i="1" dirty="0" smtClean="0"/>
              <a:t>The nonlinear dynamics and control theory community have some useful concepts:</a:t>
            </a:r>
          </a:p>
          <a:p>
            <a:pPr marL="285750" indent="-285750">
              <a:spcBef>
                <a:spcPts val="600"/>
              </a:spcBef>
              <a:buFont typeface="Arial" panose="020B0604020202020204" pitchFamily="34" charset="0"/>
              <a:buChar char="•"/>
            </a:pPr>
            <a:r>
              <a:rPr lang="en-GB" sz="1600" dirty="0" smtClean="0"/>
              <a:t>The </a:t>
            </a:r>
            <a:r>
              <a:rPr lang="en-GB" sz="1600" dirty="0" err="1"/>
              <a:t>Lyapunov</a:t>
            </a:r>
            <a:r>
              <a:rPr lang="en-GB" sz="1600" dirty="0"/>
              <a:t> exponent characterizes the rate of separation of infinitesimally close trajectories. </a:t>
            </a:r>
            <a:r>
              <a:rPr lang="en-GB" sz="1600" dirty="0" smtClean="0"/>
              <a:t> Positive values (in a compact space) indicate chaos.</a:t>
            </a:r>
          </a:p>
          <a:p>
            <a:pPr marL="285750" indent="-285750">
              <a:spcBef>
                <a:spcPts val="600"/>
              </a:spcBef>
              <a:buFont typeface="Arial" panose="020B0604020202020204" pitchFamily="34" charset="0"/>
              <a:buChar char="•"/>
            </a:pPr>
            <a:r>
              <a:rPr lang="en-GB" sz="1600" dirty="0" smtClean="0"/>
              <a:t>For a perfect chaotic model, the errors from a Kalman filter based DA system asymptote to </a:t>
            </a:r>
            <a:r>
              <a:rPr lang="en-GB" sz="1600" dirty="0"/>
              <a:t>the </a:t>
            </a:r>
            <a:r>
              <a:rPr lang="en-GB" sz="1600" b="1" dirty="0">
                <a:solidFill>
                  <a:schemeClr val="accent3"/>
                </a:solidFill>
              </a:rPr>
              <a:t>unstable</a:t>
            </a:r>
            <a:r>
              <a:rPr lang="en-GB" sz="1600" dirty="0"/>
              <a:t>–neutral </a:t>
            </a:r>
            <a:r>
              <a:rPr lang="en-GB" sz="1600" b="1" dirty="0" smtClean="0">
                <a:solidFill>
                  <a:schemeClr val="accent3"/>
                </a:solidFill>
              </a:rPr>
              <a:t>subspace</a:t>
            </a:r>
            <a:r>
              <a:rPr lang="en-GB" sz="1600" dirty="0" smtClean="0"/>
              <a:t> </a:t>
            </a:r>
            <a:r>
              <a:rPr lang="en-GB" sz="1000" dirty="0" smtClean="0">
                <a:solidFill>
                  <a:srgbClr val="00B050"/>
                </a:solidFill>
              </a:rPr>
              <a:t>(</a:t>
            </a:r>
            <a:r>
              <a:rPr lang="en-GB" sz="1000" dirty="0" err="1" smtClean="0">
                <a:solidFill>
                  <a:srgbClr val="00B050"/>
                </a:solidFill>
              </a:rPr>
              <a:t>Bocquet</a:t>
            </a:r>
            <a:r>
              <a:rPr lang="en-GB" sz="1000" dirty="0" smtClean="0">
                <a:solidFill>
                  <a:srgbClr val="00B050"/>
                </a:solidFill>
              </a:rPr>
              <a:t> &amp; </a:t>
            </a:r>
            <a:r>
              <a:rPr lang="en-GB" sz="1000" dirty="0" err="1" smtClean="0">
                <a:solidFill>
                  <a:srgbClr val="00B050"/>
                </a:solidFill>
              </a:rPr>
              <a:t>Carrussi</a:t>
            </a:r>
            <a:r>
              <a:rPr lang="en-GB" sz="1000" dirty="0" smtClean="0">
                <a:solidFill>
                  <a:srgbClr val="00B050"/>
                </a:solidFill>
              </a:rPr>
              <a:t> 2017, papers by Anna </a:t>
            </a:r>
            <a:r>
              <a:rPr lang="en-GB" sz="1000" dirty="0" err="1" smtClean="0">
                <a:solidFill>
                  <a:srgbClr val="00B050"/>
                </a:solidFill>
              </a:rPr>
              <a:t>Trevisan</a:t>
            </a:r>
            <a:r>
              <a:rPr lang="en-GB" sz="1000" dirty="0" smtClean="0">
                <a:solidFill>
                  <a:srgbClr val="00B050"/>
                </a:solidFill>
              </a:rPr>
              <a:t>)</a:t>
            </a:r>
            <a:r>
              <a:rPr lang="en-GB" sz="1600" dirty="0" smtClean="0">
                <a:solidFill>
                  <a:srgbClr val="00B050"/>
                </a:solidFill>
              </a:rPr>
              <a:t>.</a:t>
            </a:r>
            <a:endParaRPr lang="en-GB" sz="1600" dirty="0">
              <a:solidFill>
                <a:srgbClr val="00B050"/>
              </a:solidFill>
            </a:endParaRPr>
          </a:p>
          <a:p>
            <a:pPr marL="285750" indent="-285750">
              <a:spcBef>
                <a:spcPts val="600"/>
              </a:spcBef>
              <a:buFont typeface="Arial" panose="020B0604020202020204" pitchFamily="34" charset="0"/>
              <a:buChar char="•"/>
            </a:pPr>
            <a:r>
              <a:rPr lang="en-GB" sz="1600" dirty="0" smtClean="0"/>
              <a:t>There </a:t>
            </a:r>
            <a:r>
              <a:rPr lang="en-GB" sz="1600" dirty="0"/>
              <a:t>is a spectrum of </a:t>
            </a:r>
            <a:r>
              <a:rPr lang="en-GB" sz="1600" dirty="0" err="1"/>
              <a:t>Lyapunov</a:t>
            </a:r>
            <a:r>
              <a:rPr lang="en-GB" sz="1600" dirty="0"/>
              <a:t> </a:t>
            </a:r>
            <a:r>
              <a:rPr lang="en-GB" sz="1600" dirty="0" smtClean="0"/>
              <a:t>exponents — equal </a:t>
            </a:r>
            <a:r>
              <a:rPr lang="en-GB" sz="1600" dirty="0"/>
              <a:t>in number to the dimensionality of the phase space</a:t>
            </a:r>
            <a:r>
              <a:rPr lang="en-GB" sz="1600" dirty="0" smtClean="0"/>
              <a:t>.</a:t>
            </a:r>
          </a:p>
          <a:p>
            <a:pPr marL="285750" indent="-285750">
              <a:spcBef>
                <a:spcPts val="600"/>
              </a:spcBef>
              <a:spcAft>
                <a:spcPts val="600"/>
              </a:spcAft>
              <a:buFont typeface="Arial" panose="020B0604020202020204" pitchFamily="34" charset="0"/>
              <a:buChar char="•"/>
            </a:pPr>
            <a:r>
              <a:rPr lang="en-GB" sz="1600" dirty="0" smtClean="0"/>
              <a:t>With enough observations, DA can control these, so the DA system is not chaotic, even though the free model is.  This is called </a:t>
            </a:r>
            <a:r>
              <a:rPr lang="en-GB" sz="1600" b="1" dirty="0" smtClean="0">
                <a:solidFill>
                  <a:schemeClr val="accent3"/>
                </a:solidFill>
              </a:rPr>
              <a:t>synchronised chaos</a:t>
            </a:r>
            <a:r>
              <a:rPr lang="en-GB" sz="1600" dirty="0" smtClean="0"/>
              <a:t>.</a:t>
            </a:r>
          </a:p>
        </p:txBody>
      </p:sp>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52</a:t>
            </a:fld>
            <a:endParaRPr lang="en-GB" altLang="en-US" sz="1050">
              <a:latin typeface="Times" panose="02020603050405020304" pitchFamily="18" charset="0"/>
            </a:endParaRPr>
          </a:p>
        </p:txBody>
      </p:sp>
      <p:sp>
        <p:nvSpPr>
          <p:cNvPr id="5" name="Content Placeholder 2"/>
          <p:cNvSpPr txBox="1">
            <a:spLocks/>
          </p:cNvSpPr>
          <p:nvPr/>
        </p:nvSpPr>
        <p:spPr>
          <a:xfrm>
            <a:off x="197644" y="3489959"/>
            <a:ext cx="8618696" cy="1207453"/>
          </a:xfrm>
          <a:prstGeom prst="rect">
            <a:avLst/>
          </a:prstGeom>
        </p:spPr>
        <p:txBody>
          <a:bodyPr vert="horz" lIns="68580" tIns="34290" rIns="68580" bIns="34290" rtlCol="0">
            <a:no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a:spcBef>
                <a:spcPts val="600"/>
              </a:spcBef>
            </a:pPr>
            <a:r>
              <a:rPr lang="en-GB" sz="1600" kern="0" dirty="0" smtClean="0">
                <a:solidFill>
                  <a:schemeClr val="accent2"/>
                </a:solidFill>
              </a:rPr>
              <a:t>However </a:t>
            </a:r>
            <a:r>
              <a:rPr lang="en-GB" sz="1600" b="1" kern="0" dirty="0" smtClean="0">
                <a:solidFill>
                  <a:schemeClr val="accent2"/>
                </a:solidFill>
              </a:rPr>
              <a:t>the “butterfly-affected” earth system is more complicated</a:t>
            </a:r>
            <a:r>
              <a:rPr lang="en-GB" sz="1600" kern="0" dirty="0">
                <a:solidFill>
                  <a:schemeClr val="accent2"/>
                </a:solidFill>
              </a:rPr>
              <a:t>:</a:t>
            </a:r>
            <a:endParaRPr lang="en-GB" sz="1600" kern="0" dirty="0" smtClean="0">
              <a:solidFill>
                <a:schemeClr val="accent2"/>
              </a:solidFill>
            </a:endParaRPr>
          </a:p>
          <a:p>
            <a:pPr marL="465750" lvl="1" indent="-285750">
              <a:spcAft>
                <a:spcPts val="0"/>
              </a:spcAft>
              <a:buFont typeface="Wingdings" panose="05000000000000000000" pitchFamily="2" charset="2"/>
              <a:buChar char="Ø"/>
            </a:pPr>
            <a:r>
              <a:rPr lang="en-GB" kern="0" dirty="0" smtClean="0">
                <a:solidFill>
                  <a:schemeClr val="accent2"/>
                </a:solidFill>
              </a:rPr>
              <a:t>There are always model errors (due to unresolved scales).</a:t>
            </a:r>
          </a:p>
          <a:p>
            <a:pPr marL="465750" lvl="1" indent="-285750">
              <a:spcAft>
                <a:spcPts val="0"/>
              </a:spcAft>
              <a:buFont typeface="Wingdings" panose="05000000000000000000" pitchFamily="2" charset="2"/>
              <a:buChar char="Ø"/>
            </a:pPr>
            <a:r>
              <a:rPr lang="en-GB" kern="0" dirty="0" smtClean="0">
                <a:solidFill>
                  <a:schemeClr val="accent2"/>
                </a:solidFill>
              </a:rPr>
              <a:t>Our NWP DA system is quite well observed and working satisfactorily, </a:t>
            </a:r>
            <a:br>
              <a:rPr lang="en-GB" kern="0" dirty="0" smtClean="0">
                <a:solidFill>
                  <a:schemeClr val="accent2"/>
                </a:solidFill>
              </a:rPr>
            </a:br>
            <a:r>
              <a:rPr lang="en-GB" kern="0" dirty="0" smtClean="0">
                <a:solidFill>
                  <a:schemeClr val="accent2"/>
                </a:solidFill>
              </a:rPr>
              <a:t>yet it is chaotic for some regions &amp; scales. </a:t>
            </a:r>
          </a:p>
          <a:p>
            <a:pPr marL="285750" indent="-285750">
              <a:spcBef>
                <a:spcPts val="600"/>
              </a:spcBef>
              <a:buFont typeface="Wingdings" panose="05000000000000000000" pitchFamily="2" charset="2"/>
              <a:buChar char="Ø"/>
            </a:pPr>
            <a:endParaRPr lang="en-GB" sz="1600" kern="0" dirty="0"/>
          </a:p>
        </p:txBody>
      </p:sp>
    </p:spTree>
    <p:extLst>
      <p:ext uri="{BB962C8B-B14F-4D97-AF65-F5344CB8AC3E}">
        <p14:creationId xmlns:p14="http://schemas.microsoft.com/office/powerpoint/2010/main" val="47710212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2192" y="327568"/>
            <a:ext cx="7772021" cy="5494474"/>
          </a:xfrm>
        </p:spPr>
      </p:pic>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53</a:t>
            </a:fld>
            <a:endParaRPr lang="en-GB" altLang="en-US" sz="1050">
              <a:latin typeface="Times" panose="02020603050405020304" pitchFamily="18" charset="0"/>
            </a:endParaRPr>
          </a:p>
        </p:txBody>
      </p:sp>
    </p:spTree>
    <p:extLst>
      <p:ext uri="{BB962C8B-B14F-4D97-AF65-F5344CB8AC3E}">
        <p14:creationId xmlns:p14="http://schemas.microsoft.com/office/powerpoint/2010/main" val="3490691150"/>
      </p:ext>
    </p:extLst>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6221" y="335373"/>
            <a:ext cx="7767991" cy="5491625"/>
          </a:xfrm>
        </p:spPr>
      </p:pic>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54</a:t>
            </a:fld>
            <a:endParaRPr lang="en-GB" altLang="en-US" sz="1050">
              <a:latin typeface="Times" panose="02020603050405020304" pitchFamily="18" charset="0"/>
            </a:endParaRPr>
          </a:p>
        </p:txBody>
      </p:sp>
    </p:spTree>
    <p:extLst>
      <p:ext uri="{BB962C8B-B14F-4D97-AF65-F5344CB8AC3E}">
        <p14:creationId xmlns:p14="http://schemas.microsoft.com/office/powerpoint/2010/main" val="2711797205"/>
      </p:ext>
    </p:extLst>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55</a:t>
            </a:fld>
            <a:endParaRPr lang="en-GB" altLang="en-US" sz="1050">
              <a:latin typeface="Times"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049" y="312420"/>
            <a:ext cx="7777163" cy="5498108"/>
          </a:xfrm>
          <a:prstGeom prst="rect">
            <a:avLst/>
          </a:prstGeom>
        </p:spPr>
      </p:pic>
    </p:spTree>
    <p:extLst>
      <p:ext uri="{BB962C8B-B14F-4D97-AF65-F5344CB8AC3E}">
        <p14:creationId xmlns:p14="http://schemas.microsoft.com/office/powerpoint/2010/main" val="3224451862"/>
      </p:ext>
    </p:extLst>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56</a:t>
            </a:fld>
            <a:endParaRPr lang="en-GB" altLang="en-US" sz="1050">
              <a:latin typeface="Times"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049" y="266700"/>
            <a:ext cx="7782159" cy="5501640"/>
          </a:xfrm>
          <a:prstGeom prst="rect">
            <a:avLst/>
          </a:prstGeom>
        </p:spPr>
      </p:pic>
    </p:spTree>
    <p:extLst>
      <p:ext uri="{BB962C8B-B14F-4D97-AF65-F5344CB8AC3E}">
        <p14:creationId xmlns:p14="http://schemas.microsoft.com/office/powerpoint/2010/main" val="2863739453"/>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739" y="0"/>
            <a:ext cx="6698768" cy="623248"/>
          </a:xfrm>
        </p:spPr>
        <p:txBody>
          <a:bodyPr/>
          <a:lstStyle/>
          <a:p>
            <a:r>
              <a:rPr lang="en-GB" dirty="0" smtClean="0"/>
              <a:t>Issues in designing a DA cycle </a:t>
            </a:r>
            <a:endParaRPr lang="en-GB" dirty="0"/>
          </a:p>
        </p:txBody>
      </p:sp>
      <p:sp>
        <p:nvSpPr>
          <p:cNvPr id="3" name="Footer Placeholder 2"/>
          <p:cNvSpPr>
            <a:spLocks noGrp="1"/>
          </p:cNvSpPr>
          <p:nvPr>
            <p:ph type="ftr" sz="quarter" idx="12"/>
          </p:nvPr>
        </p:nvSpPr>
        <p:spPr/>
        <p:txBody>
          <a:bodyPr/>
          <a:lstStyle/>
          <a:p>
            <a:r>
              <a:rPr lang="en-GB" kern="0" dirty="0" err="1" smtClean="0">
                <a:solidFill>
                  <a:srgbClr val="2A2A2A"/>
                </a:solidFill>
                <a:sym typeface="Helvetica Light"/>
              </a:rPr>
              <a:t>www.metoffice.gov.uk</a:t>
            </a:r>
            <a:r>
              <a:rPr lang="en-GB" kern="0" dirty="0" smtClean="0">
                <a:solidFill>
                  <a:srgbClr val="2A2A2A"/>
                </a:solidFill>
                <a:sym typeface="Helvetica Light"/>
              </a:rPr>
              <a:t>																									                       © Crown Copyright 2017, Met Office</a:t>
            </a:r>
            <a:endParaRPr lang="en-GB" kern="0" dirty="0">
              <a:solidFill>
                <a:srgbClr val="2A2A2A"/>
              </a:solidFill>
              <a:sym typeface="Helvetica Light"/>
            </a:endParaRPr>
          </a:p>
        </p:txBody>
      </p:sp>
      <p:sp>
        <p:nvSpPr>
          <p:cNvPr id="4" name="Text Placeholder 3"/>
          <p:cNvSpPr>
            <a:spLocks noGrp="1"/>
          </p:cNvSpPr>
          <p:nvPr>
            <p:ph type="body" sz="quarter" idx="11"/>
          </p:nvPr>
        </p:nvSpPr>
        <p:spPr>
          <a:xfrm>
            <a:off x="197644" y="991240"/>
            <a:ext cx="8424863" cy="3484320"/>
          </a:xfrm>
        </p:spPr>
        <p:txBody>
          <a:bodyPr/>
          <a:lstStyle/>
          <a:p>
            <a:pPr marL="285750" indent="-285750">
              <a:buFont typeface="Arial" panose="020B0604020202020204" pitchFamily="34" charset="0"/>
              <a:buChar char="•"/>
            </a:pPr>
            <a:r>
              <a:rPr lang="en-GB" dirty="0" smtClean="0"/>
              <a:t>Although the KF equations are valid for sequential assimilation, in practice we must make approximations to the covariance</a:t>
            </a:r>
            <a:r>
              <a:rPr lang="en-GB" sz="1600" dirty="0" smtClean="0"/>
              <a:t> (</a:t>
            </a:r>
            <a:r>
              <a:rPr lang="en-GB" altLang="en-US" sz="1600" b="1" dirty="0" smtClean="0">
                <a:latin typeface="Times New Roman" panose="02020603050405020304" pitchFamily="18" charset="0"/>
                <a:cs typeface="Times New Roman" panose="02020603050405020304" pitchFamily="18" charset="0"/>
              </a:rPr>
              <a:t>B</a:t>
            </a:r>
            <a:r>
              <a:rPr lang="en-GB" sz="1600" dirty="0" smtClean="0"/>
              <a:t> instead of </a:t>
            </a:r>
            <a:r>
              <a:rPr lang="en-GB" altLang="en-US" sz="1600" b="1" dirty="0" smtClean="0">
                <a:latin typeface="Times New Roman" panose="02020603050405020304" pitchFamily="18" charset="0"/>
                <a:cs typeface="Times New Roman" panose="02020603050405020304" pitchFamily="18" charset="0"/>
              </a:rPr>
              <a:t>P</a:t>
            </a:r>
            <a:r>
              <a:rPr lang="en-GB" altLang="en-US" sz="1600" i="1" baseline="30000" dirty="0" smtClean="0">
                <a:latin typeface="Times New Roman" panose="02020603050405020304" pitchFamily="18" charset="0"/>
                <a:cs typeface="Times New Roman" panose="02020603050405020304" pitchFamily="18" charset="0"/>
              </a:rPr>
              <a:t>f</a:t>
            </a:r>
            <a:r>
              <a:rPr lang="en-GB" sz="1600" dirty="0" smtClean="0"/>
              <a:t>)</a:t>
            </a:r>
            <a:r>
              <a:rPr lang="en-GB" dirty="0" smtClean="0"/>
              <a:t>, losing optimality.  </a:t>
            </a:r>
            <a:br>
              <a:rPr lang="en-GB" dirty="0" smtClean="0"/>
            </a:br>
            <a:r>
              <a:rPr lang="en-GB" i="1" dirty="0" smtClean="0">
                <a:solidFill>
                  <a:srgbClr val="0070C0"/>
                </a:solidFill>
              </a:rPr>
              <a:t>Batching together potentially </a:t>
            </a:r>
            <a:r>
              <a:rPr lang="en-GB" i="1" dirty="0">
                <a:solidFill>
                  <a:srgbClr val="0070C0"/>
                </a:solidFill>
              </a:rPr>
              <a:t>synergistic </a:t>
            </a:r>
            <a:r>
              <a:rPr lang="en-GB" i="1" dirty="0" smtClean="0">
                <a:solidFill>
                  <a:srgbClr val="0070C0"/>
                </a:solidFill>
              </a:rPr>
              <a:t>observations, in space and/or time, will be beneficial if the analysis algorithm’s implicit covariance improves on the modelled </a:t>
            </a:r>
            <a:r>
              <a:rPr lang="en-GB" altLang="en-US" sz="1600" b="1" dirty="0" smtClean="0">
                <a:solidFill>
                  <a:srgbClr val="0070C0"/>
                </a:solidFill>
                <a:latin typeface="Times New Roman" panose="02020603050405020304" pitchFamily="18" charset="0"/>
                <a:cs typeface="Times New Roman" panose="02020603050405020304" pitchFamily="18" charset="0"/>
              </a:rPr>
              <a:t>B</a:t>
            </a:r>
            <a:r>
              <a:rPr lang="en-GB" dirty="0" smtClean="0">
                <a:solidFill>
                  <a:srgbClr val="0070C0"/>
                </a:solidFill>
              </a:rPr>
              <a:t>.</a:t>
            </a:r>
            <a:br>
              <a:rPr lang="en-GB" dirty="0" smtClean="0">
                <a:solidFill>
                  <a:srgbClr val="0070C0"/>
                </a:solidFill>
              </a:rPr>
            </a:br>
            <a:r>
              <a:rPr lang="en-GB" i="1" dirty="0">
                <a:solidFill>
                  <a:srgbClr val="0070C0"/>
                </a:solidFill>
              </a:rPr>
              <a:t>Having a “long” window is important in 4DVar </a:t>
            </a:r>
            <a:r>
              <a:rPr lang="en-GB" i="1" dirty="0" smtClean="0">
                <a:solidFill>
                  <a:srgbClr val="0070C0"/>
                </a:solidFill>
              </a:rPr>
              <a:t>because it implicitly uses </a:t>
            </a:r>
            <a:r>
              <a:rPr lang="en-GB" sz="1600" b="1" dirty="0" smtClean="0">
                <a:solidFill>
                  <a:srgbClr val="0070C0"/>
                </a:solidFill>
                <a:latin typeface="Times New Roman" panose="02020603050405020304" pitchFamily="18" charset="0"/>
                <a:cs typeface="Times New Roman" panose="02020603050405020304" pitchFamily="18" charset="0"/>
              </a:rPr>
              <a:t>M</a:t>
            </a:r>
            <a:r>
              <a:rPr lang="en-GB" altLang="en-US" sz="1600" b="1" dirty="0" smtClean="0">
                <a:solidFill>
                  <a:srgbClr val="0070C0"/>
                </a:solidFill>
                <a:latin typeface="Times New Roman" panose="02020603050405020304" pitchFamily="18" charset="0"/>
                <a:cs typeface="Times New Roman" panose="02020603050405020304" pitchFamily="18" charset="0"/>
              </a:rPr>
              <a:t>BM</a:t>
            </a:r>
            <a:r>
              <a:rPr lang="en-GB" altLang="en-US" sz="1600" i="1" baseline="30000" dirty="0" smtClean="0">
                <a:solidFill>
                  <a:srgbClr val="0070C0"/>
                </a:solidFill>
                <a:latin typeface="Times New Roman" panose="02020603050405020304" pitchFamily="18" charset="0"/>
                <a:cs typeface="Times New Roman" panose="02020603050405020304" pitchFamily="18" charset="0"/>
              </a:rPr>
              <a:t>T</a:t>
            </a:r>
            <a:r>
              <a:rPr lang="en-GB" dirty="0" smtClean="0">
                <a:solidFill>
                  <a:srgbClr val="0070C0"/>
                </a:solidFill>
              </a:rPr>
              <a:t>, which is better.</a:t>
            </a:r>
            <a:endParaRPr lang="en-GB" i="1" dirty="0">
              <a:solidFill>
                <a:srgbClr val="0070C0"/>
              </a:solidFill>
            </a:endParaRPr>
          </a:p>
          <a:p>
            <a:pPr marL="285750" indent="-285750">
              <a:buFont typeface="Arial" panose="020B0604020202020204" pitchFamily="34" charset="0"/>
              <a:buChar char="•"/>
            </a:pPr>
            <a:r>
              <a:rPr lang="en-GB" dirty="0" smtClean="0"/>
              <a:t>The analysis is only needed to start forecasts intermittently.</a:t>
            </a:r>
            <a:br>
              <a:rPr lang="en-GB" dirty="0" smtClean="0"/>
            </a:br>
            <a:r>
              <a:rPr lang="en-GB" i="1" dirty="0" smtClean="0">
                <a:solidFill>
                  <a:srgbClr val="0070C0"/>
                </a:solidFill>
              </a:rPr>
              <a:t>But the interval is decreasing for </a:t>
            </a:r>
            <a:r>
              <a:rPr lang="en-GB" i="1" dirty="0" err="1" smtClean="0">
                <a:solidFill>
                  <a:srgbClr val="0070C0"/>
                </a:solidFill>
              </a:rPr>
              <a:t>nowcasting</a:t>
            </a:r>
            <a:r>
              <a:rPr lang="en-GB" i="1" dirty="0" smtClean="0">
                <a:solidFill>
                  <a:srgbClr val="0070C0"/>
                </a:solidFill>
              </a:rPr>
              <a:t> applications.</a:t>
            </a:r>
          </a:p>
          <a:p>
            <a:pPr marL="285750" indent="-285750">
              <a:buFont typeface="Arial" panose="020B0604020202020204" pitchFamily="34" charset="0"/>
              <a:buChar char="•"/>
            </a:pPr>
            <a:r>
              <a:rPr lang="en-GB" dirty="0" smtClean="0"/>
              <a:t>The overheads of starting software for forecast and analysis are reduced by longer cycles.</a:t>
            </a:r>
            <a:br>
              <a:rPr lang="en-GB" dirty="0" smtClean="0"/>
            </a:br>
            <a:r>
              <a:rPr lang="en-GB" i="1" dirty="0" smtClean="0">
                <a:solidFill>
                  <a:srgbClr val="0070C0"/>
                </a:solidFill>
              </a:rPr>
              <a:t>But these overhead may be avoided by direct coupling in next-generation computer systems.</a:t>
            </a:r>
          </a:p>
          <a:p>
            <a:pPr marL="285750" indent="-285750">
              <a:buFont typeface="Arial" panose="020B0604020202020204" pitchFamily="34" charset="0"/>
              <a:buChar char="•"/>
            </a:pPr>
            <a:r>
              <a:rPr lang="en-GB" dirty="0" smtClean="0"/>
              <a:t>We need a method to use observations which arrive a bit late.</a:t>
            </a:r>
            <a:br>
              <a:rPr lang="en-GB" dirty="0" smtClean="0"/>
            </a:br>
            <a:r>
              <a:rPr lang="en-GB" i="1" dirty="0" smtClean="0">
                <a:solidFill>
                  <a:srgbClr val="0070C0"/>
                </a:solidFill>
              </a:rPr>
              <a:t>Currently we use an “update” run in the DA cycle, but other approaches are possible.</a:t>
            </a:r>
          </a:p>
          <a:p>
            <a:pPr marL="285750" indent="-285750">
              <a:buFont typeface="Arial" panose="020B0604020202020204" pitchFamily="34" charset="0"/>
              <a:buChar char="•"/>
            </a:pPr>
            <a:r>
              <a:rPr lang="en-GB" dirty="0"/>
              <a:t>Complexity.  Robustness.  Ease of maintenance.  Flexibility.  </a:t>
            </a:r>
          </a:p>
        </p:txBody>
      </p:sp>
    </p:spTree>
    <p:extLst>
      <p:ext uri="{BB962C8B-B14F-4D97-AF65-F5344CB8AC3E}">
        <p14:creationId xmlns:p14="http://schemas.microsoft.com/office/powerpoint/2010/main" val="175268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txBox="1">
            <a:spLocks noGrp="1" noChangeArrowheads="1"/>
          </p:cNvSpPr>
          <p:nvPr/>
        </p:nvSpPr>
        <p:spPr bwMode="auto">
          <a:xfrm>
            <a:off x="1385888" y="4914900"/>
            <a:ext cx="2171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0000"/>
              </a:lnSpc>
            </a:pPr>
            <a:r>
              <a:rPr lang="en-GB" altLang="en-US" sz="750">
                <a:solidFill>
                  <a:srgbClr val="FFFFFF"/>
                </a:solidFill>
              </a:rPr>
              <a:t>© Crown copyright   Met Office</a:t>
            </a:r>
          </a:p>
        </p:txBody>
      </p:sp>
      <p:sp>
        <p:nvSpPr>
          <p:cNvPr id="34819" name="Rectangle 2"/>
          <p:cNvSpPr>
            <a:spLocks noGrp="1" noChangeArrowheads="1"/>
          </p:cNvSpPr>
          <p:nvPr>
            <p:ph type="title"/>
          </p:nvPr>
        </p:nvSpPr>
        <p:spPr>
          <a:xfrm>
            <a:off x="197644" y="1101339"/>
            <a:ext cx="8437500" cy="561692"/>
          </a:xfrm>
        </p:spPr>
        <p:txBody>
          <a:bodyPr anchor="b"/>
          <a:lstStyle/>
          <a:p>
            <a:pPr eaLnBrk="1" hangingPunct="1"/>
            <a:r>
              <a:rPr lang="en-GB" altLang="en-US" sz="3200" dirty="0" smtClean="0"/>
              <a:t>Various forms of the </a:t>
            </a:r>
            <a:r>
              <a:rPr lang="en-GB" altLang="en-US" sz="3200" dirty="0" err="1" smtClean="0"/>
              <a:t>Kalman</a:t>
            </a:r>
            <a:r>
              <a:rPr lang="en-GB" altLang="en-US" sz="3200" dirty="0" smtClean="0"/>
              <a:t> update equation</a:t>
            </a:r>
            <a:endParaRPr lang="en-US" altLang="en-US" sz="3200" dirty="0" smtClean="0"/>
          </a:p>
        </p:txBody>
      </p:sp>
      <p:graphicFrame>
        <p:nvGraphicFramePr>
          <p:cNvPr id="4" name="Object 5"/>
          <p:cNvGraphicFramePr>
            <a:graphicFrameLocks noChangeAspect="1"/>
          </p:cNvGraphicFramePr>
          <p:nvPr>
            <p:extLst>
              <p:ext uri="{D42A27DB-BD31-4B8C-83A1-F6EECF244321}">
                <p14:modId xmlns:p14="http://schemas.microsoft.com/office/powerpoint/2010/main" val="4196877513"/>
              </p:ext>
            </p:extLst>
          </p:nvPr>
        </p:nvGraphicFramePr>
        <p:xfrm>
          <a:off x="1282035" y="2806302"/>
          <a:ext cx="6885542" cy="1719978"/>
        </p:xfrm>
        <a:graphic>
          <a:graphicData uri="http://schemas.openxmlformats.org/presentationml/2006/ole">
            <mc:AlternateContent xmlns:mc="http://schemas.openxmlformats.org/markup-compatibility/2006">
              <mc:Choice xmlns:v="urn:schemas-microsoft-com:vml" Requires="v">
                <p:oleObj spid="_x0000_s28704" name="Equation" r:id="rId3" imgW="1942920" imgH="482400" progId="Equation.3">
                  <p:embed/>
                </p:oleObj>
              </mc:Choice>
              <mc:Fallback>
                <p:oleObj name="Equation" r:id="rId3" imgW="194292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035" y="2806302"/>
                        <a:ext cx="6885542" cy="1719978"/>
                      </a:xfrm>
                      <a:prstGeom prst="rect">
                        <a:avLst/>
                      </a:prstGeom>
                      <a:noFill/>
                      <a:extLst/>
                    </p:spPr>
                  </p:pic>
                </p:oleObj>
              </mc:Fallback>
            </mc:AlternateContent>
          </a:graphicData>
        </a:graphic>
      </p:graphicFrame>
    </p:spTree>
    <p:extLst>
      <p:ext uri="{BB962C8B-B14F-4D97-AF65-F5344CB8AC3E}">
        <p14:creationId xmlns:p14="http://schemas.microsoft.com/office/powerpoint/2010/main" val="40678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2"/>
          <p:cNvSpPr txBox="1">
            <a:spLocks noGrp="1"/>
          </p:cNvSpPr>
          <p:nvPr/>
        </p:nvSpPr>
        <p:spPr bwMode="auto">
          <a:xfrm>
            <a:off x="1385888" y="4948237"/>
            <a:ext cx="2753916"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0000"/>
              </a:lnSpc>
            </a:pPr>
            <a:r>
              <a:rPr lang="en-GB" altLang="en-US" sz="750">
                <a:solidFill>
                  <a:srgbClr val="000000"/>
                </a:solidFill>
              </a:rPr>
              <a:t>© Crown copyright   Met Office  Andrew Lorenc  </a:t>
            </a:r>
            <a:fld id="{A60DF62C-C1E4-41A2-8EA7-E4EB49775B09}" type="slidenum">
              <a:rPr lang="en-GB" altLang="en-US" sz="750">
                <a:solidFill>
                  <a:srgbClr val="000000"/>
                </a:solidFill>
              </a:rPr>
              <a:pPr>
                <a:lnSpc>
                  <a:spcPct val="100000"/>
                </a:lnSpc>
              </a:pPr>
              <a:t>8</a:t>
            </a:fld>
            <a:endParaRPr lang="en-GB" altLang="en-US" sz="1050">
              <a:solidFill>
                <a:srgbClr val="000000"/>
              </a:solidFill>
              <a:latin typeface="Times" panose="02020603050405020304" pitchFamily="18" charset="0"/>
            </a:endParaRPr>
          </a:p>
        </p:txBody>
      </p:sp>
      <p:pic>
        <p:nvPicPr>
          <p:cNvPr id="35843" name="Picture 4" descr="X1x2pd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2" y="21431"/>
            <a:ext cx="5043488"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3"/>
          <p:cNvSpPr>
            <a:spLocks noGrp="1" noChangeArrowheads="1"/>
          </p:cNvSpPr>
          <p:nvPr>
            <p:ph type="title" idx="4294967295"/>
          </p:nvPr>
        </p:nvSpPr>
        <p:spPr>
          <a:xfrm>
            <a:off x="4770438" y="260350"/>
            <a:ext cx="4373562" cy="1316038"/>
          </a:xfrm>
        </p:spPr>
        <p:txBody>
          <a:bodyPr/>
          <a:lstStyle/>
          <a:p>
            <a:pPr eaLnBrk="1" hangingPunct="1"/>
            <a:r>
              <a:rPr lang="en-GB" altLang="ja-JP" sz="2700" b="1" dirty="0">
                <a:solidFill>
                  <a:srgbClr val="0066FF"/>
                </a:solidFill>
                <a:ea typeface="ＭＳ Ｐゴシック" panose="020B0600070205080204" pitchFamily="34" charset="-128"/>
              </a:rPr>
              <a:t>background pdf</a:t>
            </a:r>
            <a:r>
              <a:rPr lang="en-GB" altLang="ja-JP" sz="2700" b="1" dirty="0">
                <a:ea typeface="ＭＳ Ｐゴシック" panose="020B0600070205080204" pitchFamily="34" charset="-128"/>
              </a:rPr>
              <a:t/>
            </a:r>
            <a:br>
              <a:rPr lang="en-GB" altLang="ja-JP" sz="2700" b="1" dirty="0">
                <a:ea typeface="ＭＳ Ｐゴシック" panose="020B0600070205080204" pitchFamily="34" charset="-128"/>
              </a:rPr>
            </a:br>
            <a:r>
              <a:rPr lang="en-GB" altLang="ja-JP" sz="2700" b="1" dirty="0" err="1">
                <a:solidFill>
                  <a:srgbClr val="FF00FF"/>
                </a:solidFill>
                <a:ea typeface="ＭＳ Ｐゴシック" panose="020B0600070205080204" pitchFamily="34" charset="-128"/>
              </a:rPr>
              <a:t>obs</a:t>
            </a:r>
            <a:r>
              <a:rPr lang="en-GB" altLang="ja-JP" sz="2700" b="1" dirty="0">
                <a:solidFill>
                  <a:srgbClr val="FF00FF"/>
                </a:solidFill>
                <a:ea typeface="ＭＳ Ｐゴシック" panose="020B0600070205080204" pitchFamily="34" charset="-128"/>
              </a:rPr>
              <a:t> likelihood function</a:t>
            </a:r>
            <a:br>
              <a:rPr lang="en-GB" altLang="ja-JP" sz="2700" b="1" dirty="0">
                <a:solidFill>
                  <a:srgbClr val="FF00FF"/>
                </a:solidFill>
                <a:ea typeface="ＭＳ Ｐゴシック" panose="020B0600070205080204" pitchFamily="34" charset="-128"/>
              </a:rPr>
            </a:br>
            <a:r>
              <a:rPr lang="en-GB" altLang="ja-JP" sz="2700" b="1" dirty="0">
                <a:ea typeface="ＭＳ Ｐゴシック" panose="020B0600070205080204" pitchFamily="34" charset="-128"/>
              </a:rPr>
              <a:t>posterior analysis PDF</a:t>
            </a:r>
            <a:endParaRPr lang="en-US" altLang="en-US" sz="2700" b="1" dirty="0"/>
          </a:p>
        </p:txBody>
      </p:sp>
    </p:spTree>
    <p:extLst>
      <p:ext uri="{BB962C8B-B14F-4D97-AF65-F5344CB8AC3E}">
        <p14:creationId xmlns:p14="http://schemas.microsoft.com/office/powerpoint/2010/main" val="239449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4"/>
          <p:cNvSpPr>
            <a:spLocks noGrp="1" noChangeArrowheads="1"/>
          </p:cNvSpPr>
          <p:nvPr>
            <p:ph type="title" idx="4294967295"/>
          </p:nvPr>
        </p:nvSpPr>
        <p:spPr>
          <a:xfrm>
            <a:off x="2001078" y="164962"/>
            <a:ext cx="6155635" cy="623887"/>
          </a:xfrm>
        </p:spPr>
        <p:txBody>
          <a:bodyPr/>
          <a:lstStyle/>
          <a:p>
            <a:pPr eaLnBrk="1" hangingPunct="1"/>
            <a:r>
              <a:rPr lang="en-GB" altLang="ja-JP" b="1" dirty="0" smtClean="0">
                <a:ea typeface="ＭＳ Ｐゴシック" panose="020B0600070205080204" pitchFamily="34" charset="-128"/>
              </a:rPr>
              <a:t>Bayesian analysis equation</a:t>
            </a:r>
            <a:r>
              <a:rPr lang="en-US" altLang="ja-JP" dirty="0" smtClean="0">
                <a:ea typeface="ＭＳ Ｐゴシック" panose="020B0600070205080204" pitchFamily="34" charset="-128"/>
              </a:rPr>
              <a:t> </a:t>
            </a:r>
            <a:endParaRPr lang="en-US" altLang="en-US" dirty="0" smtClean="0"/>
          </a:p>
        </p:txBody>
      </p:sp>
      <p:graphicFrame>
        <p:nvGraphicFramePr>
          <p:cNvPr id="9218" name="Object 7"/>
          <p:cNvGraphicFramePr>
            <a:graphicFrameLocks noChangeAspect="1"/>
          </p:cNvGraphicFramePr>
          <p:nvPr/>
        </p:nvGraphicFramePr>
        <p:xfrm>
          <a:off x="3383757" y="1006079"/>
          <a:ext cx="2131219" cy="685800"/>
        </p:xfrm>
        <a:graphic>
          <a:graphicData uri="http://schemas.openxmlformats.org/presentationml/2006/ole">
            <mc:AlternateContent xmlns:mc="http://schemas.openxmlformats.org/markup-compatibility/2006">
              <mc:Choice xmlns:v="urn:schemas-microsoft-com:vml" Requires="v">
                <p:oleObj spid="_x0000_s15573" name="Equation" r:id="rId3" imgW="1422400" imgH="457200" progId="Equation.3">
                  <p:embed/>
                </p:oleObj>
              </mc:Choice>
              <mc:Fallback>
                <p:oleObj name="Equation" r:id="rId3" imgW="14224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3757" y="1006079"/>
                        <a:ext cx="2131219"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6"/>
          <p:cNvGraphicFramePr>
            <a:graphicFrameLocks noChangeAspect="1"/>
          </p:cNvGraphicFramePr>
          <p:nvPr/>
        </p:nvGraphicFramePr>
        <p:xfrm>
          <a:off x="6516291" y="2139554"/>
          <a:ext cx="1245394" cy="348853"/>
        </p:xfrm>
        <a:graphic>
          <a:graphicData uri="http://schemas.openxmlformats.org/presentationml/2006/ole">
            <mc:AlternateContent xmlns:mc="http://schemas.openxmlformats.org/markup-compatibility/2006">
              <mc:Choice xmlns:v="urn:schemas-microsoft-com:vml" Requires="v">
                <p:oleObj spid="_x0000_s15574" name="Equation" r:id="rId5" imgW="825500" imgH="228600" progId="Equation.3">
                  <p:embed/>
                </p:oleObj>
              </mc:Choice>
              <mc:Fallback>
                <p:oleObj name="Equation" r:id="rId5" imgW="825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91" y="2139554"/>
                        <a:ext cx="1245394" cy="3488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5"/>
          <p:cNvGraphicFramePr>
            <a:graphicFrameLocks noChangeAspect="1"/>
          </p:cNvGraphicFramePr>
          <p:nvPr/>
        </p:nvGraphicFramePr>
        <p:xfrm>
          <a:off x="4523185" y="2806303"/>
          <a:ext cx="2912269" cy="727472"/>
        </p:xfrm>
        <a:graphic>
          <a:graphicData uri="http://schemas.openxmlformats.org/presentationml/2006/ole">
            <mc:AlternateContent xmlns:mc="http://schemas.openxmlformats.org/markup-compatibility/2006">
              <mc:Choice xmlns:v="urn:schemas-microsoft-com:vml" Requires="v">
                <p:oleObj spid="_x0000_s15575" name="Equation" r:id="rId7" imgW="1942920" imgH="482400" progId="Equation.3">
                  <p:embed/>
                </p:oleObj>
              </mc:Choice>
              <mc:Fallback>
                <p:oleObj name="Equation" r:id="rId7" imgW="194292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3185" y="2806303"/>
                        <a:ext cx="2912269" cy="727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Rectangle 8"/>
          <p:cNvSpPr>
            <a:spLocks noChangeArrowheads="1"/>
          </p:cNvSpPr>
          <p:nvPr/>
        </p:nvSpPr>
        <p:spPr bwMode="auto">
          <a:xfrm>
            <a:off x="1143001" y="1064763"/>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endParaRPr lang="en-US" altLang="en-US" sz="1500">
              <a:solidFill>
                <a:srgbClr val="000000"/>
              </a:solidFill>
            </a:endParaRPr>
          </a:p>
        </p:txBody>
      </p:sp>
      <p:sp>
        <p:nvSpPr>
          <p:cNvPr id="9224" name="Rectangle 9"/>
          <p:cNvSpPr>
            <a:spLocks noChangeArrowheads="1"/>
          </p:cNvSpPr>
          <p:nvPr/>
        </p:nvSpPr>
        <p:spPr bwMode="auto">
          <a:xfrm>
            <a:off x="1331119" y="2126338"/>
            <a:ext cx="5044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r>
              <a:rPr lang="en-GB" altLang="ja-JP" sz="1800">
                <a:solidFill>
                  <a:srgbClr val="000000"/>
                </a:solidFill>
                <a:ea typeface="MS Mincho" pitchFamily="49" charset="-128"/>
                <a:cs typeface="Univers" charset="0"/>
              </a:rPr>
              <a:t>Property of Gaussians that, if </a:t>
            </a:r>
            <a:r>
              <a:rPr lang="en-GB" altLang="ja-JP" sz="1800" i="1">
                <a:solidFill>
                  <a:srgbClr val="000000"/>
                </a:solidFill>
                <a:latin typeface="Times New Roman" panose="02020603050405020304" pitchFamily="18" charset="0"/>
                <a:ea typeface="MS Mincho" pitchFamily="49" charset="-128"/>
                <a:cs typeface="Times New Roman" panose="02020603050405020304" pitchFamily="18" charset="0"/>
              </a:rPr>
              <a:t>H</a:t>
            </a:r>
            <a:r>
              <a:rPr lang="en-GB" altLang="ja-JP" sz="1800">
                <a:solidFill>
                  <a:srgbClr val="000000"/>
                </a:solidFill>
                <a:ea typeface="MS Mincho" pitchFamily="49" charset="-128"/>
                <a:cs typeface="Univers" charset="0"/>
              </a:rPr>
              <a:t> is linearisable : </a:t>
            </a:r>
            <a:endParaRPr lang="en-GB" altLang="ja-JP" sz="1350">
              <a:solidFill>
                <a:srgbClr val="000000"/>
              </a:solidFill>
              <a:ea typeface="ＭＳ Ｐゴシック" panose="020B0600070205080204" pitchFamily="34" charset="-128"/>
            </a:endParaRPr>
          </a:p>
        </p:txBody>
      </p:sp>
      <p:sp>
        <p:nvSpPr>
          <p:cNvPr id="9225" name="Rectangle 10"/>
          <p:cNvSpPr>
            <a:spLocks noChangeArrowheads="1"/>
          </p:cNvSpPr>
          <p:nvPr/>
        </p:nvSpPr>
        <p:spPr bwMode="auto">
          <a:xfrm>
            <a:off x="1277541" y="2827921"/>
            <a:ext cx="333937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lnSpc>
                <a:spcPct val="100000"/>
              </a:lnSpc>
            </a:pPr>
            <a:r>
              <a:rPr lang="en-GB" altLang="ja-JP" sz="1800">
                <a:solidFill>
                  <a:srgbClr val="000000"/>
                </a:solidFill>
                <a:ea typeface="MS Mincho" pitchFamily="49" charset="-128"/>
                <a:cs typeface="Univers" charset="0"/>
              </a:rPr>
              <a:t>where </a:t>
            </a:r>
            <a:r>
              <a:rPr lang="en-GB" altLang="ja-JP" sz="1800" b="1" i="1">
                <a:solidFill>
                  <a:srgbClr val="000000"/>
                </a:solidFill>
                <a:latin typeface="Times New Roman" panose="02020603050405020304" pitchFamily="18" charset="0"/>
                <a:ea typeface="MS Mincho" pitchFamily="49" charset="-128"/>
                <a:cs typeface="Times New Roman" panose="02020603050405020304" pitchFamily="18" charset="0"/>
              </a:rPr>
              <a:t>x</a:t>
            </a:r>
            <a:r>
              <a:rPr lang="en-GB" altLang="ja-JP" sz="1800" i="1" baseline="30000">
                <a:solidFill>
                  <a:srgbClr val="000000"/>
                </a:solidFill>
                <a:latin typeface="Times New Roman" panose="02020603050405020304" pitchFamily="18" charset="0"/>
                <a:ea typeface="MS Mincho" pitchFamily="49" charset="-128"/>
                <a:cs typeface="Times New Roman" panose="02020603050405020304" pitchFamily="18" charset="0"/>
              </a:rPr>
              <a:t>a</a:t>
            </a:r>
            <a:r>
              <a:rPr lang="en-GB" altLang="ja-JP" sz="1800">
                <a:solidFill>
                  <a:srgbClr val="000000"/>
                </a:solidFill>
                <a:ea typeface="MS Mincho" pitchFamily="49" charset="-128"/>
                <a:cs typeface="Univers" charset="0"/>
              </a:rPr>
              <a:t> and </a:t>
            </a:r>
            <a:r>
              <a:rPr lang="en-GB" altLang="ja-JP" sz="1800" b="1">
                <a:solidFill>
                  <a:srgbClr val="000000"/>
                </a:solidFill>
                <a:latin typeface="Times New Roman" panose="02020603050405020304" pitchFamily="18" charset="0"/>
                <a:ea typeface="MS Mincho" pitchFamily="49" charset="-128"/>
                <a:cs typeface="Times New Roman" panose="02020603050405020304" pitchFamily="18" charset="0"/>
              </a:rPr>
              <a:t>A</a:t>
            </a:r>
            <a:r>
              <a:rPr lang="en-GB" altLang="ja-JP" sz="1800">
                <a:solidFill>
                  <a:srgbClr val="000000"/>
                </a:solidFill>
                <a:ea typeface="MS Mincho" pitchFamily="49" charset="-128"/>
                <a:cs typeface="Univers" charset="0"/>
              </a:rPr>
              <a:t> are defined by:</a:t>
            </a:r>
            <a:endParaRPr lang="en-US" altLang="ja-JP" sz="675">
              <a:solidFill>
                <a:srgbClr val="000000"/>
              </a:solidFill>
              <a:ea typeface="ＭＳ Ｐゴシック" panose="020B0600070205080204" pitchFamily="34" charset="-128"/>
            </a:endParaRPr>
          </a:p>
          <a:p>
            <a:pPr>
              <a:lnSpc>
                <a:spcPct val="100000"/>
              </a:lnSpc>
            </a:pPr>
            <a:endParaRPr lang="en-US" altLang="ja-JP" sz="1350">
              <a:solidFill>
                <a:srgbClr val="000000"/>
              </a:solidFill>
              <a:ea typeface="ＭＳ Ｐゴシック" panose="020B0600070205080204" pitchFamily="34" charset="-128"/>
            </a:endParaRPr>
          </a:p>
        </p:txBody>
      </p:sp>
      <p:pic>
        <p:nvPicPr>
          <p:cNvPr id="2" name="Picture 1"/>
          <p:cNvPicPr>
            <a:picLocks noChangeAspect="1"/>
          </p:cNvPicPr>
          <p:nvPr/>
        </p:nvPicPr>
        <p:blipFill>
          <a:blip r:embed="rId9"/>
          <a:stretch>
            <a:fillRect/>
          </a:stretch>
        </p:blipFill>
        <p:spPr>
          <a:xfrm>
            <a:off x="-793" y="4728936"/>
            <a:ext cx="9144793" cy="414564"/>
          </a:xfrm>
          <a:prstGeom prst="rect">
            <a:avLst/>
          </a:prstGeom>
        </p:spPr>
      </p:pic>
    </p:spTree>
    <p:extLst>
      <p:ext uri="{BB962C8B-B14F-4D97-AF65-F5344CB8AC3E}">
        <p14:creationId xmlns:p14="http://schemas.microsoft.com/office/powerpoint/2010/main" val="4778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2.xml><?xml version="1.0" encoding="utf-8"?>
<a:theme xmlns:a="http://schemas.openxmlformats.org/drawingml/2006/main" name="2_Blank Presentation">
  <a:themeElements>
    <a:clrScheme name="">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CCFF33"/>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45720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45720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2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16682</TotalTime>
  <Words>3048</Words>
  <Application>Microsoft Macintosh PowerPoint</Application>
  <PresentationFormat>On-screen Show (16:9)</PresentationFormat>
  <Paragraphs>416</Paragraphs>
  <Slides>56</Slides>
  <Notes>26</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4</vt:i4>
      </vt:variant>
      <vt:variant>
        <vt:lpstr>Slide Titles</vt:lpstr>
      </vt:variant>
      <vt:variant>
        <vt:i4>56</vt:i4>
      </vt:variant>
    </vt:vector>
  </HeadingPairs>
  <TitlesOfParts>
    <vt:vector size="73" baseType="lpstr">
      <vt:lpstr>Calibri</vt:lpstr>
      <vt:lpstr>Cambria Math</vt:lpstr>
      <vt:lpstr>Helvetica Light</vt:lpstr>
      <vt:lpstr>MS Mincho</vt:lpstr>
      <vt:lpstr>ＭＳ Ｐゴシック</vt:lpstr>
      <vt:lpstr>Symbol</vt:lpstr>
      <vt:lpstr>Times</vt:lpstr>
      <vt:lpstr>Times New Roman</vt:lpstr>
      <vt:lpstr>Univers</vt:lpstr>
      <vt:lpstr>Wingdings</vt:lpstr>
      <vt:lpstr>Arial</vt:lpstr>
      <vt:lpstr>Met Office PowerPoint Template</vt:lpstr>
      <vt:lpstr>2_Blank Presentation</vt:lpstr>
      <vt:lpstr>Equation</vt:lpstr>
      <vt:lpstr>Visio</vt:lpstr>
      <vt:lpstr>Worksheet</vt:lpstr>
      <vt:lpstr>Packager Shell Object</vt:lpstr>
      <vt:lpstr>Data Assimilation for NWP  2.  Methods</vt:lpstr>
      <vt:lpstr>What have we learnt is important for good DA for NWP?</vt:lpstr>
      <vt:lpstr>Overview of Methods</vt:lpstr>
      <vt:lpstr>Gaussian Probability Distribution Functions Methods based on the Kalman Filter</vt:lpstr>
      <vt:lpstr>At the top level, DA is a filter</vt:lpstr>
      <vt:lpstr>Issues in designing a DA cycle </vt:lpstr>
      <vt:lpstr>Various forms of the Kalman update equation</vt:lpstr>
      <vt:lpstr>background pdf obs likelihood function posterior analysis PDF</vt:lpstr>
      <vt:lpstr>Bayesian analysis equation </vt:lpstr>
      <vt:lpstr>Issues in practical implementation “The devil is in the details”</vt:lpstr>
      <vt:lpstr>Options in solution methods</vt:lpstr>
      <vt:lpstr>OI (Optimal Interpolation), Statistical Interpolation</vt:lpstr>
      <vt:lpstr>Schlatter’s (1975) multivariate covariances</vt:lpstr>
      <vt:lpstr>Variational methods</vt:lpstr>
      <vt:lpstr>Descent Algorithm &amp; Preconditioning</vt:lpstr>
      <vt:lpstr>Transformed control variable.</vt:lpstr>
      <vt:lpstr>Incremental approach</vt:lpstr>
      <vt:lpstr>Basic 3D-Var</vt:lpstr>
      <vt:lpstr>3D-Var with FGAT</vt:lpstr>
      <vt:lpstr>Simple 4D-Var, as a least-squares best fit of a deterministic model trajectory to observations</vt:lpstr>
      <vt:lpstr>Deterministic 4DVar</vt:lpstr>
      <vt:lpstr>Deterministic 4D-Var</vt:lpstr>
      <vt:lpstr>But nobody does 4D-Var this way for real NWP!</vt:lpstr>
      <vt:lpstr>When does 4DVar using “automatic” adjoint methods not work?</vt:lpstr>
      <vt:lpstr>Kalman Filter – forecast step</vt:lpstr>
      <vt:lpstr>Statistical, incremental 4D-Var</vt:lpstr>
      <vt:lpstr>Statistical 4D-Var  - equations</vt:lpstr>
      <vt:lpstr>Nonlinearities in 4DVar</vt:lpstr>
      <vt:lpstr>Incremental 4D-Var</vt:lpstr>
      <vt:lpstr>The Principle of Symmetry</vt:lpstr>
      <vt:lpstr>Background error covariance B modelling assumptions</vt:lpstr>
      <vt:lpstr>Variational DA Methods + &amp; -</vt:lpstr>
      <vt:lpstr>The Ensemble Kalman Filter</vt:lpstr>
      <vt:lpstr>Estimating B from an ensemble</vt:lpstr>
      <vt:lpstr>Localisation by data selection</vt:lpstr>
      <vt:lpstr>PowerPoint Presentation</vt:lpstr>
      <vt:lpstr>PowerPoint Presentation</vt:lpstr>
      <vt:lpstr>Example of covariance localization</vt:lpstr>
      <vt:lpstr>Stochastic EnKF v Ens Sqrt Filter</vt:lpstr>
      <vt:lpstr>Summary Equations - all equivalent</vt:lpstr>
      <vt:lpstr>Flavours of EnKF used for NWP</vt:lpstr>
      <vt:lpstr>4DVar vs EnKF</vt:lpstr>
      <vt:lpstr>Using a localised ensemble covariance in VAR</vt:lpstr>
      <vt:lpstr>Simple Idea for accounting for EOTD in VAR – weighted linear combination of ensemble members</vt:lpstr>
      <vt:lpstr>Localised ensemble perturbations – the extended control variable method</vt:lpstr>
      <vt:lpstr>En-4DVar: using an ensemble of 3D states  which samples background errors </vt:lpstr>
      <vt:lpstr>Nonlinearities</vt:lpstr>
      <vt:lpstr>The atmosphere is nonlinear and chaotic</vt:lpstr>
      <vt:lpstr>Meteorological butterfly effect:  </vt:lpstr>
      <vt:lpstr>Prospects for global convective‐scale NWP</vt:lpstr>
      <vt:lpstr>Particle Filters</vt:lpstr>
      <vt:lpstr>Synchronised Chaos</vt:lpstr>
      <vt:lpstr>PowerPoint Presentation</vt:lpstr>
      <vt:lpstr>PowerPoint Presentation</vt:lpstr>
      <vt:lpstr>PowerPoint Presentation</vt:lpstr>
      <vt:lpstr>PowerPoint Presentation</vt:lpstr>
    </vt:vector>
  </TitlesOfParts>
  <Company>Met Office</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Lorenc</dc:creator>
  <cp:lastModifiedBy>Andrew Lorenc</cp:lastModifiedBy>
  <cp:revision>240</cp:revision>
  <dcterms:created xsi:type="dcterms:W3CDTF">2017-08-08T15:28:58Z</dcterms:created>
  <dcterms:modified xsi:type="dcterms:W3CDTF">2018-06-30T07:25:02Z</dcterms:modified>
</cp:coreProperties>
</file>