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336" r:id="rId2"/>
    <p:sldId id="310" r:id="rId3"/>
    <p:sldId id="317" r:id="rId4"/>
    <p:sldId id="307" r:id="rId5"/>
    <p:sldId id="319" r:id="rId6"/>
    <p:sldId id="321" r:id="rId7"/>
    <p:sldId id="320" r:id="rId8"/>
    <p:sldId id="322" r:id="rId9"/>
    <p:sldId id="318" r:id="rId10"/>
    <p:sldId id="315" r:id="rId11"/>
    <p:sldId id="344" r:id="rId12"/>
    <p:sldId id="282" r:id="rId13"/>
    <p:sldId id="327" r:id="rId14"/>
    <p:sldId id="325" r:id="rId15"/>
    <p:sldId id="343" r:id="rId16"/>
    <p:sldId id="323" r:id="rId17"/>
    <p:sldId id="324" r:id="rId18"/>
    <p:sldId id="329" r:id="rId19"/>
    <p:sldId id="340" r:id="rId20"/>
    <p:sldId id="331" r:id="rId21"/>
    <p:sldId id="339" r:id="rId22"/>
    <p:sldId id="338" r:id="rId23"/>
    <p:sldId id="332" r:id="rId24"/>
    <p:sldId id="295" r:id="rId25"/>
    <p:sldId id="337" r:id="rId26"/>
    <p:sldId id="296" r:id="rId27"/>
    <p:sldId id="297" r:id="rId28"/>
    <p:sldId id="301" r:id="rId29"/>
    <p:sldId id="302" r:id="rId30"/>
    <p:sldId id="303" r:id="rId31"/>
    <p:sldId id="304" r:id="rId32"/>
    <p:sldId id="305" r:id="rId33"/>
    <p:sldId id="306" r:id="rId34"/>
    <p:sldId id="309" r:id="rId35"/>
    <p:sldId id="294" r:id="rId36"/>
    <p:sldId id="284" r:id="rId37"/>
    <p:sldId id="333" r:id="rId38"/>
    <p:sldId id="335" r:id="rId39"/>
    <p:sldId id="334" r:id="rId40"/>
    <p:sldId id="265" r:id="rId41"/>
    <p:sldId id="291" r:id="rId42"/>
    <p:sldId id="341" r:id="rId43"/>
    <p:sldId id="342" r:id="rId44"/>
    <p:sldId id="311" r:id="rId45"/>
    <p:sldId id="312" r:id="rId46"/>
    <p:sldId id="313" r:id="rId47"/>
    <p:sldId id="314" r:id="rId48"/>
    <p:sldId id="33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9559" autoAdjust="0"/>
  </p:normalViewPr>
  <p:slideViewPr>
    <p:cSldViewPr snapToGrid="0" snapToObjects="1">
      <p:cViewPr varScale="1">
        <p:scale>
          <a:sx n="79" d="100"/>
          <a:sy n="79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B90C2-3305-A24B-8B05-BE5981573B31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EDFB8-61E7-4F41-96DF-109B2747F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EDFB8-61E7-4F41-96DF-109B2747F9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2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BF72-AC6B-1744-831F-D78CC6572E6C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44997-786F-A848-8726-6DB26DA63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oleObject" Target="../embeddings/oleObject3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Relationship Id="rId3" Type="http://schemas.openxmlformats.org/officeDocument/2006/relationships/image" Target="../media/image3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39.emf"/><Relationship Id="rId7" Type="http://schemas.openxmlformats.org/officeDocument/2006/relationships/image" Target="../media/image40.png"/><Relationship Id="rId8" Type="http://schemas.openxmlformats.org/officeDocument/2006/relationships/image" Target="../media/image4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4" Type="http://schemas.openxmlformats.org/officeDocument/2006/relationships/oleObject" Target="../embeddings/oleObject12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AF6F2-EEA9-9848-94FA-757B77F6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E697FB-F7ED-A947-A785-D0E83FD17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54"/>
            <a:ext cx="9144000" cy="632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942088"/>
            <a:ext cx="7772400" cy="2054133"/>
          </a:xfrm>
          <a:prstGeom prst="rect">
            <a:avLst/>
          </a:prstGeom>
          <a:solidFill>
            <a:srgbClr val="FFFF00">
              <a:alpha val="7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660066"/>
                </a:solidFill>
              </a:rPr>
              <a:t>An </a:t>
            </a:r>
            <a:r>
              <a:rPr lang="en-US" sz="3600" dirty="0" smtClean="0">
                <a:solidFill>
                  <a:srgbClr val="660066"/>
                </a:solidFill>
              </a:rPr>
              <a:t>adjoint-informed </a:t>
            </a:r>
            <a:r>
              <a:rPr lang="en-US" sz="3600" dirty="0" smtClean="0">
                <a:solidFill>
                  <a:srgbClr val="660066"/>
                </a:solidFill>
              </a:rPr>
              <a:t>study of tropical </a:t>
            </a:r>
            <a:r>
              <a:rPr lang="en-US" sz="3600" dirty="0" smtClean="0">
                <a:solidFill>
                  <a:srgbClr val="660066"/>
                </a:solidFill>
              </a:rPr>
              <a:t>cyclone intensity </a:t>
            </a:r>
            <a:r>
              <a:rPr lang="en-US" sz="3600" dirty="0" smtClean="0">
                <a:solidFill>
                  <a:srgbClr val="660066"/>
                </a:solidFill>
              </a:rPr>
              <a:t>change</a:t>
            </a:r>
            <a:r>
              <a:rPr lang="en-US" sz="3600" smtClean="0">
                <a:solidFill>
                  <a:srgbClr val="660066"/>
                </a:solidFill>
              </a:rPr>
              <a:t>: Irma (2017)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228141"/>
            <a:ext cx="7772400" cy="1179466"/>
          </a:xfrm>
          <a:prstGeom prst="rect">
            <a:avLst/>
          </a:prstGeom>
          <a:solidFill>
            <a:srgbClr val="FFFF00">
              <a:alpha val="7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09609" y="4307439"/>
            <a:ext cx="69967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 smtClean="0">
                <a:solidFill>
                  <a:srgbClr val="660066"/>
                </a:solidFill>
              </a:rPr>
              <a:t>Michael C. Morgan and </a:t>
            </a:r>
            <a:r>
              <a:rPr lang="en-US" sz="2800" i="1" dirty="0" err="1" smtClean="0">
                <a:solidFill>
                  <a:srgbClr val="660066"/>
                </a:solidFill>
              </a:rPr>
              <a:t>Zhaoxiangrui</a:t>
            </a:r>
            <a:r>
              <a:rPr lang="en-US" sz="2800" i="1" dirty="0" smtClean="0">
                <a:solidFill>
                  <a:srgbClr val="660066"/>
                </a:solidFill>
              </a:rPr>
              <a:t> He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660066"/>
                </a:solidFill>
              </a:rPr>
              <a:t>University of Wisconsin - Madison</a:t>
            </a:r>
            <a:endParaRPr lang="en-US" sz="28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0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p-10-3163-20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7" t="23208" r="51623" b="37450"/>
          <a:stretch/>
        </p:blipFill>
        <p:spPr>
          <a:xfrm>
            <a:off x="-130729" y="2128834"/>
            <a:ext cx="3766778" cy="4071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6049" y="1052766"/>
            <a:ext cx="550795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Tropical atmosphere is characterized by a mid-tropospheric </a:t>
            </a:r>
            <a:r>
              <a:rPr lang="en-US" sz="2800" dirty="0" err="1">
                <a:solidFill>
                  <a:srgbClr val="FFFF00"/>
                </a:solidFill>
              </a:rPr>
              <a:t>θ</a:t>
            </a:r>
            <a:r>
              <a:rPr lang="en-US" sz="2800" baseline="-25000" dirty="0" err="1">
                <a:solidFill>
                  <a:srgbClr val="FFFF00"/>
                </a:solidFill>
              </a:rPr>
              <a:t>e</a:t>
            </a:r>
            <a:r>
              <a:rPr lang="en-US" sz="2800" dirty="0" smtClean="0">
                <a:solidFill>
                  <a:srgbClr val="FFFF00"/>
                </a:solidFill>
              </a:rPr>
              <a:t> minimum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Entrainment of this low theta-e air into a TC </a:t>
            </a:r>
            <a:r>
              <a:rPr lang="en-US" sz="2800" dirty="0" err="1" smtClean="0">
                <a:solidFill>
                  <a:srgbClr val="FFFF00"/>
                </a:solidFill>
              </a:rPr>
              <a:t>eyewall</a:t>
            </a:r>
            <a:r>
              <a:rPr lang="en-US" sz="2800" dirty="0" smtClean="0">
                <a:solidFill>
                  <a:srgbClr val="FFFF00"/>
                </a:solidFill>
              </a:rPr>
              <a:t> can weaken </a:t>
            </a:r>
            <a:r>
              <a:rPr lang="en-US" sz="2800" dirty="0" err="1" smtClean="0">
                <a:solidFill>
                  <a:srgbClr val="FFFF00"/>
                </a:solidFill>
              </a:rPr>
              <a:t>eyewall</a:t>
            </a:r>
            <a:r>
              <a:rPr lang="en-US" sz="2800" dirty="0" smtClean="0">
                <a:solidFill>
                  <a:srgbClr val="FFFF00"/>
                </a:solidFill>
              </a:rPr>
              <a:t> convection and ultimately the cyclone itself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D</a:t>
            </a:r>
            <a:r>
              <a:rPr lang="en-US" sz="2800" dirty="0" smtClean="0">
                <a:solidFill>
                  <a:srgbClr val="FFFF00"/>
                </a:solidFill>
              </a:rPr>
              <a:t>owndrafts flush the near-core BL with low </a:t>
            </a:r>
            <a:r>
              <a:rPr lang="en-US" sz="2800" dirty="0" err="1">
                <a:solidFill>
                  <a:srgbClr val="FFFF00"/>
                </a:solidFill>
              </a:rPr>
              <a:t>θ</a:t>
            </a:r>
            <a:r>
              <a:rPr lang="en-US" sz="2800" baseline="-25000" dirty="0" err="1">
                <a:solidFill>
                  <a:srgbClr val="FFFF00"/>
                </a:solidFill>
              </a:rPr>
              <a:t>e</a:t>
            </a:r>
            <a:r>
              <a:rPr lang="en-US" sz="2800" dirty="0" smtClean="0">
                <a:solidFill>
                  <a:srgbClr val="FFFF00"/>
                </a:solidFill>
              </a:rPr>
              <a:t> air thereby quenching the energy source of the storm in the inflow layer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923" y="6343952"/>
            <a:ext cx="273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Riemer</a:t>
            </a:r>
            <a:r>
              <a:rPr lang="en-US" sz="2400" dirty="0" smtClean="0">
                <a:solidFill>
                  <a:srgbClr val="FFFF00"/>
                </a:solidFill>
              </a:rPr>
              <a:t> et al. (2010)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Thermodynamic “frustration”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7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Dynamical “frustration”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07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expansion of the outflow layer and formation of the outflow anticyclone is at the expense of the primary cyclonic circulation.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work is dependent on the  difference between the angular momentum of the outflow and that of the far environment.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resistance to outflow expansion is related to the inertial stability of the outflow later, the (absolute) vorticity.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Any process that can lower the vorticity in the outflow layer, will </a:t>
            </a:r>
            <a:r>
              <a:rPr lang="en-US" dirty="0" smtClean="0">
                <a:solidFill>
                  <a:srgbClr val="FFFF00"/>
                </a:solidFill>
              </a:rPr>
              <a:t>allow </a:t>
            </a:r>
            <a:r>
              <a:rPr lang="en-US" dirty="0" smtClean="0">
                <a:solidFill>
                  <a:srgbClr val="FFFF00"/>
                </a:solidFill>
              </a:rPr>
              <a:t>the hurricane to reach a greater intensity.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7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CEB69-A141-7844-8B08-15BC0173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3D3B88-67B9-514E-80AA-BE21D16A8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4" y="0"/>
            <a:ext cx="8878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1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CEB69-A141-7844-8B08-15BC0173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3D3B88-67B9-514E-80AA-BE21D16A8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4" y="0"/>
            <a:ext cx="8878271" cy="685800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 rot="471118">
            <a:off x="3744760" y="4581612"/>
            <a:ext cx="1272678" cy="616240"/>
          </a:xfrm>
          <a:prstGeom prst="donut">
            <a:avLst>
              <a:gd name="adj" fmla="val 681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9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0nolab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899755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5563" y="33201"/>
            <a:ext cx="2353119" cy="336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05563" y="-18674"/>
            <a:ext cx="250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0000 UTC 5 September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709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0nolab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899755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5563" y="33201"/>
            <a:ext cx="2353119" cy="336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05563" y="-18674"/>
            <a:ext cx="250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0000 UTC 5 September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00724" y="3970527"/>
            <a:ext cx="289393" cy="819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77876" y="4122929"/>
            <a:ext cx="651467" cy="819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88484" y="5176153"/>
            <a:ext cx="940860" cy="401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1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12nolab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899755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5563" y="33201"/>
            <a:ext cx="2353119" cy="336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5563" y="-18674"/>
            <a:ext cx="250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1200 UTC 5 September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200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" y="18674"/>
            <a:ext cx="89975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5563" y="33201"/>
            <a:ext cx="2353119" cy="336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05563" y="-18674"/>
            <a:ext cx="250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0000 UTC 6 September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427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ps_show_d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2865" y="-1026297"/>
            <a:ext cx="6873490" cy="889510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56162" y="1568612"/>
            <a:ext cx="5381234" cy="3866618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 smtClean="0"/>
              <a:t>WRF V3.8.1 and WRFPLUS V3.8.1</a:t>
            </a:r>
          </a:p>
          <a:p>
            <a:pPr lvl="1"/>
            <a:r>
              <a:rPr lang="en-US" sz="3500" dirty="0" smtClean="0"/>
              <a:t>40 evenly spaced levels</a:t>
            </a:r>
          </a:p>
          <a:p>
            <a:pPr lvl="1"/>
            <a:r>
              <a:rPr lang="en-US" sz="3500" dirty="0" smtClean="0"/>
              <a:t>30 km grid spacing</a:t>
            </a:r>
          </a:p>
          <a:p>
            <a:pPr lvl="1"/>
            <a:r>
              <a:rPr lang="en-US" sz="3500" dirty="0" smtClean="0"/>
              <a:t>Kessler microphysics, large-scale condensation </a:t>
            </a:r>
          </a:p>
          <a:p>
            <a:r>
              <a:rPr lang="en-US" sz="3500" dirty="0"/>
              <a:t>I</a:t>
            </a:r>
            <a:r>
              <a:rPr lang="en-US" sz="3500" dirty="0" smtClean="0"/>
              <a:t>nitialized with GFS “final analyses” on 0.25° grid</a:t>
            </a:r>
          </a:p>
          <a:p>
            <a:r>
              <a:rPr lang="en-US" sz="3500" dirty="0" smtClean="0"/>
              <a:t>24 h forward/adjoint beginning 0000 UTC 5 September 2017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2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ponse_function_bo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5233" y="1139109"/>
            <a:ext cx="6517735" cy="1347646"/>
          </a:xfrm>
          <a:prstGeom prst="rect">
            <a:avLst/>
          </a:prstGeom>
          <a:solidFill>
            <a:schemeClr val="bg2">
              <a:lumMod val="75000"/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6534" y="1101760"/>
            <a:ext cx="6424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24h response function, </a:t>
            </a:r>
            <a:r>
              <a:rPr lang="en-US" sz="2800" b="1" i="1" dirty="0" smtClean="0"/>
              <a:t>R</a:t>
            </a:r>
            <a:r>
              <a:rPr lang="en-US" sz="2800" b="1" dirty="0" smtClean="0"/>
              <a:t> defined as minus the average (dry air) mass </a:t>
            </a:r>
            <a:r>
              <a:rPr lang="en-US" sz="2800" dirty="0" smtClean="0"/>
              <a:t>= -(</a:t>
            </a:r>
            <a:r>
              <a:rPr lang="en-US" sz="2800" b="1" i="1" dirty="0" err="1" smtClean="0">
                <a:latin typeface="Times New Roman"/>
                <a:cs typeface="Times New Roman"/>
              </a:rPr>
              <a:t>p</a:t>
            </a:r>
            <a:r>
              <a:rPr lang="en-US" sz="2800" b="1" i="1" baseline="-25000" dirty="0" err="1" smtClean="0">
                <a:latin typeface="Times New Roman"/>
                <a:cs typeface="Times New Roman"/>
              </a:rPr>
              <a:t>sfc</a:t>
            </a:r>
            <a:r>
              <a:rPr lang="en-US" sz="2800" b="1" dirty="0" smtClean="0">
                <a:latin typeface="Times New Roman"/>
                <a:cs typeface="Times New Roman"/>
              </a:rPr>
              <a:t> -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p</a:t>
            </a:r>
            <a:r>
              <a:rPr lang="en-US" sz="2800" b="1" i="1" baseline="-25000" dirty="0" err="1" smtClean="0">
                <a:latin typeface="Times New Roman"/>
                <a:cs typeface="Times New Roman"/>
              </a:rPr>
              <a:t>top</a:t>
            </a:r>
            <a:r>
              <a:rPr lang="en-US" sz="2800" dirty="0" smtClean="0"/>
              <a:t>)</a:t>
            </a:r>
            <a:r>
              <a:rPr lang="en-US" sz="2800" b="1" dirty="0" smtClean="0"/>
              <a:t> in a 20 x 20 box centered on the TC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563" y="336131"/>
            <a:ext cx="81798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Response function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85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Motivation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78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Three key questions regarding TC intensity: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What is the maximum intensity a TC may achieve in a given environment?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What factors prevent a TC from reaching its </a:t>
            </a:r>
            <a:r>
              <a:rPr lang="en-US" dirty="0" smtClean="0">
                <a:solidFill>
                  <a:srgbClr val="FFFF00"/>
                </a:solidFill>
              </a:rPr>
              <a:t>maximum intensity? </a:t>
            </a: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At </a:t>
            </a:r>
            <a:r>
              <a:rPr lang="en-US" dirty="0">
                <a:solidFill>
                  <a:srgbClr val="FFFF00"/>
                </a:solidFill>
              </a:rPr>
              <a:t>what rate will a TC change its intensity in a given environment?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6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088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u</a:t>
            </a:r>
            <a:r>
              <a:rPr lang="en-US" b="1" i="1" baseline="-25000" dirty="0" err="1">
                <a:solidFill>
                  <a:srgbClr val="FFFF00"/>
                </a:solidFill>
              </a:rPr>
              <a:t>θ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FF00"/>
                </a:solidFill>
              </a:rPr>
              <a:t>r</a:t>
            </a:r>
            <a:r>
              <a:rPr lang="en-US" b="1" i="1" baseline="-25000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θ</a:t>
            </a:r>
            <a:r>
              <a:rPr lang="en-US" b="1" baseline="-25000" dirty="0" err="1" smtClean="0">
                <a:solidFill>
                  <a:srgbClr val="FFFF00"/>
                </a:solidFill>
              </a:rPr>
              <a:t>e</a:t>
            </a:r>
            <a:r>
              <a:rPr lang="en-US" b="1" dirty="0" smtClean="0">
                <a:solidFill>
                  <a:srgbClr val="FFFF00"/>
                </a:solidFill>
              </a:rPr>
              <a:t>, and RH F12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thte_F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752"/>
            <a:ext cx="4663440" cy="3108960"/>
          </a:xfrm>
          <a:prstGeom prst="rect">
            <a:avLst/>
          </a:prstGeom>
        </p:spPr>
      </p:pic>
      <p:pic>
        <p:nvPicPr>
          <p:cNvPr id="11" name="Picture 10" descr="rhonly_F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26" y="3723269"/>
            <a:ext cx="4663440" cy="3108960"/>
          </a:xfrm>
          <a:prstGeom prst="rect">
            <a:avLst/>
          </a:prstGeom>
        </p:spPr>
      </p:pic>
      <p:pic>
        <p:nvPicPr>
          <p:cNvPr id="12" name="Picture 11" descr="radwind_F1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26" y="782722"/>
            <a:ext cx="4663440" cy="3108960"/>
          </a:xfrm>
          <a:prstGeom prst="rect">
            <a:avLst/>
          </a:prstGeom>
        </p:spPr>
      </p:pic>
      <p:pic>
        <p:nvPicPr>
          <p:cNvPr id="13" name="Picture 12" descr="azmuth_F1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8" y="777240"/>
            <a:ext cx="466344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5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088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u</a:t>
            </a:r>
            <a:r>
              <a:rPr lang="en-US" b="1" i="1" baseline="-25000" dirty="0" err="1">
                <a:solidFill>
                  <a:srgbClr val="FFFF00"/>
                </a:solidFill>
              </a:rPr>
              <a:t>θ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FF00"/>
                </a:solidFill>
              </a:rPr>
              <a:t>r</a:t>
            </a:r>
            <a:r>
              <a:rPr lang="en-US" b="1" i="1" baseline="-25000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θ</a:t>
            </a:r>
            <a:r>
              <a:rPr lang="en-US" b="1" baseline="-25000" dirty="0" err="1" smtClean="0">
                <a:solidFill>
                  <a:srgbClr val="FFFF00"/>
                </a:solidFill>
              </a:rPr>
              <a:t>e</a:t>
            </a:r>
            <a:r>
              <a:rPr lang="en-US" b="1" dirty="0" smtClean="0">
                <a:solidFill>
                  <a:srgbClr val="FFFF00"/>
                </a:solidFill>
              </a:rPr>
              <a:t>, and RH F12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thte_F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752"/>
            <a:ext cx="4663440" cy="3108960"/>
          </a:xfrm>
          <a:prstGeom prst="rect">
            <a:avLst/>
          </a:prstGeom>
        </p:spPr>
      </p:pic>
      <p:pic>
        <p:nvPicPr>
          <p:cNvPr id="11" name="Picture 10" descr="rhonly_F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26" y="3723269"/>
            <a:ext cx="4663440" cy="3108960"/>
          </a:xfrm>
          <a:prstGeom prst="rect">
            <a:avLst/>
          </a:prstGeom>
        </p:spPr>
      </p:pic>
      <p:pic>
        <p:nvPicPr>
          <p:cNvPr id="12" name="Picture 11" descr="radwind_F1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26" y="782722"/>
            <a:ext cx="4663440" cy="3108960"/>
          </a:xfrm>
          <a:prstGeom prst="rect">
            <a:avLst/>
          </a:prstGeom>
        </p:spPr>
      </p:pic>
      <p:pic>
        <p:nvPicPr>
          <p:cNvPr id="13" name="Picture 12" descr="azmuth_F1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8" y="777240"/>
            <a:ext cx="4663440" cy="31089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96302" y="1337703"/>
            <a:ext cx="78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882017"/>
            <a:ext cx="123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Wingdings"/>
                <a:ea typeface="Wingdings"/>
                <a:cs typeface="Wingdings"/>
                <a:sym typeface="Wingdings"/>
              </a:rPr>
              <a:t>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69256" y="2997520"/>
            <a:ext cx="5906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5602649" y="1587284"/>
            <a:ext cx="1438015" cy="322054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5397207" y="3258956"/>
            <a:ext cx="712648" cy="322054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41862" y="4967265"/>
            <a:ext cx="126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398" y="5546155"/>
            <a:ext cx="2483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Θ</a:t>
            </a:r>
            <a:r>
              <a:rPr lang="en-US" sz="2800" baseline="-25000" dirty="0" smtClean="0"/>
              <a:t>e </a:t>
            </a:r>
            <a:r>
              <a:rPr lang="en-US" sz="2800" dirty="0" smtClean="0"/>
              <a:t>minimum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58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088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FF00"/>
                </a:solidFill>
              </a:rPr>
              <a:t>θ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FF00"/>
                </a:solidFill>
              </a:rPr>
              <a:t>r</a:t>
            </a:r>
            <a:r>
              <a:rPr lang="en-US" b="1" i="1" baseline="-25000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θ</a:t>
            </a:r>
            <a:r>
              <a:rPr lang="en-US" b="1" baseline="-25000" dirty="0" err="1" smtClean="0">
                <a:solidFill>
                  <a:srgbClr val="FFFF00"/>
                </a:solidFill>
              </a:rPr>
              <a:t>e</a:t>
            </a:r>
            <a:r>
              <a:rPr lang="en-US" b="1" dirty="0" smtClean="0">
                <a:solidFill>
                  <a:srgbClr val="FFFF00"/>
                </a:solidFill>
              </a:rPr>
              <a:t>, and RH evolution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animaz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8544"/>
            <a:ext cx="4663440" cy="3108960"/>
          </a:xfrm>
          <a:prstGeom prst="rect">
            <a:avLst/>
          </a:prstGeom>
        </p:spPr>
      </p:pic>
      <p:pic>
        <p:nvPicPr>
          <p:cNvPr id="5" name="Picture 4" descr="animradwin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778544"/>
            <a:ext cx="4663440" cy="3108960"/>
          </a:xfrm>
          <a:prstGeom prst="rect">
            <a:avLst/>
          </a:prstGeom>
        </p:spPr>
      </p:pic>
      <p:pic>
        <p:nvPicPr>
          <p:cNvPr id="8" name="Picture 7" descr="anim_th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" y="3730366"/>
            <a:ext cx="4663440" cy="3108960"/>
          </a:xfrm>
          <a:prstGeom prst="rect">
            <a:avLst/>
          </a:prstGeom>
        </p:spPr>
      </p:pic>
      <p:pic>
        <p:nvPicPr>
          <p:cNvPr id="9" name="Picture 8" descr="anim_rhonl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44" y="3721608"/>
            <a:ext cx="466344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1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Sensitivity to </a:t>
            </a:r>
            <a:r>
              <a:rPr lang="en-US" b="1" dirty="0" err="1" smtClean="0">
                <a:solidFill>
                  <a:srgbClr val="FFFF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FF00"/>
                </a:solidFill>
              </a:rPr>
              <a:t>θ</a:t>
            </a:r>
            <a:r>
              <a:rPr lang="en-US" b="1" dirty="0" smtClean="0">
                <a:solidFill>
                  <a:srgbClr val="FFFF00"/>
                </a:solidFill>
              </a:rPr>
              <a:t> and </a:t>
            </a:r>
            <a:r>
              <a:rPr lang="en-US" b="1" dirty="0" err="1" smtClean="0">
                <a:solidFill>
                  <a:srgbClr val="FFFF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FF00"/>
                </a:solidFill>
              </a:rPr>
              <a:t>r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animsensazmut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150"/>
            <a:ext cx="4498848" cy="2999232"/>
          </a:xfrm>
          <a:prstGeom prst="rect">
            <a:avLst/>
          </a:prstGeom>
        </p:spPr>
      </p:pic>
      <p:pic>
        <p:nvPicPr>
          <p:cNvPr id="6" name="Picture 5" descr="animsensradi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1375150"/>
            <a:ext cx="4498848" cy="2999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625" y="4406532"/>
            <a:ext cx="8472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Sensitivities to the azimuthal wind are maximized at a radius of 750 km at </a:t>
            </a:r>
            <a:r>
              <a:rPr lang="en-US" sz="2400" i="1" dirty="0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 = -24h, and gradually contract for shorter adjoint integrations. </a:t>
            </a: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Increases to primary circulation in annulus about TC increases subsequent intensity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Sensitivities to radial wind are incoherent until </a:t>
            </a:r>
            <a:r>
              <a:rPr lang="en-US" sz="2400" i="1" dirty="0" smtClean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 = 6h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4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50hPa_sens_vorticity_F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8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50hPa_sens_vorticity_F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6558" y="1193550"/>
            <a:ext cx="3324242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76558" y="1137528"/>
            <a:ext cx="3324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Note how the sensitivities appear to spiral </a:t>
            </a:r>
            <a:r>
              <a:rPr lang="en-US" dirty="0" err="1" smtClean="0"/>
              <a:t>anticyclonically</a:t>
            </a:r>
            <a:r>
              <a:rPr lang="en-US" dirty="0" smtClean="0"/>
              <a:t> inward to the cyclone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50hPa_sens_vorticity_F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50hPa_sens_vorticity_F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8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50hPa_sens_vorticity_F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7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50hPa_sens_vorticity_F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Motivation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786"/>
            <a:ext cx="8229600" cy="5234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Three key questions regarding TC intensity: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What is the maximum intensity a TC may achieve in a given environment? </a:t>
            </a:r>
            <a:r>
              <a:rPr lang="en-US" i="1" dirty="0" smtClean="0">
                <a:solidFill>
                  <a:schemeClr val="bg1"/>
                </a:solidFill>
              </a:rPr>
              <a:t>MPI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What factors prevent a TC from reaching its </a:t>
            </a:r>
            <a:r>
              <a:rPr lang="en-US" dirty="0" smtClean="0">
                <a:solidFill>
                  <a:srgbClr val="FFFF00"/>
                </a:solidFill>
              </a:rPr>
              <a:t>maximum intensity? </a:t>
            </a:r>
            <a:r>
              <a:rPr lang="en-US" i="1" dirty="0" err="1" smtClean="0">
                <a:solidFill>
                  <a:schemeClr val="bg1"/>
                </a:solidFill>
              </a:rPr>
              <a:t>Riemer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et al. (2010): “that a frustration of the energy cycle yields a decrease in </a:t>
            </a:r>
            <a:r>
              <a:rPr lang="en-US" i="1" dirty="0" smtClean="0">
                <a:solidFill>
                  <a:schemeClr val="bg1"/>
                </a:solidFill>
              </a:rPr>
              <a:t>[TC] intensity</a:t>
            </a:r>
            <a:r>
              <a:rPr lang="en-US" i="1" dirty="0">
                <a:solidFill>
                  <a:schemeClr val="bg1"/>
                </a:solidFill>
              </a:rPr>
              <a:t>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rate will a TC change its intensity in a given environment?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3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00hPa_sens_vorticity_F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7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00hPa_sens_vorticity_F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00hPa_sens_vorticity_F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6557" y="1193550"/>
            <a:ext cx="3324243" cy="11575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6558" y="1150734"/>
            <a:ext cx="3324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Note development of broad negative sensitivities to vorticity </a:t>
            </a:r>
            <a:r>
              <a:rPr lang="mr-IN" dirty="0" smtClean="0"/>
              <a:t>–</a:t>
            </a:r>
            <a:r>
              <a:rPr lang="en-US" dirty="0" smtClean="0"/>
              <a:t> suggestive of weakening inertial stability in outflow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7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00hPa_sens_vorticity_F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3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Evolution of sensitivity to vorticity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nivo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02" y="1532506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71461"/>
            <a:ext cx="7928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Note the  initially broad distribution of </a:t>
            </a:r>
            <a:r>
              <a:rPr lang="en-US" dirty="0" err="1" smtClean="0">
                <a:solidFill>
                  <a:srgbClr val="FFFFFF"/>
                </a:solidFill>
              </a:rPr>
              <a:t>d</a:t>
            </a:r>
            <a:r>
              <a:rPr lang="en-US" i="1" dirty="0" err="1" smtClean="0">
                <a:solidFill>
                  <a:srgbClr val="FFFFFF"/>
                </a:solidFill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dζ</a:t>
            </a:r>
            <a:r>
              <a:rPr lang="en-US" dirty="0" smtClean="0">
                <a:solidFill>
                  <a:srgbClr val="FFFFFF"/>
                </a:solidFill>
              </a:rPr>
              <a:t>  confined mostly to the lower troposphere; the contraction of the maximum sensitivities toward the TC center and the development (though not persistence) of a broad negative sensitivity in the upper-troposphere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7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086" y="-104966"/>
            <a:ext cx="3858830" cy="133720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850 </a:t>
            </a:r>
            <a:r>
              <a:rPr lang="en-US" dirty="0" err="1" smtClean="0">
                <a:solidFill>
                  <a:srgbClr val="FFFF00"/>
                </a:solidFill>
              </a:rPr>
              <a:t>hPa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850hPa_sens_qv_F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760" cy="3703320"/>
          </a:xfrm>
          <a:prstGeom prst="rect">
            <a:avLst/>
          </a:prstGeom>
        </p:spPr>
      </p:pic>
      <p:pic>
        <p:nvPicPr>
          <p:cNvPr id="6" name="Picture 5" descr="850hPa_qv_F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680"/>
            <a:ext cx="4937760" cy="3703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01467" y="1251157"/>
            <a:ext cx="2278413" cy="13258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01529"/>
              </p:ext>
            </p:extLst>
          </p:nvPr>
        </p:nvGraphicFramePr>
        <p:xfrm>
          <a:off x="6054862" y="1237707"/>
          <a:ext cx="749989" cy="122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Equation" r:id="rId5" imgW="279400" imgH="457200" progId="Equation.DSMT4">
                  <p:embed/>
                </p:oleObj>
              </mc:Choice>
              <mc:Fallback>
                <p:oleObj name="Equation" r:id="rId5" imgW="279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4862" y="1237707"/>
                        <a:ext cx="749989" cy="1227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91278" y="1512591"/>
            <a:ext cx="197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t </a:t>
            </a:r>
            <a:r>
              <a:rPr lang="en-US" sz="2800" i="1" dirty="0" smtClean="0"/>
              <a:t>t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901467" y="4354035"/>
            <a:ext cx="2278413" cy="11734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72602" y="4634142"/>
            <a:ext cx="197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t </a:t>
            </a:r>
            <a:r>
              <a:rPr lang="en-US" sz="2800" i="1" dirty="0" smtClean="0"/>
              <a:t>t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109413"/>
              </p:ext>
            </p:extLst>
          </p:nvPr>
        </p:nvGraphicFramePr>
        <p:xfrm>
          <a:off x="6128589" y="4391383"/>
          <a:ext cx="600414" cy="87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Equation" r:id="rId7" imgW="165100" imgH="241300" progId="Equation.DSMT4">
                  <p:embed/>
                </p:oleObj>
              </mc:Choice>
              <mc:Fallback>
                <p:oleObj name="Equation" r:id="rId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8589" y="4391383"/>
                        <a:ext cx="600414" cy="878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425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1C59D-95A7-104D-94A2-43CAE5A2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8347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Evolution of near surface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5EABEB2-B175-5649-803C-0DBCF2986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2168"/>
            <a:ext cx="9144000" cy="5061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4852" y="316927"/>
            <a:ext cx="1038866" cy="13258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909646"/>
              </p:ext>
            </p:extLst>
          </p:nvPr>
        </p:nvGraphicFramePr>
        <p:xfrm>
          <a:off x="6958246" y="303477"/>
          <a:ext cx="749989" cy="122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4" imgW="279400" imgH="457200" progId="Equation.DSMT4">
                  <p:embed/>
                </p:oleObj>
              </mc:Choice>
              <mc:Fallback>
                <p:oleObj name="Equation" r:id="rId4" imgW="279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8246" y="303477"/>
                        <a:ext cx="749989" cy="1227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01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Sensitivity to </a:t>
            </a:r>
            <a:r>
              <a:rPr lang="en-US" b="1" i="1" dirty="0" smtClean="0">
                <a:solidFill>
                  <a:srgbClr val="FFFF00"/>
                </a:solidFill>
              </a:rPr>
              <a:t>q</a:t>
            </a:r>
            <a:r>
              <a:rPr lang="en-US" b="1" i="1" baseline="-25000" dirty="0" smtClean="0">
                <a:solidFill>
                  <a:srgbClr val="FFFF00"/>
                </a:solidFill>
              </a:rPr>
              <a:t>v</a:t>
            </a:r>
            <a:r>
              <a:rPr lang="en-US" b="1" dirty="0" smtClean="0">
                <a:solidFill>
                  <a:srgbClr val="FFFF00"/>
                </a:solidFill>
              </a:rPr>
              <a:t> and </a:t>
            </a:r>
            <a:r>
              <a:rPr lang="en-US" b="1" i="1" dirty="0" smtClean="0">
                <a:solidFill>
                  <a:srgbClr val="FFFF00"/>
                </a:solidFill>
              </a:rPr>
              <a:t>T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animsensq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498848" cy="2999232"/>
          </a:xfrm>
          <a:prstGeom prst="rect">
            <a:avLst/>
          </a:prstGeom>
        </p:spPr>
      </p:pic>
      <p:pic>
        <p:nvPicPr>
          <p:cNvPr id="5" name="Picture 4" descr="animsenstem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1600200"/>
            <a:ext cx="4498848" cy="2999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457" y="4929917"/>
            <a:ext cx="8572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Note: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Similarities in distribution of sensitivities away from core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Contraction of sensitivities as adjoint integration shortens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Sensitivity to q</a:t>
            </a:r>
            <a:r>
              <a:rPr lang="en-US" sz="2400" baseline="-25000" dirty="0" smtClean="0">
                <a:solidFill>
                  <a:srgbClr val="FFFFFF"/>
                </a:solidFill>
              </a:rPr>
              <a:t>v</a:t>
            </a:r>
            <a:r>
              <a:rPr lang="en-US" sz="2400" dirty="0" smtClean="0">
                <a:solidFill>
                  <a:srgbClr val="FFFFFF"/>
                </a:solidFill>
              </a:rPr>
              <a:t> maximum in eye region &amp; above outflow (?!)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8E1C59D-95A7-104D-94A2-43CAE5A2E763}"/>
              </a:ext>
            </a:extLst>
          </p:cNvPr>
          <p:cNvSpPr txBox="1">
            <a:spLocks/>
          </p:cNvSpPr>
          <p:nvPr/>
        </p:nvSpPr>
        <p:spPr>
          <a:xfrm>
            <a:off x="2560530" y="306515"/>
            <a:ext cx="6583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043" y="163881"/>
            <a:ext cx="1038866" cy="13258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63927"/>
              </p:ext>
            </p:extLst>
          </p:nvPr>
        </p:nvGraphicFramePr>
        <p:xfrm>
          <a:off x="1829437" y="150431"/>
          <a:ext cx="749989" cy="122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3" imgW="279400" imgH="457200" progId="Equation.DSMT4">
                  <p:embed/>
                </p:oleObj>
              </mc:Choice>
              <mc:Fallback>
                <p:oleObj name="Equation" r:id="rId3" imgW="279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9437" y="150431"/>
                        <a:ext cx="749989" cy="1227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="" xmlns:a16="http://schemas.microsoft.com/office/drawing/2014/main" id="{38E1C59D-95A7-104D-94A2-43CAE5A2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764" y="267613"/>
            <a:ext cx="452216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and basic state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349" y="202183"/>
            <a:ext cx="1038866" cy="13258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313"/>
              </p:ext>
            </p:extLst>
          </p:nvPr>
        </p:nvGraphicFramePr>
        <p:xfrm>
          <a:off x="6728855" y="459164"/>
          <a:ext cx="615337" cy="89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5" imgW="165100" imgH="241300" progId="Equation.DSMT4">
                  <p:embed/>
                </p:oleObj>
              </mc:Choice>
              <mc:Fallback>
                <p:oleObj name="Equation" r:id="rId5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28855" y="459164"/>
                        <a:ext cx="615337" cy="899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thte_sensqv_F0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663440" cy="3108960"/>
          </a:xfrm>
          <a:prstGeom prst="rect">
            <a:avLst/>
          </a:prstGeom>
        </p:spPr>
      </p:pic>
      <p:pic>
        <p:nvPicPr>
          <p:cNvPr id="14" name="Picture 13" descr="thte_sensqv_F2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1600200"/>
            <a:ext cx="4663440" cy="3108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547" y="5015402"/>
            <a:ext cx="8472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Distribution of sensitivities to water vapor mixing ratio suggest moistening the atmosphere in the vicinity of the </a:t>
            </a:r>
            <a:r>
              <a:rPr lang="en-US" dirty="0" err="1">
                <a:solidFill>
                  <a:srgbClr val="FFFFFF"/>
                </a:solidFill>
              </a:rPr>
              <a:t>θ</a:t>
            </a:r>
            <a:r>
              <a:rPr lang="en-US" baseline="-25000" dirty="0" err="1">
                <a:solidFill>
                  <a:srgbClr val="FFFFFF"/>
                </a:solidFill>
              </a:rPr>
              <a:t>e</a:t>
            </a:r>
            <a:r>
              <a:rPr lang="en-US" baseline="-25000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minimum near the TC core results in a stronger TC.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8E1C59D-95A7-104D-94A2-43CAE5A2E763}"/>
              </a:ext>
            </a:extLst>
          </p:cNvPr>
          <p:cNvSpPr txBox="1">
            <a:spLocks/>
          </p:cNvSpPr>
          <p:nvPr/>
        </p:nvSpPr>
        <p:spPr>
          <a:xfrm>
            <a:off x="2560530" y="306515"/>
            <a:ext cx="6583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043" y="163881"/>
            <a:ext cx="1038866" cy="13258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137073"/>
              </p:ext>
            </p:extLst>
          </p:nvPr>
        </p:nvGraphicFramePr>
        <p:xfrm>
          <a:off x="1829437" y="150431"/>
          <a:ext cx="749989" cy="122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Equation" r:id="rId3" imgW="279400" imgH="457200" progId="Equation.DSMT4">
                  <p:embed/>
                </p:oleObj>
              </mc:Choice>
              <mc:Fallback>
                <p:oleObj name="Equation" r:id="rId3" imgW="279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9437" y="150431"/>
                        <a:ext cx="749989" cy="1227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="" xmlns:a16="http://schemas.microsoft.com/office/drawing/2014/main" id="{38E1C59D-95A7-104D-94A2-43CAE5A2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764" y="267613"/>
            <a:ext cx="452216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and basic state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349" y="202183"/>
            <a:ext cx="1038866" cy="13258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081267"/>
              </p:ext>
            </p:extLst>
          </p:nvPr>
        </p:nvGraphicFramePr>
        <p:xfrm>
          <a:off x="6707188" y="598488"/>
          <a:ext cx="7493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Equation" r:id="rId5" imgW="279400" imgH="152400" progId="Equation.DSMT4">
                  <p:embed/>
                </p:oleObj>
              </mc:Choice>
              <mc:Fallback>
                <p:oleObj name="Equation" r:id="rId5" imgW="279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7188" y="598488"/>
                        <a:ext cx="74930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rh_F2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08" y="1598907"/>
            <a:ext cx="4663440" cy="3108960"/>
          </a:xfrm>
          <a:prstGeom prst="rect">
            <a:avLst/>
          </a:prstGeom>
        </p:spPr>
      </p:pic>
      <p:pic>
        <p:nvPicPr>
          <p:cNvPr id="18" name="Picture 17" descr="rh_F00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907"/>
            <a:ext cx="466344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70"/>
            <a:ext cx="714008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Carnot view of TC energetics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cp-10-3163-20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4334" r="55687" b="75889"/>
          <a:stretch/>
        </p:blipFill>
        <p:spPr>
          <a:xfrm>
            <a:off x="2249871" y="1965863"/>
            <a:ext cx="4641216" cy="3216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5969" y="5655078"/>
            <a:ext cx="396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Along </a:t>
            </a:r>
            <a:r>
              <a:rPr lang="en-US" dirty="0">
                <a:solidFill>
                  <a:schemeClr val="bg1"/>
                </a:solidFill>
              </a:rPr>
              <a:t>the inflow </a:t>
            </a:r>
            <a:r>
              <a:rPr lang="en-US" dirty="0" smtClean="0">
                <a:solidFill>
                  <a:schemeClr val="bg1"/>
                </a:solidFill>
              </a:rPr>
              <a:t>leg, air </a:t>
            </a:r>
            <a:r>
              <a:rPr lang="en-US" dirty="0">
                <a:solidFill>
                  <a:schemeClr val="bg1"/>
                </a:solidFill>
              </a:rPr>
              <a:t>parcels acquire heat from the ocean surface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B).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923" y="6343952"/>
            <a:ext cx="273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Riemer</a:t>
            </a:r>
            <a:r>
              <a:rPr lang="en-US" dirty="0" smtClean="0">
                <a:solidFill>
                  <a:srgbClr val="FFFF00"/>
                </a:solidFill>
              </a:rPr>
              <a:t> et al. (2010)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41468" y="5009618"/>
            <a:ext cx="1" cy="57439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95085" y="5021383"/>
            <a:ext cx="1" cy="57439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72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Optimal Perturbations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FF00"/>
                </a:solidFill>
              </a:rPr>
              <a:t>Perturbations which have minimum energy, </a:t>
            </a:r>
            <a:r>
              <a:rPr lang="en-US" i="1" dirty="0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, at the initial time and evolve to change response function by </a:t>
            </a:r>
            <a:r>
              <a:rPr lang="en-US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a prescribed  amount, 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en-US" i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R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1C0655-7F69-3148-A134-3F26801B8C95}"/>
              </a:ext>
            </a:extLst>
          </p:cNvPr>
          <p:cNvSpPr/>
          <p:nvPr/>
        </p:nvSpPr>
        <p:spPr>
          <a:xfrm>
            <a:off x="164387" y="3371865"/>
            <a:ext cx="8825501" cy="30355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047977"/>
              </p:ext>
            </p:extLst>
          </p:nvPr>
        </p:nvGraphicFramePr>
        <p:xfrm>
          <a:off x="476250" y="3652337"/>
          <a:ext cx="1752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" name="Equation" r:id="rId3" imgW="1168400" imgH="419100" progId="Equation.DSMT4">
                  <p:embed/>
                </p:oleObj>
              </mc:Choice>
              <mc:Fallback>
                <p:oleObj name="Equation" r:id="rId3" imgW="11684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3652337"/>
                        <a:ext cx="17526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857096"/>
              </p:ext>
            </p:extLst>
          </p:nvPr>
        </p:nvGraphicFramePr>
        <p:xfrm>
          <a:off x="5981700" y="3639637"/>
          <a:ext cx="2686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" name="Equation" r:id="rId5" imgW="1790700" imgH="520700" progId="Equation.DSMT4">
                  <p:embed/>
                </p:oleObj>
              </mc:Choice>
              <mc:Fallback>
                <p:oleObj name="Equation" r:id="rId5" imgW="17907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1700" y="3639637"/>
                        <a:ext cx="26860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003126"/>
              </p:ext>
            </p:extLst>
          </p:nvPr>
        </p:nvGraphicFramePr>
        <p:xfrm>
          <a:off x="3217718" y="3654841"/>
          <a:ext cx="21336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" name="Equation" r:id="rId7" imgW="1422400" imgH="495300" progId="Equation.DSMT4">
                  <p:embed/>
                </p:oleObj>
              </mc:Choice>
              <mc:Fallback>
                <p:oleObj name="Equation" r:id="rId7" imgW="14224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7718" y="3654841"/>
                        <a:ext cx="21336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829823"/>
              </p:ext>
            </p:extLst>
          </p:nvPr>
        </p:nvGraphicFramePr>
        <p:xfrm>
          <a:off x="2974494" y="4718761"/>
          <a:ext cx="24574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" name="Equation" r:id="rId9" imgW="1638300" imgH="914400" progId="Equation.DSMT4">
                  <p:embed/>
                </p:oleObj>
              </mc:Choice>
              <mc:Fallback>
                <p:oleObj name="Equation" r:id="rId9" imgW="16383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4494" y="4718761"/>
                        <a:ext cx="24574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93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Evolution of optimal perturbation  (KE)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nim_pmsldif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61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88878"/>
            <a:ext cx="541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 Initial perturbation size: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572494"/>
              </p:ext>
            </p:extLst>
          </p:nvPr>
        </p:nvGraphicFramePr>
        <p:xfrm>
          <a:off x="2842871" y="6108503"/>
          <a:ext cx="4166855" cy="59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4" imgW="1955800" imgH="279400" progId="Equation.DSMT4">
                  <p:embed/>
                </p:oleObj>
              </mc:Choice>
              <mc:Fallback>
                <p:oleObj name="Equation" r:id="rId4" imgW="1955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2871" y="6108503"/>
                        <a:ext cx="4166855" cy="59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31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nge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1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ngeinmu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1816742" y="1012725"/>
            <a:ext cx="4790894" cy="4694388"/>
          </a:xfrm>
          <a:prstGeom prst="frame">
            <a:avLst>
              <a:gd name="adj1" fmla="val 5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7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Results: Sensitivity to wind/vorticity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Sensitivities to the horizontal wind field  reveal that cyclonic perturbations to the horizontal wind field (nearly centered on the TC location) prior to the response function time, results in a stronger cyclone.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Sensitivities to vorticity confirm this interpretation and an “Orr-like” mechanism at work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Consistent with inertial stability arguments for both the lower-troposphere and UT/LS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Sensitivity to radial flow shows no clear signal except for short-length adjoint integration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6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446" y="-175462"/>
            <a:ext cx="845066" cy="963137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FF00"/>
                </a:solidFill>
              </a:rPr>
              <a:t>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" y="6457896"/>
            <a:ext cx="338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Nolan and Farrell (1999)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96" y="3298414"/>
            <a:ext cx="88103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Sensitivities are similar to those shown in Nolan and Farrell (1999): structures that </a:t>
            </a:r>
            <a:r>
              <a:rPr lang="en-US" sz="2400" i="1" dirty="0" smtClean="0">
                <a:solidFill>
                  <a:schemeClr val="bg1"/>
                </a:solidFill>
              </a:rPr>
              <a:t>spiral back against the flow of the vortex </a:t>
            </a:r>
            <a:r>
              <a:rPr lang="en-US" sz="2400" dirty="0" smtClean="0">
                <a:solidFill>
                  <a:srgbClr val="FFFF00"/>
                </a:solidFill>
              </a:rPr>
              <a:t>- indicative </a:t>
            </a:r>
            <a:r>
              <a:rPr lang="en-US" sz="2400" dirty="0">
                <a:solidFill>
                  <a:srgbClr val="FFFF00"/>
                </a:solidFill>
              </a:rPr>
              <a:t>of how a perturbation must be initially </a:t>
            </a:r>
            <a:r>
              <a:rPr lang="en-US" sz="2400" dirty="0" smtClean="0">
                <a:solidFill>
                  <a:srgbClr val="FFFF00"/>
                </a:solidFill>
              </a:rPr>
              <a:t>configured </a:t>
            </a:r>
            <a:r>
              <a:rPr lang="en-US" sz="2400" dirty="0">
                <a:solidFill>
                  <a:srgbClr val="FFFF00"/>
                </a:solidFill>
              </a:rPr>
              <a:t>so as to maximize the energy it acquires from the </a:t>
            </a:r>
            <a:r>
              <a:rPr lang="en-US" sz="2400" dirty="0" smtClean="0">
                <a:solidFill>
                  <a:srgbClr val="FFFF00"/>
                </a:solidFill>
              </a:rPr>
              <a:t>mean</a:t>
            </a:r>
          </a:p>
          <a:p>
            <a:pPr algn="just"/>
            <a:endParaRPr lang="en-US" sz="2400" dirty="0" smtClean="0">
              <a:solidFill>
                <a:srgbClr val="FFFF00"/>
              </a:solidFill>
            </a:endParaRPr>
          </a:p>
          <a:p>
            <a:pPr algn="just"/>
            <a:r>
              <a:rPr lang="en-US" sz="2400" dirty="0">
                <a:solidFill>
                  <a:srgbClr val="FFFFFF"/>
                </a:solidFill>
              </a:rPr>
              <a:t>Orr (1907) originally observed, the growth of a perturbation in linear, </a:t>
            </a:r>
            <a:r>
              <a:rPr lang="en-US" sz="2400" dirty="0" err="1">
                <a:solidFill>
                  <a:srgbClr val="FFFFFF"/>
                </a:solidFill>
              </a:rPr>
              <a:t>inviscid</a:t>
            </a:r>
            <a:r>
              <a:rPr lang="en-US" sz="2400" dirty="0">
                <a:solidFill>
                  <a:srgbClr val="FFFFFF"/>
                </a:solidFill>
              </a:rPr>
              <a:t> shear flow is determined solely by how far back against the shear the disturbance is originally tilted. </a:t>
            </a:r>
          </a:p>
          <a:p>
            <a:pPr algn="just"/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nolan_and_farre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5002" r="49937" b="56870"/>
          <a:stretch/>
        </p:blipFill>
        <p:spPr>
          <a:xfrm>
            <a:off x="5943249" y="786308"/>
            <a:ext cx="2395877" cy="2415656"/>
          </a:xfrm>
          <a:prstGeom prst="rect">
            <a:avLst/>
          </a:prstGeom>
        </p:spPr>
      </p:pic>
      <p:pic>
        <p:nvPicPr>
          <p:cNvPr id="10" name="Picture 9" descr="nolan_and_farre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14533" b="58277"/>
          <a:stretch/>
        </p:blipFill>
        <p:spPr>
          <a:xfrm>
            <a:off x="144696" y="786308"/>
            <a:ext cx="5574827" cy="241565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98801" y="-138612"/>
            <a:ext cx="834013" cy="92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FF00"/>
                </a:solidFill>
              </a:rPr>
              <a:t>r</a:t>
            </a:r>
            <a:r>
              <a:rPr lang="en-US" b="1" i="1" baseline="-25000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66300" y="-176825"/>
            <a:ext cx="3461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00"/>
                </a:solidFill>
              </a:rPr>
              <a:t>f</a:t>
            </a:r>
            <a:r>
              <a:rPr lang="en-US" sz="2800" b="1" dirty="0" smtClean="0">
                <a:solidFill>
                  <a:srgbClr val="FFFF00"/>
                </a:solidFill>
              </a:rPr>
              <a:t>inite-time optimal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137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Results: Sensitivity to water vapor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Generally positive at all locations, maximizes in the </a:t>
            </a:r>
            <a:r>
              <a:rPr lang="en-US" dirty="0" err="1" smtClean="0">
                <a:solidFill>
                  <a:srgbClr val="FFFF00"/>
                </a:solidFill>
              </a:rPr>
              <a:t>eyewall</a:t>
            </a:r>
            <a:r>
              <a:rPr lang="en-US" dirty="0" smtClean="0">
                <a:solidFill>
                  <a:srgbClr val="FFFF00"/>
                </a:solidFill>
              </a:rPr>
              <a:t> region for shorter adjoint integrations, more distributed further out in the lower- and mid-troposphere for longer integrations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Distribution at the initial time appears to favor a more moist environment where the analysis is relatively dry.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Supports the notion that a more moist environment will support a stronger storm later and consistent with ideas of more moist environment will discourage downdrafts in the spiral band region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3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Results: Sensitivity to 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Very similar distribution to sensitivities to water vapor mixing ratio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Taken together, suggests </a:t>
            </a:r>
            <a:r>
              <a:rPr lang="en-US" i="1" dirty="0" smtClean="0">
                <a:solidFill>
                  <a:srgbClr val="FFFFFF"/>
                </a:solidFill>
              </a:rPr>
              <a:t>increasing the equivalent potential temperature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FF"/>
                </a:solidFill>
              </a:rPr>
              <a:t>(not necessarily the relative humidity)</a:t>
            </a:r>
            <a:r>
              <a:rPr lang="en-US" dirty="0" smtClean="0">
                <a:solidFill>
                  <a:srgbClr val="FFFF00"/>
                </a:solidFill>
              </a:rPr>
              <a:t> in the outer band part of the TC at earlier times and the near-TC environment for shorter adjoint integrations.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Maximized nearest the surface</a:t>
            </a:r>
          </a:p>
        </p:txBody>
      </p:sp>
    </p:spTree>
    <p:extLst>
      <p:ext uri="{BB962C8B-B14F-4D97-AF65-F5344CB8AC3E}">
        <p14:creationId xmlns:p14="http://schemas.microsoft.com/office/powerpoint/2010/main" val="52033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823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Minimum central pressure vs. time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foo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300"/>
            <a:ext cx="9131550" cy="60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8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70"/>
            <a:ext cx="714008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Carnot view of TC energetics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cp-10-3163-20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4334" r="55687" b="75889"/>
          <a:stretch/>
        </p:blipFill>
        <p:spPr>
          <a:xfrm>
            <a:off x="2249871" y="1965863"/>
            <a:ext cx="4641216" cy="3216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5969" y="5655078"/>
            <a:ext cx="396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Along the inflow leg, air parcels acquire heat from the ocean surface (B).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533" y="2559538"/>
            <a:ext cx="203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Then</a:t>
            </a:r>
            <a:r>
              <a:rPr lang="en-US" dirty="0">
                <a:solidFill>
                  <a:srgbClr val="FFFFFF"/>
                </a:solidFill>
              </a:rPr>
              <a:t>, the air parcels </a:t>
            </a:r>
            <a:r>
              <a:rPr lang="en-US" dirty="0" smtClean="0">
                <a:solidFill>
                  <a:srgbClr val="FFFFFF"/>
                </a:solidFill>
              </a:rPr>
              <a:t>rise </a:t>
            </a:r>
            <a:r>
              <a:rPr lang="en-US" dirty="0">
                <a:solidFill>
                  <a:srgbClr val="FFFFFF"/>
                </a:solidFill>
              </a:rPr>
              <a:t>moist-adiabatically in the </a:t>
            </a:r>
            <a:r>
              <a:rPr lang="en-US" dirty="0" err="1">
                <a:solidFill>
                  <a:srgbClr val="FFFFFF"/>
                </a:solidFill>
              </a:rPr>
              <a:t>eyewall</a:t>
            </a:r>
            <a:r>
              <a:rPr lang="en-US" dirty="0">
                <a:solidFill>
                  <a:srgbClr val="FFFFFF"/>
                </a:solidFill>
              </a:rPr>
              <a:t> and flare outward at upper-levels (C).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923" y="6343952"/>
            <a:ext cx="273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Riemer</a:t>
            </a:r>
            <a:r>
              <a:rPr lang="en-US" dirty="0" smtClean="0">
                <a:solidFill>
                  <a:srgbClr val="FFFF00"/>
                </a:solidFill>
              </a:rPr>
              <a:t> et al. (2010)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41468" y="5009618"/>
            <a:ext cx="1" cy="57439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95085" y="5021383"/>
            <a:ext cx="1" cy="57439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57918" y="3463063"/>
            <a:ext cx="1044084" cy="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72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70"/>
            <a:ext cx="714008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Carnot view of TC energetics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cp-10-3163-20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4334" r="55687" b="75889"/>
          <a:stretch/>
        </p:blipFill>
        <p:spPr>
          <a:xfrm>
            <a:off x="2249871" y="1965863"/>
            <a:ext cx="4641216" cy="321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0086" y="715415"/>
            <a:ext cx="2003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At </a:t>
            </a:r>
            <a:r>
              <a:rPr lang="en-US" dirty="0">
                <a:solidFill>
                  <a:srgbClr val="FFFFFF"/>
                </a:solidFill>
              </a:rPr>
              <a:t>large radii it is assumed that air parcels lose enough heat through radiative cooling to return to their ambient </a:t>
            </a:r>
            <a:r>
              <a:rPr lang="en-US" dirty="0" err="1" smtClean="0">
                <a:solidFill>
                  <a:srgbClr val="FFFF00"/>
                </a:solidFill>
              </a:rPr>
              <a:t>θ</a:t>
            </a:r>
            <a:r>
              <a:rPr lang="en-US" baseline="-25000" dirty="0" err="1" smtClean="0">
                <a:solidFill>
                  <a:srgbClr val="FFFF00"/>
                </a:solidFill>
              </a:rPr>
              <a:t>e</a:t>
            </a:r>
            <a:r>
              <a:rPr lang="en-US" baseline="-25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value </a:t>
            </a:r>
            <a:r>
              <a:rPr lang="en-US" dirty="0">
                <a:solidFill>
                  <a:srgbClr val="FFFFFF"/>
                </a:solidFill>
              </a:rPr>
              <a:t>and that angular momentum is </a:t>
            </a:r>
            <a:r>
              <a:rPr lang="en-US" dirty="0" smtClean="0">
                <a:solidFill>
                  <a:srgbClr val="FFFFFF"/>
                </a:solidFill>
              </a:rPr>
              <a:t>restored </a:t>
            </a:r>
            <a:r>
              <a:rPr lang="en-US" dirty="0">
                <a:solidFill>
                  <a:srgbClr val="FFFFFF"/>
                </a:solidFill>
              </a:rPr>
              <a:t>(D).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5969" y="5655078"/>
            <a:ext cx="396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Along the inflow leg, air parcels acquire heat from the ocean surface (B).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533" y="2559538"/>
            <a:ext cx="203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Then</a:t>
            </a:r>
            <a:r>
              <a:rPr lang="en-US" dirty="0">
                <a:solidFill>
                  <a:srgbClr val="FFFF00"/>
                </a:solidFill>
              </a:rPr>
              <a:t>, the air parcels </a:t>
            </a:r>
            <a:r>
              <a:rPr lang="en-US" dirty="0" smtClean="0">
                <a:solidFill>
                  <a:srgbClr val="FFFF00"/>
                </a:solidFill>
              </a:rPr>
              <a:t>rise </a:t>
            </a:r>
            <a:r>
              <a:rPr lang="en-US" dirty="0">
                <a:solidFill>
                  <a:srgbClr val="FFFF00"/>
                </a:solidFill>
              </a:rPr>
              <a:t>moist-adiabatically in the </a:t>
            </a:r>
            <a:r>
              <a:rPr lang="en-US" dirty="0" err="1">
                <a:solidFill>
                  <a:srgbClr val="FFFF00"/>
                </a:solidFill>
              </a:rPr>
              <a:t>eyewall</a:t>
            </a:r>
            <a:r>
              <a:rPr lang="en-US" dirty="0">
                <a:solidFill>
                  <a:srgbClr val="FFFF00"/>
                </a:solidFill>
              </a:rPr>
              <a:t> and flare outward at upper-levels (C).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923" y="6343952"/>
            <a:ext cx="273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Riemer</a:t>
            </a:r>
            <a:r>
              <a:rPr lang="en-US" dirty="0" smtClean="0">
                <a:solidFill>
                  <a:srgbClr val="FFFF00"/>
                </a:solidFill>
              </a:rPr>
              <a:t> et al. (2010)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532345" y="1446946"/>
            <a:ext cx="607740" cy="518917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41468" y="5009618"/>
            <a:ext cx="1" cy="57439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95085" y="5021383"/>
            <a:ext cx="1" cy="57439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57918" y="3463063"/>
            <a:ext cx="1044084" cy="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42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70"/>
            <a:ext cx="714008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Carnot view of TC energetics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cp-10-3163-20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4334" r="55687" b="75889"/>
          <a:stretch/>
        </p:blipFill>
        <p:spPr>
          <a:xfrm>
            <a:off x="2249871" y="1965863"/>
            <a:ext cx="4641216" cy="321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0086" y="715415"/>
            <a:ext cx="2003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At </a:t>
            </a:r>
            <a:r>
              <a:rPr lang="en-US" dirty="0">
                <a:solidFill>
                  <a:srgbClr val="FFFF00"/>
                </a:solidFill>
              </a:rPr>
              <a:t>large radii it is assumed that air parcels lose enough heat through radiative cooling to return to their ambient </a:t>
            </a:r>
            <a:r>
              <a:rPr lang="en-US" dirty="0" err="1">
                <a:solidFill>
                  <a:srgbClr val="FFFF00"/>
                </a:solidFill>
              </a:rPr>
              <a:t>θ</a:t>
            </a:r>
            <a:r>
              <a:rPr lang="en-US" baseline="-25000" dirty="0" err="1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value and that angular momentum is </a:t>
            </a:r>
            <a:r>
              <a:rPr lang="en-US" dirty="0" smtClean="0">
                <a:solidFill>
                  <a:srgbClr val="FFFF00"/>
                </a:solidFill>
              </a:rPr>
              <a:t>restored </a:t>
            </a:r>
            <a:r>
              <a:rPr lang="en-US" dirty="0">
                <a:solidFill>
                  <a:srgbClr val="FFFF00"/>
                </a:solidFill>
              </a:rPr>
              <a:t>(D).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5969" y="5655078"/>
            <a:ext cx="396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Along the inflow leg, air parcels acquire heat from the ocean surface (B).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533" y="2559538"/>
            <a:ext cx="203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Then</a:t>
            </a:r>
            <a:r>
              <a:rPr lang="en-US" dirty="0">
                <a:solidFill>
                  <a:srgbClr val="FFFF00"/>
                </a:solidFill>
              </a:rPr>
              <a:t>, the air parcels </a:t>
            </a:r>
            <a:r>
              <a:rPr lang="en-US" dirty="0" smtClean="0">
                <a:solidFill>
                  <a:srgbClr val="FFFF00"/>
                </a:solidFill>
              </a:rPr>
              <a:t>rise </a:t>
            </a:r>
            <a:r>
              <a:rPr lang="en-US" dirty="0">
                <a:solidFill>
                  <a:srgbClr val="FFFF00"/>
                </a:solidFill>
              </a:rPr>
              <a:t>moist-adiabatically in the </a:t>
            </a:r>
            <a:r>
              <a:rPr lang="en-US" dirty="0" err="1">
                <a:solidFill>
                  <a:srgbClr val="FFFF00"/>
                </a:solidFill>
              </a:rPr>
              <a:t>eyewall</a:t>
            </a:r>
            <a:r>
              <a:rPr lang="en-US" dirty="0">
                <a:solidFill>
                  <a:srgbClr val="FFFF00"/>
                </a:solidFill>
              </a:rPr>
              <a:t> and flare outward at upper-levels (C).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0084" y="4127960"/>
            <a:ext cx="2003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cycle is closed along an absolute vortex line (A) along which the thermodynamic contribution is assumed to be small 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881077" y="3854736"/>
            <a:ext cx="1259007" cy="1088495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532345" y="1446946"/>
            <a:ext cx="607740" cy="518917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41468" y="5009618"/>
            <a:ext cx="1" cy="57439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95085" y="5021383"/>
            <a:ext cx="1" cy="57439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57918" y="3463063"/>
            <a:ext cx="1044084" cy="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923" y="6343952"/>
            <a:ext cx="273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Riemer</a:t>
            </a:r>
            <a:r>
              <a:rPr lang="en-US" sz="2400" dirty="0" smtClean="0">
                <a:solidFill>
                  <a:srgbClr val="FFFF00"/>
                </a:solidFill>
              </a:rPr>
              <a:t> et al. (2010)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5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70"/>
            <a:ext cx="714008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Carnot view of TC energetics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cp-10-3163-20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4334" r="55687" b="75889"/>
          <a:stretch/>
        </p:blipFill>
        <p:spPr>
          <a:xfrm>
            <a:off x="2249871" y="1965863"/>
            <a:ext cx="4641216" cy="321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0086" y="715415"/>
            <a:ext cx="2003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At </a:t>
            </a:r>
            <a:r>
              <a:rPr lang="en-US" dirty="0">
                <a:solidFill>
                  <a:srgbClr val="FFFF00"/>
                </a:solidFill>
              </a:rPr>
              <a:t>large radii it is assumed that air parcels lose enough heat through radiative cooling to return to their ambient </a:t>
            </a:r>
            <a:r>
              <a:rPr lang="en-US" dirty="0" err="1" smtClean="0">
                <a:solidFill>
                  <a:srgbClr val="FFFF00"/>
                </a:solidFill>
              </a:rPr>
              <a:t>θ</a:t>
            </a:r>
            <a:r>
              <a:rPr lang="en-US" baseline="-25000" dirty="0" err="1" smtClean="0">
                <a:solidFill>
                  <a:srgbClr val="FFFF00"/>
                </a:solidFill>
              </a:rPr>
              <a:t>e</a:t>
            </a:r>
            <a:r>
              <a:rPr lang="en-US" baseline="-25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value </a:t>
            </a:r>
            <a:r>
              <a:rPr lang="en-US" dirty="0">
                <a:solidFill>
                  <a:srgbClr val="FFFF00"/>
                </a:solidFill>
              </a:rPr>
              <a:t>and that angular momentum is </a:t>
            </a:r>
            <a:r>
              <a:rPr lang="en-US" dirty="0" smtClean="0">
                <a:solidFill>
                  <a:srgbClr val="FFFF00"/>
                </a:solidFill>
              </a:rPr>
              <a:t>restored </a:t>
            </a:r>
            <a:r>
              <a:rPr lang="en-US" dirty="0">
                <a:solidFill>
                  <a:srgbClr val="FFFF00"/>
                </a:solidFill>
              </a:rPr>
              <a:t>(D).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5969" y="5655078"/>
            <a:ext cx="396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Along the inflow leg, air parcels acquire heat from the ocean surface (B).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533" y="2559538"/>
            <a:ext cx="203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Then</a:t>
            </a:r>
            <a:r>
              <a:rPr lang="en-US" dirty="0">
                <a:solidFill>
                  <a:srgbClr val="FFFF00"/>
                </a:solidFill>
              </a:rPr>
              <a:t>, the air parcels </a:t>
            </a:r>
            <a:r>
              <a:rPr lang="en-US" dirty="0" smtClean="0">
                <a:solidFill>
                  <a:srgbClr val="FFFF00"/>
                </a:solidFill>
              </a:rPr>
              <a:t>rise </a:t>
            </a:r>
            <a:r>
              <a:rPr lang="en-US" dirty="0">
                <a:solidFill>
                  <a:srgbClr val="FFFF00"/>
                </a:solidFill>
              </a:rPr>
              <a:t>moist-adiabatically in the </a:t>
            </a:r>
            <a:r>
              <a:rPr lang="en-US" dirty="0" err="1">
                <a:solidFill>
                  <a:srgbClr val="FFFF00"/>
                </a:solidFill>
              </a:rPr>
              <a:t>eyewall</a:t>
            </a:r>
            <a:r>
              <a:rPr lang="en-US" dirty="0">
                <a:solidFill>
                  <a:srgbClr val="FFFF00"/>
                </a:solidFill>
              </a:rPr>
              <a:t> and flare outward at upper-levels (C).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0084" y="4127960"/>
            <a:ext cx="2003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cycle is closed along an absolute vortex line (A) along which the thermodynamic contribution is assumed to be small 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881077" y="3854736"/>
            <a:ext cx="1259007" cy="1088495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532345" y="1446946"/>
            <a:ext cx="607740" cy="518917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41468" y="5009618"/>
            <a:ext cx="1" cy="57439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95085" y="5021383"/>
            <a:ext cx="1" cy="57439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57918" y="3463063"/>
            <a:ext cx="1044084" cy="0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923" y="6343952"/>
            <a:ext cx="273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Riemer</a:t>
            </a:r>
            <a:r>
              <a:rPr lang="en-US" sz="2400" dirty="0" smtClean="0">
                <a:solidFill>
                  <a:srgbClr val="FFFF00"/>
                </a:solidFill>
              </a:rPr>
              <a:t> et al. (2010)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2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Carnot view of TC energetics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cp-10-3163-20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4334" r="55687" b="75889"/>
          <a:stretch/>
        </p:blipFill>
        <p:spPr>
          <a:xfrm>
            <a:off x="139717" y="2240872"/>
            <a:ext cx="4641216" cy="321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1828" y="2042192"/>
            <a:ext cx="406844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Possible sinks of energy: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mixing of low </a:t>
            </a:r>
            <a:r>
              <a:rPr lang="en-US" sz="2800" dirty="0" err="1" smtClean="0">
                <a:solidFill>
                  <a:schemeClr val="bg1"/>
                </a:solidFill>
              </a:rPr>
              <a:t>θ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 air into </a:t>
            </a:r>
            <a:r>
              <a:rPr lang="en-US" sz="2800" dirty="0" err="1" smtClean="0">
                <a:solidFill>
                  <a:schemeClr val="bg1"/>
                </a:solidFill>
              </a:rPr>
              <a:t>eyewall</a:t>
            </a:r>
            <a:r>
              <a:rPr lang="en-US" sz="2800" dirty="0" smtClean="0">
                <a:solidFill>
                  <a:schemeClr val="bg1"/>
                </a:solidFill>
              </a:rPr>
              <a:t> convection  or into the inflow layer from convective downdrafts from above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work to expand outflow anticyclone*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0933" y="6311788"/>
            <a:ext cx="423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 not accounted for in MPI theory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923" y="6343952"/>
            <a:ext cx="273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Riemer</a:t>
            </a:r>
            <a:r>
              <a:rPr lang="en-US" sz="2400" dirty="0" smtClean="0">
                <a:solidFill>
                  <a:srgbClr val="FFFF00"/>
                </a:solidFill>
              </a:rPr>
              <a:t> et al. (2010)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6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11003</TotalTime>
  <Words>1440</Words>
  <Application>Microsoft Macintosh PowerPoint</Application>
  <PresentationFormat>On-screen Show (4:3)</PresentationFormat>
  <Paragraphs>125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Equation</vt:lpstr>
      <vt:lpstr>PowerPoint Presentation</vt:lpstr>
      <vt:lpstr>Motivation</vt:lpstr>
      <vt:lpstr>Motivation</vt:lpstr>
      <vt:lpstr>Carnot view of TC energetics </vt:lpstr>
      <vt:lpstr>Carnot view of TC energetics </vt:lpstr>
      <vt:lpstr>Carnot view of TC energetics </vt:lpstr>
      <vt:lpstr>Carnot view of TC energetics </vt:lpstr>
      <vt:lpstr>Carnot view of TC energetics </vt:lpstr>
      <vt:lpstr>Carnot view of TC energetics </vt:lpstr>
      <vt:lpstr>Thermodynamic “frustration”</vt:lpstr>
      <vt:lpstr>Dynamical “frustration”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uθ , ur , θe, and RH F12</vt:lpstr>
      <vt:lpstr>uθ , ur , θe, and RH F12</vt:lpstr>
      <vt:lpstr>uθ, ur , θe, and RH evolution</vt:lpstr>
      <vt:lpstr>Sensitivity to uθ and 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 of sensitivity to vorticity</vt:lpstr>
      <vt:lpstr>850 hPa</vt:lpstr>
      <vt:lpstr>Evolution of near surface </vt:lpstr>
      <vt:lpstr>Sensitivity to qv and T</vt:lpstr>
      <vt:lpstr>and basic state </vt:lpstr>
      <vt:lpstr>and basic state </vt:lpstr>
      <vt:lpstr>Optimal Perturbations</vt:lpstr>
      <vt:lpstr>Evolution of optimal perturbation  (KE)</vt:lpstr>
      <vt:lpstr>PowerPoint Presentation</vt:lpstr>
      <vt:lpstr>PowerPoint Presentation</vt:lpstr>
      <vt:lpstr>Results: Sensitivity to wind/vorticity</vt:lpstr>
      <vt:lpstr>uθ</vt:lpstr>
      <vt:lpstr>Results: Sensitivity to water vapor</vt:lpstr>
      <vt:lpstr>Results: Sensitivity to temperature</vt:lpstr>
      <vt:lpstr>Minimum central pressure vs. time</vt:lpstr>
    </vt:vector>
  </TitlesOfParts>
  <Company>University of Wisconsin -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adjoint description of geostrophic adjustment</dc:title>
  <dc:creator>Michael Morgan</dc:creator>
  <cp:lastModifiedBy>Michael Morgan</cp:lastModifiedBy>
  <cp:revision>189</cp:revision>
  <dcterms:created xsi:type="dcterms:W3CDTF">2011-10-07T12:16:32Z</dcterms:created>
  <dcterms:modified xsi:type="dcterms:W3CDTF">2018-07-02T06:40:44Z</dcterms:modified>
</cp:coreProperties>
</file>