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2"/>
  </p:notesMasterIdLst>
  <p:sldIdLst>
    <p:sldId id="256" r:id="rId3"/>
    <p:sldId id="409" r:id="rId4"/>
    <p:sldId id="411" r:id="rId5"/>
    <p:sldId id="440" r:id="rId6"/>
    <p:sldId id="441" r:id="rId7"/>
    <p:sldId id="413" r:id="rId8"/>
    <p:sldId id="416" r:id="rId9"/>
    <p:sldId id="415" r:id="rId10"/>
    <p:sldId id="417" r:id="rId11"/>
    <p:sldId id="418" r:id="rId12"/>
    <p:sldId id="434" r:id="rId13"/>
    <p:sldId id="419" r:id="rId14"/>
    <p:sldId id="444" r:id="rId15"/>
    <p:sldId id="420" r:id="rId16"/>
    <p:sldId id="421" r:id="rId17"/>
    <p:sldId id="422" r:id="rId18"/>
    <p:sldId id="442" r:id="rId19"/>
    <p:sldId id="407" r:id="rId20"/>
    <p:sldId id="425" r:id="rId21"/>
    <p:sldId id="439" r:id="rId22"/>
    <p:sldId id="446" r:id="rId23"/>
    <p:sldId id="432" r:id="rId24"/>
    <p:sldId id="438" r:id="rId25"/>
    <p:sldId id="423" r:id="rId26"/>
    <p:sldId id="436" r:id="rId27"/>
    <p:sldId id="437" r:id="rId28"/>
    <p:sldId id="443" r:id="rId29"/>
    <p:sldId id="445" r:id="rId30"/>
    <p:sldId id="433" r:id="rId31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150"/>
    <p:restoredTop sz="92308"/>
  </p:normalViewPr>
  <p:slideViewPr>
    <p:cSldViewPr snapToGrid="0" snapToObjects="1">
      <p:cViewPr>
        <p:scale>
          <a:sx n="96" d="100"/>
          <a:sy n="96" d="100"/>
        </p:scale>
        <p:origin x="144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ED72D-90C1-3849-97D5-63D1043D01AF}" type="datetimeFigureOut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A5482-281F-C64F-8A9C-60F4462CA3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5613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To help the OSE</a:t>
            </a:r>
            <a:r>
              <a:rPr kumimoji="1" lang="en-US" altLang="ja-JP" baseline="0" dirty="0" smtClean="0"/>
              <a:t> studies using ALERA, we newly introduce or implement EFSO diagnosis to the ALEDAS.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FSO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technique enables for the quantification of how much each observation has improved or degraded the forecast.</a:t>
            </a:r>
          </a:p>
          <a:p>
            <a:r>
              <a:rPr lang="en-US" altLang="ja-JP" dirty="0" smtClean="0"/>
              <a:t>FSO formation</a:t>
            </a:r>
            <a:r>
              <a:rPr lang="en-US" altLang="ja-JP" baseline="0" dirty="0" smtClean="0"/>
              <a:t> was originally developed by using </a:t>
            </a:r>
            <a:r>
              <a:rPr lang="en-US" altLang="ja-JP" baseline="0" dirty="0" err="1" smtClean="0"/>
              <a:t>adjoint</a:t>
            </a:r>
            <a:r>
              <a:rPr lang="en-US" altLang="ja-JP" baseline="0" dirty="0" smtClean="0"/>
              <a:t> approach which requires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adjoint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both the model (M) and of 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Kalman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gain (K).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Kalnay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proposed a new approach to substitute the ensemble forecast perturbations in model space (</a:t>
            </a:r>
            <a:r>
              <a:rPr kumimoji="1" lang="en-US" altLang="ja-JP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X^f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 ensemble perturbations in observation space (</a:t>
            </a:r>
            <a:r>
              <a:rPr kumimoji="1" lang="en-US" altLang="ja-JP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Y^a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</a:t>
            </a:r>
            <a:r>
              <a:rPr kumimoji="1" lang="en-US" altLang="ja-JP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adjoint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this formulation, the </a:t>
            </a:r>
            <a:r>
              <a:rPr kumimoji="1" lang="en-US" altLang="ja-JP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Kalman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gain is approximated by the covariance of forecast perturbation in model space and analysis perturbation in the </a:t>
            </a:r>
            <a:r>
              <a:rPr kumimoji="1" lang="en-US" altLang="ja-JP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space.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we exchange the forecast perturbation for the analysis perturbation, we can obtain the increment by specific observations, so that if we have </a:t>
            </a:r>
            <a:r>
              <a:rPr kumimoji="1" lang="en-US" altLang="ja-JP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Y^a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observation impacts can be estimated diagnostically without actual data denial experiments.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 is the settings for EFSO in our DAS.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evaluate the EFSO impact with 6-hour evaluation time.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norm C used here is the moist total energy, thus we hereafter compare the EFSO and diagnostic DD impacts with the </a:t>
            </a:r>
            <a:r>
              <a:rPr kumimoji="1" lang="en-US" altLang="ja-JP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mertic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MTE.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A5482-281F-C64F-8A9C-60F4462CA38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9917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A5482-281F-C64F-8A9C-60F4462CA38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003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1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i="1" dirty="0" smtClean="0"/>
                  <a:t>O</a:t>
                </a:r>
                <a:r>
                  <a:rPr lang="en-US" altLang="ja-JP" dirty="0" smtClean="0"/>
                  <a:t>(10</a:t>
                </a:r>
                <a:r>
                  <a:rPr lang="en-US" altLang="ja-JP" baseline="30000" dirty="0" smtClean="0"/>
                  <a:t>7</a:t>
                </a:r>
                <a:r>
                  <a:rPr lang="en-US" altLang="ja-JP" dirty="0" smtClean="0"/>
                  <a:t>)</a:t>
                </a:r>
                <a:r>
                  <a:rPr lang="ja-JP" altLang="en-US" dirty="0" smtClean="0"/>
                  <a:t>，</a:t>
                </a:r>
                <a:r>
                  <a:rPr lang="en-US" altLang="ja-JP" i="1" dirty="0" smtClean="0"/>
                  <a:t> O</a:t>
                </a:r>
                <a:r>
                  <a:rPr lang="en-US" altLang="ja-JP" dirty="0" smtClean="0"/>
                  <a:t>(10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–10</a:t>
                </a:r>
                <a:r>
                  <a:rPr lang="en-US" altLang="ja-JP" baseline="30000" dirty="0" smtClean="0"/>
                  <a:t>3</a:t>
                </a:r>
                <a:r>
                  <a:rPr lang="en-US" altLang="ja-JP" dirty="0" smtClean="0"/>
                  <a:t>)</a:t>
                </a:r>
              </a:p>
              <a:p>
                <a:pPr marL="0" marR="0" lvl="1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i="1" dirty="0" smtClean="0"/>
                  <a:t>O </a:t>
                </a:r>
                <a:r>
                  <a:rPr lang="en-US" altLang="ja-JP" dirty="0" smtClean="0"/>
                  <a:t>(8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altLang="ja-JP" dirty="0" smtClean="0"/>
                  <a:t>10</a:t>
                </a:r>
                <a:r>
                  <a:rPr lang="en-US" altLang="ja-JP" baseline="30000" dirty="0" smtClean="0"/>
                  <a:t>5</a:t>
                </a:r>
                <a:r>
                  <a:rPr lang="en-US" altLang="ja-JP" dirty="0" smtClean="0"/>
                  <a:t>)</a:t>
                </a:r>
                <a:endParaRPr kumimoji="1" lang="en-US" altLang="ja-JP" dirty="0" smtClean="0"/>
              </a:p>
              <a:p>
                <a:endParaRPr kumimoji="1" lang="en-US" altLang="ja-JP" dirty="0" smtClean="0"/>
              </a:p>
            </p:txBody>
          </p:sp>
        </mc:Choice>
        <mc:Fallback xmlns="">
          <p:sp>
            <p:nvSpPr>
              <p:cNvPr id="3" name="ノート プレースホルダー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1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i="1" dirty="0" smtClean="0"/>
                  <a:t>O</a:t>
                </a:r>
                <a:r>
                  <a:rPr lang="en-US" altLang="ja-JP" dirty="0" smtClean="0"/>
                  <a:t>(10</a:t>
                </a:r>
                <a:r>
                  <a:rPr lang="en-US" altLang="ja-JP" baseline="30000" dirty="0" smtClean="0"/>
                  <a:t>7</a:t>
                </a:r>
                <a:r>
                  <a:rPr lang="en-US" altLang="ja-JP" dirty="0" smtClean="0"/>
                  <a:t>)</a:t>
                </a:r>
                <a:r>
                  <a:rPr lang="ja-JP" altLang="en-US" dirty="0" smtClean="0"/>
                  <a:t>，</a:t>
                </a:r>
                <a:r>
                  <a:rPr lang="en-US" altLang="ja-JP" i="1" dirty="0" smtClean="0"/>
                  <a:t> O</a:t>
                </a:r>
                <a:r>
                  <a:rPr lang="en-US" altLang="ja-JP" dirty="0" smtClean="0"/>
                  <a:t>(10</a:t>
                </a:r>
                <a:r>
                  <a:rPr lang="en-US" altLang="ja-JP" baseline="30000" dirty="0" smtClean="0"/>
                  <a:t>2</a:t>
                </a:r>
                <a:r>
                  <a:rPr lang="en-US" altLang="ja-JP" dirty="0" smtClean="0"/>
                  <a:t>–10</a:t>
                </a:r>
                <a:r>
                  <a:rPr lang="en-US" altLang="ja-JP" baseline="30000" dirty="0" smtClean="0"/>
                  <a:t>3</a:t>
                </a:r>
                <a:r>
                  <a:rPr lang="en-US" altLang="ja-JP" dirty="0" smtClean="0"/>
                  <a:t>)</a:t>
                </a:r>
              </a:p>
              <a:p>
                <a:pPr marL="0" marR="0" lvl="1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ja-JP" i="1" dirty="0" smtClean="0"/>
                  <a:t>O </a:t>
                </a:r>
                <a:r>
                  <a:rPr lang="en-US" altLang="ja-JP" dirty="0" smtClean="0"/>
                  <a:t>(8</a:t>
                </a:r>
                <a:r>
                  <a:rPr lang="en-US" altLang="ja-JP" i="0" smtClean="0">
                    <a:latin typeface="Cambria Math" charset="0"/>
                    <a:ea typeface="Cambria Math" charset="0"/>
                    <a:cs typeface="Cambria Math" charset="0"/>
                  </a:rPr>
                  <a:t>×</a:t>
                </a:r>
                <a:r>
                  <a:rPr lang="en-US" altLang="ja-JP" dirty="0" smtClean="0"/>
                  <a:t>10</a:t>
                </a:r>
                <a:r>
                  <a:rPr lang="en-US" altLang="ja-JP" baseline="30000" dirty="0" smtClean="0"/>
                  <a:t>5</a:t>
                </a:r>
                <a:r>
                  <a:rPr lang="en-US" altLang="ja-JP" dirty="0" smtClean="0"/>
                  <a:t>)</a:t>
                </a:r>
                <a:endParaRPr kumimoji="1" lang="en-US" altLang="ja-JP" dirty="0" smtClean="0"/>
              </a:p>
              <a:p>
                <a:endParaRPr kumimoji="1" lang="en-US" altLang="ja-JP" dirty="0" smtClean="0"/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A5482-281F-C64F-8A9C-60F4462CA38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50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EFSO values of some radiosondes show positive </a:t>
            </a:r>
            <a:r>
              <a:rPr lang="en-US" altLang="ja-JP" dirty="0" err="1" smtClean="0"/>
              <a:t>obs</a:t>
            </a:r>
            <a:r>
              <a:rPr lang="en-US" altLang="ja-JP" dirty="0" smtClean="0"/>
              <a:t> impacts in average and time variations in 1–3 day scale.</a:t>
            </a:r>
          </a:p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A5482-281F-C64F-8A9C-60F4462CA38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686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A5482-281F-C64F-8A9C-60F4462CA388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0649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A5482-281F-C64F-8A9C-60F4462CA38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7836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A5482-281F-C64F-8A9C-60F4462CA38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70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Here</a:t>
            </a:r>
            <a:r>
              <a:rPr kumimoji="1" lang="en-US" altLang="ja-JP" baseline="0" dirty="0" smtClean="0"/>
              <a:t> I show a performance of ALERA by comparing with other high-performance reanalysis datasets.</a:t>
            </a:r>
          </a:p>
          <a:p>
            <a:endParaRPr kumimoji="1" lang="en-US" altLang="ja-JP" baseline="0" dirty="0" smtClean="0"/>
          </a:p>
          <a:p>
            <a:r>
              <a:rPr kumimoji="1" lang="en-US" altLang="ja-JP" baseline="0" dirty="0" smtClean="0"/>
              <a:t>We can find global SLP patterns and absolute values in ALERA have good agreement with those in ERAI.</a:t>
            </a:r>
          </a:p>
          <a:p>
            <a:r>
              <a:rPr kumimoji="1" lang="en-US" altLang="ja-JP" baseline="0" dirty="0" smtClean="0"/>
              <a:t>Right panel shows the time series of the RMS difference in Z500 between ALERA and ERAI during Jan – Feb of 2014-2016.</a:t>
            </a:r>
          </a:p>
          <a:p>
            <a:r>
              <a:rPr kumimoji="1" lang="en-US" altLang="ja-JP" baseline="0" dirty="0" smtClean="0"/>
              <a:t>The difference btw ALERA and ERAI is about 14-15 </a:t>
            </a:r>
            <a:r>
              <a:rPr kumimoji="1" lang="en-US" altLang="ja-JP" baseline="0" dirty="0" err="1" smtClean="0"/>
              <a:t>gpm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The difference btw JRA-55 and ERAI is 4gpm, so that error of ALERA is about 3-4 times as large as difference in the high-performance </a:t>
            </a:r>
            <a:r>
              <a:rPr kumimoji="1" lang="en-US" altLang="ja-JP" baseline="0" dirty="0" err="1" smtClean="0"/>
              <a:t>reanalyses</a:t>
            </a:r>
            <a:r>
              <a:rPr kumimoji="1" lang="en-US" altLang="ja-JP" baseline="0" dirty="0" smtClean="0"/>
              <a:t>.</a:t>
            </a:r>
          </a:p>
          <a:p>
            <a:r>
              <a:rPr kumimoji="1" lang="en-US" altLang="ja-JP" baseline="0" dirty="0" smtClean="0"/>
              <a:t>The error would be permissible to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reproduce for synoptic- and large-scale atmospheric phenomena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global OSE studies.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A5482-281F-C64F-8A9C-60F4462CA38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1949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Using the AFES-LETKF data assimilation system, an experimental atmospheric</a:t>
            </a:r>
            <a:r>
              <a:rPr kumimoji="1" lang="en-US" altLang="ja-JP" baseline="0" dirty="0" smtClean="0"/>
              <a:t> global, ensemble reanalysis has been generated, called ALERA.</a:t>
            </a:r>
          </a:p>
          <a:p>
            <a:r>
              <a:rPr kumimoji="1" lang="en-US" altLang="ja-JP" baseline="0" dirty="0" smtClean="0"/>
              <a:t>As will be mentioned after, this DAS and reanalysis have been mainly used for OSE studies to some </a:t>
            </a:r>
            <a:r>
              <a:rPr kumimoji="1" lang="en-US" altLang="ja-JP" baseline="0" dirty="0" err="1" smtClean="0"/>
              <a:t>obs</a:t>
            </a:r>
            <a:r>
              <a:rPr kumimoji="1" lang="en-US" altLang="ja-JP" baseline="0" dirty="0" smtClean="0"/>
              <a:t> campaigns.</a:t>
            </a:r>
          </a:p>
          <a:p>
            <a:endParaRPr kumimoji="1" lang="en-US" altLang="ja-JP" dirty="0" smtClean="0"/>
          </a:p>
          <a:p>
            <a:r>
              <a:rPr kumimoji="1" lang="en-US" altLang="ja-JP" dirty="0" smtClean="0"/>
              <a:t>This is the description of the DAS.</a:t>
            </a:r>
            <a:endParaRPr kumimoji="1" lang="en-US" altLang="ja-JP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baseline="0" dirty="0" smtClean="0"/>
              <a:t>AFES is a typical AGCM whose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physics schemes are common to many forecast and climate models.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 scheme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the LETKF originally proposed by Miyoshi and Yamane (2009) but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distance-based covariance localization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For</a:t>
            </a:r>
            <a:r>
              <a:rPr lang="en-US" altLang="ja-JP" baseline="0" dirty="0" smtClean="0"/>
              <a:t> the </a:t>
            </a:r>
            <a:r>
              <a:rPr lang="en-US" altLang="ja-JP" baseline="0" dirty="0" err="1" smtClean="0"/>
              <a:t>obs</a:t>
            </a:r>
            <a:r>
              <a:rPr lang="en-US" altLang="ja-JP" baseline="0" dirty="0" smtClean="0"/>
              <a:t>, </a:t>
            </a:r>
            <a:r>
              <a:rPr lang="en-US" altLang="ja-JP" dirty="0" smtClean="0"/>
              <a:t>NCEP PREPBUFR</a:t>
            </a:r>
            <a:r>
              <a:rPr lang="en-US" altLang="ja-JP" baseline="0" dirty="0" smtClean="0"/>
              <a:t> are used which </a:t>
            </a: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 conventional atmospheric observations (surface pressure reports, radiosondes, wind profilers, and aircraft reports) and satellite-based wind data except satellite radiances.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kumimoji="1" lang="en-US" altLang="ja-JP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ensemble reanalysis is the second generation, and the previous reanalysis was conducted for May 2005-Jan2007.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Using</a:t>
            </a:r>
            <a:r>
              <a:rPr lang="en-US" altLang="ja-JP" baseline="0" dirty="0" smtClean="0"/>
              <a:t> the 2</a:t>
            </a:r>
            <a:r>
              <a:rPr lang="en-US" altLang="ja-JP" baseline="30000" dirty="0" smtClean="0"/>
              <a:t>nd</a:t>
            </a:r>
            <a:r>
              <a:rPr lang="en-US" altLang="ja-JP" baseline="0" dirty="0" smtClean="0"/>
              <a:t> generation of the DAS, we have conducted DA experiments from 2008 to early 2017. and it will reach almost real-time soon provided the observation &amp; BC data can be available.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Continuing to conduct</a:t>
            </a:r>
            <a:r>
              <a:rPr lang="en-US" altLang="ja-JP" baseline="0" dirty="0" smtClean="0"/>
              <a:t> reanalysis, we have taken several minor updates of the DAS when switching streams of the reanalysis dataset.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/>
              <a:t>After</a:t>
            </a:r>
            <a:r>
              <a:rPr lang="en-US" altLang="ja-JP" baseline="0" dirty="0" smtClean="0"/>
              <a:t> the stream started at Sep 2015, we have implemented the ensemble-based FSO into the DAS, and added new outputs related to the FSO into the reanalysis dataset.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A5482-281F-C64F-8A9C-60F4462CA38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99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B14DC-AB67-4246-9F1E-BBE16454BA39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015210" y="3678"/>
            <a:ext cx="2133600" cy="365125"/>
          </a:xfrm>
        </p:spPr>
        <p:txBody>
          <a:bodyPr/>
          <a:lstStyle>
            <a:lvl1pPr>
              <a:defRPr sz="2000"/>
            </a:lvl1pPr>
          </a:lstStyle>
          <a:p>
            <a:fld id="{46DDD0AD-D7BD-F640-8658-6E911D16778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9179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17338-1361-EA40-805D-1DF3790F8974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83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4E422-82CA-0D43-91B8-A48C9F91CBFF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5648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6DDF-0FDD-224C-A297-4C00B51FCCC1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8824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26E4D-8A58-FE46-9C0E-A6D5D5CA3D73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69940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43202A-CDBD-1247-A011-13964EFBF7FD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4239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1A61D-1E02-1C4F-BC08-FAEBB9FA57F8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8799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2B306-515A-1A4D-8F78-1B84CFF003A3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9507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3121F-32CE-8B4E-8697-173B9C2AF73F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0394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0722-5A91-2E42-80A5-8EFA1A9179EA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5943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8B33-5D7E-FD42-91BB-2A7B3587BFC8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802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D2B8B-98D4-EF48-986C-50FB27B1AA75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0075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9C77A-C0A6-224F-B418-A5EB88BF6419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4577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BC7AB-DA5E-204E-BF3D-019D9B0E5CC1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1407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E3926-2963-FB4B-A048-5DCCCF23A50B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4073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3219-B15F-4E47-841E-C173F7FE5A8E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9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4CD66-FD76-6642-A5F2-8B1E95A4E7C3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5630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1777-9677-234B-B6B6-FA5CF6B34D66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272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18591-4DC6-6942-8910-22E84592105B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9937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1D52A-312B-FF4D-BBBD-234B35304593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794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C19B2-6A5D-194F-8E13-D41CF8FC9832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351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D7999-2CEC-C64B-B487-0EE31F342FCC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6477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698A7-1B06-D44D-A919-EABF4115E264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2286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 smtClean="0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 smtClean="0"/>
              <a:t>マスター テキストの書式設定</a:t>
            </a:r>
          </a:p>
          <a:p>
            <a:pPr lvl="1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2 </a:t>
            </a:r>
            <a:r>
              <a:rPr kumimoji="1" lang="ja-JP" altLang="en-US" dirty="0" smtClean="0"/>
              <a:t>レベル</a:t>
            </a:r>
          </a:p>
          <a:p>
            <a:pPr lvl="2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3 </a:t>
            </a:r>
            <a:r>
              <a:rPr kumimoji="1" lang="ja-JP" altLang="en-US" dirty="0" smtClean="0"/>
              <a:t>レベル</a:t>
            </a:r>
          </a:p>
          <a:p>
            <a:pPr lvl="3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4 </a:t>
            </a:r>
            <a:r>
              <a:rPr kumimoji="1" lang="ja-JP" altLang="en-US" dirty="0" smtClean="0"/>
              <a:t>レベル</a:t>
            </a:r>
          </a:p>
          <a:p>
            <a:pPr lvl="4"/>
            <a:r>
              <a:rPr kumimoji="1" lang="ja-JP" altLang="en-US" dirty="0" smtClean="0"/>
              <a:t>第 </a:t>
            </a:r>
            <a:r>
              <a:rPr kumimoji="1" lang="en-US" altLang="ja-JP" dirty="0" smtClean="0"/>
              <a:t>5 </a:t>
            </a:r>
            <a:r>
              <a:rPr kumimoji="1" lang="ja-JP" altLang="en-US" dirty="0" smtClean="0"/>
              <a:t>レベル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8BC565AF-F52F-C446-8DE0-F30C30C58E19}" type="datetime1">
              <a:rPr lang="ja-JP" altLang="en-US" smtClean="0"/>
              <a:pPr/>
              <a:t>2018/7/3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46DDD0AD-D7BD-F640-8658-6E911D167780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250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b="0" i="0" kern="1200">
          <a:solidFill>
            <a:schemeClr val="tx1"/>
          </a:solidFill>
          <a:latin typeface="Arial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3E349-0C33-6E43-9DC3-0398D7567E55}" type="datetime1">
              <a:rPr kumimoji="1" lang="ja-JP" altLang="en-US" smtClean="0"/>
              <a:t>2018/7/3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0FDCE3-97ED-404A-86F9-00E773A37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06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7" Type="http://schemas.openxmlformats.org/officeDocument/2006/relationships/image" Target="../media/image33.emf"/><Relationship Id="rId8" Type="http://schemas.openxmlformats.org/officeDocument/2006/relationships/image" Target="../media/image34.emf"/><Relationship Id="rId9" Type="http://schemas.openxmlformats.org/officeDocument/2006/relationships/image" Target="../media/image35.emf"/><Relationship Id="rId10" Type="http://schemas.openxmlformats.org/officeDocument/2006/relationships/image" Target="../media/image36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Relationship Id="rId3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emf"/><Relationship Id="rId3" Type="http://schemas.openxmlformats.org/officeDocument/2006/relationships/image" Target="../media/image4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www.jamstec.go.jp/alera/alera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573835"/>
            <a:ext cx="9144000" cy="1470025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Using the Ensemble Forecast Sensitivity to Observations (EFSO) technique for global observing system experiments (OSEs)</a:t>
            </a:r>
            <a:r>
              <a:rPr lang="ja-JP" altLang="en-US" sz="3600" dirty="0"/>
              <a:t/>
            </a:r>
            <a:br>
              <a:rPr lang="ja-JP" altLang="en-US" sz="3600" dirty="0"/>
            </a:br>
            <a:r>
              <a:rPr lang="ja-JP" altLang="en-US" sz="3600" dirty="0"/>
              <a:t/>
            </a:r>
            <a:br>
              <a:rPr lang="ja-JP" altLang="en-US" sz="3600" dirty="0"/>
            </a:br>
            <a:endParaRPr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60045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altLang="ja-JP" dirty="0" smtClean="0">
                <a:solidFill>
                  <a:schemeClr val="tx1"/>
                </a:solidFill>
              </a:rPr>
              <a:t>*Akira </a:t>
            </a:r>
            <a:r>
              <a:rPr lang="en-US" altLang="ja-JP" dirty="0" smtClean="0">
                <a:solidFill>
                  <a:schemeClr val="tx1"/>
                </a:solidFill>
              </a:rPr>
              <a:t>Yamazaki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en-US" altLang="ja-JP" dirty="0" smtClean="0">
                <a:solidFill>
                  <a:schemeClr val="tx1"/>
                </a:solidFill>
              </a:rPr>
              <a:t>JAMSTEC, Japan</a:t>
            </a:r>
            <a:r>
              <a:rPr lang="en-US" altLang="ja-JP" dirty="0" smtClean="0">
                <a:solidFill>
                  <a:schemeClr val="tx1"/>
                </a:solidFill>
              </a:rPr>
              <a:t>) </a:t>
            </a:r>
            <a:r>
              <a:rPr lang="en-US" altLang="ja-JP" dirty="0" err="1" smtClean="0">
                <a:solidFill>
                  <a:srgbClr val="0432FF"/>
                </a:solidFill>
              </a:rPr>
              <a:t>yzaki@jamstec.go.jp</a:t>
            </a:r>
            <a:endParaRPr lang="en-US" altLang="ja-JP" dirty="0" smtClean="0">
              <a:solidFill>
                <a:srgbClr val="0432FF"/>
              </a:solidFill>
            </a:endParaRPr>
          </a:p>
          <a:p>
            <a:r>
              <a:rPr lang="en-US" altLang="ja-JP" dirty="0" err="1" smtClean="0">
                <a:solidFill>
                  <a:schemeClr val="tx1"/>
                </a:solidFill>
              </a:rPr>
              <a:t>Takemasa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Miyoshi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en-US" altLang="ja-JP" dirty="0" smtClean="0">
                <a:solidFill>
                  <a:schemeClr val="tx1"/>
                </a:solidFill>
              </a:rPr>
              <a:t>RIKEN</a:t>
            </a:r>
            <a:r>
              <a:rPr lang="en-US" altLang="ja-JP" dirty="0">
                <a:solidFill>
                  <a:schemeClr val="tx1"/>
                </a:solidFill>
              </a:rPr>
              <a:t>)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lang="en-US" altLang="ja-JP" dirty="0" smtClean="0">
                <a:solidFill>
                  <a:schemeClr val="tx1"/>
                </a:solidFill>
              </a:rPr>
              <a:t>Takeshi </a:t>
            </a:r>
            <a:r>
              <a:rPr lang="en-US" altLang="ja-JP" dirty="0" err="1" smtClean="0">
                <a:solidFill>
                  <a:schemeClr val="tx1"/>
                </a:solidFill>
              </a:rPr>
              <a:t>Enomoto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en-US" altLang="ja-JP" dirty="0" smtClean="0">
                <a:solidFill>
                  <a:schemeClr val="tx1"/>
                </a:solidFill>
              </a:rPr>
              <a:t>Kyoto U</a:t>
            </a:r>
            <a:r>
              <a:rPr lang="en-US" altLang="ja-JP" dirty="0">
                <a:solidFill>
                  <a:schemeClr val="tx1"/>
                </a:solidFill>
              </a:rPr>
              <a:t>)</a:t>
            </a:r>
            <a:endParaRPr lang="en-US" altLang="ja-JP" dirty="0">
              <a:solidFill>
                <a:schemeClr val="tx1"/>
              </a:solidFill>
            </a:endParaRPr>
          </a:p>
          <a:p>
            <a:r>
              <a:rPr lang="en-US" altLang="ja-JP" dirty="0" err="1" smtClean="0">
                <a:solidFill>
                  <a:schemeClr val="tx1"/>
                </a:solidFill>
              </a:rPr>
              <a:t>Nobumasa</a:t>
            </a:r>
            <a:r>
              <a:rPr lang="en-US" altLang="ja-JP" dirty="0" smtClean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Komori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en-US" altLang="ja-JP" dirty="0" smtClean="0">
                <a:solidFill>
                  <a:schemeClr val="tx1"/>
                </a:solidFill>
              </a:rPr>
              <a:t>JAMSTEC</a:t>
            </a:r>
            <a:r>
              <a:rPr lang="en-US" altLang="ja-JP" dirty="0">
                <a:solidFill>
                  <a:schemeClr val="tx1"/>
                </a:solidFill>
              </a:rPr>
              <a:t>)</a:t>
            </a:r>
            <a:endParaRPr lang="en-US" altLang="ja-JP" dirty="0" smtClean="0">
              <a:solidFill>
                <a:schemeClr val="tx1"/>
              </a:solidFill>
            </a:endParaRPr>
          </a:p>
          <a:p>
            <a:r>
              <a:rPr kumimoji="1" lang="en-US" altLang="ja-JP" dirty="0" smtClean="0">
                <a:solidFill>
                  <a:schemeClr val="tx1"/>
                </a:solidFill>
              </a:rPr>
              <a:t>Jun </a:t>
            </a:r>
            <a:r>
              <a:rPr kumimoji="1" lang="en-US" altLang="ja-JP" dirty="0" smtClean="0">
                <a:solidFill>
                  <a:schemeClr val="tx1"/>
                </a:solidFill>
              </a:rPr>
              <a:t>Inoue</a:t>
            </a:r>
            <a:r>
              <a:rPr lang="en-US" altLang="ja-JP" dirty="0">
                <a:solidFill>
                  <a:schemeClr val="tx1"/>
                </a:solidFill>
              </a:rPr>
              <a:t> 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kumimoji="1" lang="en-US" altLang="ja-JP" dirty="0" smtClean="0">
                <a:solidFill>
                  <a:schemeClr val="tx1"/>
                </a:solidFill>
              </a:rPr>
              <a:t>National Institute for Polar Research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サブタイトル 2"/>
          <p:cNvSpPr txBox="1">
            <a:spLocks/>
          </p:cNvSpPr>
          <p:nvPr/>
        </p:nvSpPr>
        <p:spPr>
          <a:xfrm>
            <a:off x="0" y="5699760"/>
            <a:ext cx="9144000" cy="116244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solidFill>
                  <a:schemeClr val="tx1"/>
                </a:solidFill>
                <a:latin typeface="Arial" charset="0"/>
              </a:rPr>
              <a:t>5 July 2018</a:t>
            </a:r>
          </a:p>
          <a:p>
            <a:r>
              <a:rPr lang="en-US" altLang="ja-JP" dirty="0">
                <a:solidFill>
                  <a:schemeClr val="tx1"/>
                </a:solidFill>
                <a:latin typeface="Arial" charset="0"/>
              </a:rPr>
              <a:t>Workshop on Sensitivity Analysis and Data Assimilation in</a:t>
            </a:r>
            <a:br>
              <a:rPr lang="en-US" altLang="ja-JP" dirty="0">
                <a:solidFill>
                  <a:schemeClr val="tx1"/>
                </a:solidFill>
                <a:latin typeface="Arial" charset="0"/>
              </a:rPr>
            </a:br>
            <a:r>
              <a:rPr lang="en-US" altLang="ja-JP" dirty="0">
                <a:solidFill>
                  <a:schemeClr val="tx1"/>
                </a:solidFill>
                <a:latin typeface="Arial" charset="0"/>
              </a:rPr>
              <a:t>Meteorology and Oceanography </a:t>
            </a:r>
            <a:r>
              <a:rPr lang="en-US" altLang="ja-JP" dirty="0" smtClean="0">
                <a:solidFill>
                  <a:schemeClr val="tx1"/>
                </a:solidFill>
                <a:latin typeface="Arial" charset="0"/>
              </a:rPr>
              <a:t>(</a:t>
            </a:r>
            <a:r>
              <a:rPr lang="en-US" altLang="ja-JP" dirty="0" err="1" smtClean="0">
                <a:solidFill>
                  <a:schemeClr val="tx1"/>
                </a:solidFill>
                <a:latin typeface="Arial" charset="0"/>
              </a:rPr>
              <a:t>Aveiro</a:t>
            </a:r>
            <a:r>
              <a:rPr lang="en-US" altLang="ja-JP" dirty="0" smtClean="0">
                <a:solidFill>
                  <a:schemeClr val="tx1"/>
                </a:solidFill>
                <a:latin typeface="Arial" charset="0"/>
              </a:rPr>
              <a:t>, Portugal)</a:t>
            </a:r>
            <a:endParaRPr lang="ja-JP" altLang="en-US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lang="ja-JP" altLang="en-US" smtClean="0"/>
              <a:pPr/>
              <a:t>1</a:t>
            </a:fld>
            <a:r>
              <a:rPr lang="en-US" altLang="ja-JP" dirty="0" smtClean="0"/>
              <a:t>/14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0463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7" y="580898"/>
            <a:ext cx="8134753" cy="569432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199" y="6826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Fcst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/>
              <a:t>diff </a:t>
            </a:r>
            <a:r>
              <a:rPr kumimoji="1" lang="en-US" altLang="ja-JP" dirty="0" smtClean="0"/>
              <a:t>of CTL–DD</a:t>
            </a:r>
            <a:r>
              <a:rPr lang="ja-JP" altLang="en-US" dirty="0" smtClean="0"/>
              <a:t> </a:t>
            </a:r>
            <a:r>
              <a:rPr lang="en-US" altLang="ja-JP" dirty="0" smtClean="0"/>
              <a:t>(Ave.)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-2" y="6065214"/>
            <a:ext cx="9144000" cy="73738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charset="0"/>
              <a:buChar char="•"/>
            </a:pPr>
            <a:r>
              <a:rPr lang="en-US" altLang="ja-JP" dirty="0" smtClean="0">
                <a:latin typeface="Arial" charset="0"/>
              </a:rPr>
              <a:t>(In </a:t>
            </a:r>
            <a:r>
              <a:rPr lang="en-US" altLang="ja-JP" dirty="0" smtClean="0">
                <a:latin typeface="Arial" charset="0"/>
              </a:rPr>
              <a:t>our reanalysis </a:t>
            </a:r>
            <a:r>
              <a:rPr lang="en-US" altLang="ja-JP" dirty="0" smtClean="0">
                <a:latin typeface="Arial" charset="0"/>
              </a:rPr>
              <a:t>system) </a:t>
            </a:r>
            <a:r>
              <a:rPr lang="en-US" altLang="ja-JP" dirty="0" err="1" smtClean="0">
                <a:latin typeface="Arial" charset="0"/>
              </a:rPr>
              <a:t>obs</a:t>
            </a:r>
            <a:r>
              <a:rPr lang="en-US" altLang="ja-JP" dirty="0" smtClean="0">
                <a:latin typeface="Arial" charset="0"/>
              </a:rPr>
              <a:t> in the Arctic regions have the largest impacts for 7-day </a:t>
            </a:r>
            <a:r>
              <a:rPr lang="en-US" altLang="ja-JP" dirty="0" err="1" smtClean="0">
                <a:latin typeface="Arial" charset="0"/>
              </a:rPr>
              <a:t>fcsts</a:t>
            </a:r>
            <a:r>
              <a:rPr lang="en-US" altLang="ja-JP" dirty="0" smtClean="0">
                <a:latin typeface="Arial" charset="0"/>
              </a:rPr>
              <a:t>.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0145" y="1723898"/>
            <a:ext cx="13987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Arial" charset="0"/>
              </a:rPr>
              <a:t>Fcst</a:t>
            </a:r>
            <a:r>
              <a:rPr lang="en-US" altLang="ja-JP" dirty="0" smtClean="0">
                <a:latin typeface="Arial" charset="0"/>
              </a:rPr>
              <a:t> </a:t>
            </a:r>
            <a:r>
              <a:rPr lang="en-US" altLang="ja-JP" dirty="0" smtClean="0">
                <a:latin typeface="Arial" charset="0"/>
              </a:rPr>
              <a:t>diff</a:t>
            </a:r>
            <a:endParaRPr lang="en-US" altLang="ja-JP" dirty="0">
              <a:latin typeface="Arial" charset="0"/>
            </a:endParaRPr>
          </a:p>
          <a:p>
            <a:r>
              <a:rPr lang="en-US" altLang="ja-JP" dirty="0" smtClean="0">
                <a:latin typeface="Arial" charset="0"/>
              </a:rPr>
              <a:t>(</a:t>
            </a:r>
            <a:r>
              <a:rPr kumimoji="1" lang="en-US" altLang="ja-JP" dirty="0" smtClean="0">
                <a:latin typeface="Arial" charset="0"/>
              </a:rPr>
              <a:t>CTL–DD</a:t>
            </a:r>
            <a:r>
              <a:rPr lang="en-US" altLang="ja-JP" dirty="0">
                <a:latin typeface="Arial" charset="0"/>
              </a:rPr>
              <a:t>)</a:t>
            </a:r>
            <a:endParaRPr kumimoji="1" lang="en-US" altLang="ja-JP" dirty="0" smtClean="0">
              <a:latin typeface="Arial" charset="0"/>
            </a:endParaRPr>
          </a:p>
          <a:p>
            <a:r>
              <a:rPr kumimoji="1" lang="en-US" altLang="ja-JP" dirty="0" smtClean="0">
                <a:latin typeface="Arial" charset="0"/>
              </a:rPr>
              <a:t>in moist TE </a:t>
            </a:r>
          </a:p>
          <a:p>
            <a:r>
              <a:rPr kumimoji="1" lang="en-US" altLang="ja-JP" dirty="0" smtClean="0">
                <a:latin typeface="Arial" charset="0"/>
              </a:rPr>
              <a:t>[J/kg</a:t>
            </a:r>
            <a:r>
              <a:rPr kumimoji="1" lang="en-US" altLang="ja-JP" dirty="0" smtClean="0">
                <a:latin typeface="Arial" charset="0"/>
              </a:rPr>
              <a:t>]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208286" y="5619682"/>
            <a:ext cx="201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Arial" charset="0"/>
              </a:rPr>
              <a:t>Valid </a:t>
            </a:r>
            <a:r>
              <a:rPr lang="en-US" altLang="ja-JP" dirty="0" err="1" smtClean="0">
                <a:latin typeface="Arial" charset="0"/>
              </a:rPr>
              <a:t>fcst</a:t>
            </a:r>
            <a:r>
              <a:rPr lang="en-US" altLang="ja-JP" dirty="0" smtClean="0">
                <a:latin typeface="Arial" charset="0"/>
              </a:rPr>
              <a:t> time [</a:t>
            </a:r>
            <a:r>
              <a:rPr lang="en-US" altLang="ja-JP" dirty="0" err="1" smtClean="0">
                <a:latin typeface="Arial" charset="0"/>
              </a:rPr>
              <a:t>hr</a:t>
            </a:r>
            <a:r>
              <a:rPr lang="en-US" altLang="ja-JP" dirty="0" smtClean="0">
                <a:latin typeface="Arial" charset="0"/>
              </a:rPr>
              <a:t>]</a:t>
            </a:r>
            <a:endParaRPr kumimoji="1" lang="ja-JP" altLang="en-US" dirty="0">
              <a:latin typeface="Arial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561" y="1299105"/>
            <a:ext cx="2390592" cy="167341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テキスト ボックス 2"/>
          <p:cNvSpPr txBox="1"/>
          <p:nvPr/>
        </p:nvSpPr>
        <p:spPr>
          <a:xfrm>
            <a:off x="7620000" y="3655469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" charset="0"/>
              </a:rPr>
              <a:t>midlatitude</a:t>
            </a:r>
            <a:r>
              <a:rPr lang="en-US" altLang="ja-JP" dirty="0" err="1">
                <a:latin typeface="Arial" charset="0"/>
              </a:rPr>
              <a:t>s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965126" y="4979715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432FF"/>
                </a:solidFill>
                <a:latin typeface="Arial" charset="0"/>
              </a:rPr>
              <a:t>Arctic</a:t>
            </a:r>
            <a:endParaRPr kumimoji="1" lang="ja-JP" altLang="en-US" dirty="0">
              <a:solidFill>
                <a:srgbClr val="0432FF"/>
              </a:solidFill>
              <a:latin typeface="Arial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775716" y="4317592"/>
            <a:ext cx="93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Arial" charset="0"/>
              </a:rPr>
              <a:t>Tropics</a:t>
            </a:r>
            <a:endParaRPr kumimoji="1" lang="ja-JP" alt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下矢印 12"/>
          <p:cNvSpPr/>
          <p:nvPr/>
        </p:nvSpPr>
        <p:spPr>
          <a:xfrm rot="10800000">
            <a:off x="2212143" y="1766447"/>
            <a:ext cx="484632" cy="978408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837586" y="1350947"/>
            <a:ext cx="111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  <a:latin typeface="Arial" charset="0"/>
              </a:rPr>
              <a:t>Larger</a:t>
            </a:r>
            <a:endParaRPr kumimoji="1" lang="ja-JP" altLang="en-US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99027" y="2768382"/>
            <a:ext cx="111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rgbClr val="C00000"/>
                </a:solidFill>
                <a:latin typeface="Arial" charset="0"/>
              </a:rPr>
              <a:t>Fcst</a:t>
            </a:r>
            <a:r>
              <a:rPr lang="en-US" altLang="ja-JP" dirty="0" smtClean="0">
                <a:solidFill>
                  <a:srgbClr val="C00000"/>
                </a:solidFill>
                <a:latin typeface="Arial" charset="0"/>
              </a:rPr>
              <a:t> diff</a:t>
            </a:r>
            <a:endParaRPr kumimoji="1" lang="ja-JP" altLang="en-US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783724" y="55561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6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54769" y="98118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Arial" charset="0"/>
              </a:rPr>
              <a:t>ave.</a:t>
            </a:r>
            <a:r>
              <a:rPr lang="en-US" altLang="ja-JP" dirty="0" smtClean="0">
                <a:latin typeface="Arial" charset="0"/>
              </a:rPr>
              <a:t> 91 days (times)</a:t>
            </a:r>
            <a:endParaRPr kumimoji="1" lang="ja-JP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27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591"/>
            <a:ext cx="4572000" cy="3200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199" y="68264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cont’d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77687" y="4885155"/>
            <a:ext cx="19944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6</a:t>
            </a:r>
          </a:p>
          <a:p>
            <a:r>
              <a:rPr lang="en-US" altLang="ja-JP" dirty="0" smtClean="0"/>
              <a:t>= Evaluation time</a:t>
            </a:r>
            <a:endParaRPr kumimoji="1" lang="en-US" altLang="ja-JP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845828"/>
            <a:ext cx="4572000" cy="32004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9" y="3680791"/>
            <a:ext cx="4572000" cy="32004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34140" y="182669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" charset="0"/>
              </a:rPr>
              <a:t>midlatitude</a:t>
            </a:r>
            <a:r>
              <a:rPr lang="en-US" altLang="ja-JP" dirty="0" err="1">
                <a:latin typeface="Arial" charset="0"/>
              </a:rPr>
              <a:t>s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65335" y="1466425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432FF"/>
                </a:solidFill>
                <a:latin typeface="Arial" charset="0"/>
              </a:rPr>
              <a:t>Arctic</a:t>
            </a:r>
            <a:endParaRPr kumimoji="1" lang="ja-JP" altLang="en-US" dirty="0">
              <a:solidFill>
                <a:srgbClr val="0432FF"/>
              </a:solidFill>
              <a:latin typeface="Arial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91374" y="4294277"/>
            <a:ext cx="93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Arial" charset="0"/>
              </a:rPr>
              <a:t>Tropics</a:t>
            </a:r>
            <a:endParaRPr kumimoji="1" lang="ja-JP" alt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-274984" y="56464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buFont typeface="Arial" charset="0"/>
              <a:buChar char="•"/>
            </a:pPr>
            <a:r>
              <a:rPr lang="en-US" altLang="ja-JP" dirty="0" smtClean="0">
                <a:latin typeface="Arial" charset="0"/>
              </a:rPr>
              <a:t>Relative differences in initial impacts (at 6-hour) tend to remain during </a:t>
            </a:r>
            <a:r>
              <a:rPr lang="en-US" altLang="ja-JP" dirty="0">
                <a:latin typeface="Arial" charset="0"/>
              </a:rPr>
              <a:t>the </a:t>
            </a:r>
            <a:r>
              <a:rPr lang="en-US" altLang="ja-JP" dirty="0" smtClean="0">
                <a:latin typeface="Arial" charset="0"/>
              </a:rPr>
              <a:t>forecasts.</a:t>
            </a:r>
            <a:endParaRPr lang="en-US" altLang="ja-JP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33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Corr</a:t>
            </a:r>
            <a:r>
              <a:rPr lang="en-US" altLang="ja-JP" dirty="0" smtClean="0"/>
              <a:t>. </a:t>
            </a:r>
            <a:r>
              <a:rPr lang="en-US" altLang="ja-JP" dirty="0" smtClean="0"/>
              <a:t>(</a:t>
            </a:r>
            <a:r>
              <a:rPr kumimoji="1" lang="en-US" altLang="ja-JP" dirty="0" smtClean="0"/>
              <a:t>EFSO estimation, truth)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 flipH="1">
            <a:off x="6959600" y="732462"/>
            <a:ext cx="208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Arial" charset="0"/>
              </a:rPr>
              <a:t>sample number: </a:t>
            </a:r>
            <a:r>
              <a:rPr kumimoji="1" lang="en-US" altLang="ja-JP" dirty="0" smtClean="0">
                <a:latin typeface="Arial" charset="0"/>
              </a:rPr>
              <a:t>91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8470" y="5924103"/>
            <a:ext cx="9144000" cy="9736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charset="0"/>
              <a:buChar char="•"/>
            </a:pPr>
            <a:r>
              <a:rPr lang="en-US" altLang="ja-JP" dirty="0" err="1">
                <a:latin typeface="Arial" charset="0"/>
              </a:rPr>
              <a:t>Obs</a:t>
            </a:r>
            <a:r>
              <a:rPr lang="en-US" altLang="ja-JP" dirty="0">
                <a:latin typeface="Arial" charset="0"/>
              </a:rPr>
              <a:t> impacts </a:t>
            </a:r>
            <a:r>
              <a:rPr lang="en-US" altLang="ja-JP" dirty="0" smtClean="0">
                <a:latin typeface="Arial" charset="0"/>
              </a:rPr>
              <a:t>are more correlated with truth </a:t>
            </a:r>
            <a:r>
              <a:rPr lang="en-US" altLang="ja-JP" dirty="0">
                <a:latin typeface="Arial" charset="0"/>
              </a:rPr>
              <a:t>for Arctic and tropical </a:t>
            </a:r>
            <a:r>
              <a:rPr lang="en-US" altLang="ja-JP" dirty="0" err="1">
                <a:latin typeface="Arial" charset="0"/>
              </a:rPr>
              <a:t>obs</a:t>
            </a:r>
            <a:r>
              <a:rPr lang="en-US" altLang="ja-JP" dirty="0">
                <a:latin typeface="Arial" charset="0"/>
              </a:rPr>
              <a:t> </a:t>
            </a:r>
            <a:r>
              <a:rPr lang="en-US" altLang="ja-JP" dirty="0" smtClean="0">
                <a:latin typeface="Arial" charset="0"/>
              </a:rPr>
              <a:t>than those in </a:t>
            </a:r>
            <a:r>
              <a:rPr lang="en-US" altLang="ja-JP" dirty="0" err="1" smtClean="0">
                <a:latin typeface="Arial" charset="0"/>
              </a:rPr>
              <a:t>midlatitudes</a:t>
            </a:r>
            <a:r>
              <a:rPr lang="en-US" altLang="ja-JP" dirty="0" smtClean="0">
                <a:latin typeface="Arial" charset="0"/>
              </a:rPr>
              <a:t>.</a:t>
            </a:r>
            <a:endParaRPr lang="en-US" altLang="ja-JP" dirty="0" smtClean="0">
              <a:latin typeface="Arial" charset="0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56" y="957831"/>
            <a:ext cx="7359201" cy="515144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406576" y="52699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6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680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cont’d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7919"/>
            <a:ext cx="4572000" cy="320040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6626" y="553843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buFont typeface="Arial" charset="0"/>
              <a:buChar char="•"/>
            </a:pPr>
            <a:r>
              <a:rPr lang="en-US" altLang="ja-JP" sz="2400" dirty="0">
                <a:latin typeface="Arial" charset="0"/>
              </a:rPr>
              <a:t>Initial high </a:t>
            </a:r>
            <a:r>
              <a:rPr lang="en-US" altLang="ja-JP" sz="2400" dirty="0" smtClean="0">
                <a:latin typeface="Arial" charset="0"/>
              </a:rPr>
              <a:t>correlations (at 6-hr) </a:t>
            </a:r>
            <a:r>
              <a:rPr lang="en-US" altLang="ja-JP" sz="2400" dirty="0">
                <a:latin typeface="Arial" charset="0"/>
              </a:rPr>
              <a:t>tend to </a:t>
            </a:r>
            <a:r>
              <a:rPr lang="en-US" altLang="ja-JP" sz="2400" dirty="0" smtClean="0">
                <a:latin typeface="Arial" charset="0"/>
              </a:rPr>
              <a:t>remain.</a:t>
            </a:r>
            <a:endParaRPr lang="en-US" altLang="ja-JP" sz="2400" dirty="0">
              <a:latin typeface="Arial" charset="0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26" y="577719"/>
            <a:ext cx="4572000" cy="32004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22617"/>
            <a:ext cx="4572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62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4849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Conclusion</a:t>
            </a:r>
            <a:endParaRPr kumimoji="1" lang="ja-JP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928254"/>
                <a:ext cx="8229600" cy="5929745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altLang="ja-JP" dirty="0" smtClean="0"/>
                  <a:t>Comparison btw EFSO </a:t>
                </a:r>
                <a:r>
                  <a:rPr lang="en-US" altLang="ja-JP" dirty="0" smtClean="0"/>
                  <a:t>estimation</a:t>
                </a:r>
                <a:r>
                  <a:rPr lang="en-US" altLang="ja-JP" dirty="0"/>
                  <a:t>s</a:t>
                </a:r>
                <a:r>
                  <a:rPr lang="en-US" altLang="ja-JP" dirty="0" smtClean="0"/>
                  <a:t> </a:t>
                </a:r>
                <a:r>
                  <a:rPr lang="en-US" altLang="ja-JP" dirty="0" smtClean="0"/>
                  <a:t>and true </a:t>
                </a:r>
                <a:r>
                  <a:rPr lang="en-US" altLang="ja-JP" dirty="0" err="1" smtClean="0"/>
                  <a:t>obs</a:t>
                </a:r>
                <a:r>
                  <a:rPr lang="en-US" altLang="ja-JP" dirty="0" smtClean="0"/>
                  <a:t> </a:t>
                </a:r>
                <a:r>
                  <a:rPr lang="en-US" altLang="ja-JP" dirty="0" smtClean="0"/>
                  <a:t>impacts through actual </a:t>
                </a:r>
                <a:r>
                  <a:rPr lang="en-US" altLang="ja-JP" dirty="0" smtClean="0"/>
                  <a:t>data denial (DD) experiments .</a:t>
                </a:r>
              </a:p>
              <a:p>
                <a:pPr lvl="1"/>
                <a:r>
                  <a:rPr lang="en-US" altLang="ja-JP" dirty="0" smtClean="0"/>
                  <a:t>Daily DD </a:t>
                </a:r>
                <a:r>
                  <a:rPr lang="en-US" altLang="ja-JP" dirty="0" smtClean="0"/>
                  <a:t>analysis &amp; 7-day </a:t>
                </a:r>
                <a:r>
                  <a:rPr lang="en-US" altLang="ja-JP" dirty="0" err="1" smtClean="0"/>
                  <a:t>fcst</a:t>
                </a:r>
                <a:r>
                  <a:rPr lang="en-US" altLang="ja-JP" dirty="0" smtClean="0"/>
                  <a:t> experiments for the 2015/16 winter (Dec–Feb</a:t>
                </a:r>
                <a:r>
                  <a:rPr lang="en-US" altLang="ja-JP" dirty="0" smtClean="0"/>
                  <a:t>).</a:t>
                </a:r>
              </a:p>
              <a:p>
                <a:pPr>
                  <a:buFont typeface="Wingdings" charset="2"/>
                  <a:buChar char="ü"/>
                </a:pPr>
                <a:r>
                  <a:rPr lang="en-US" altLang="ja-JP" dirty="0" smtClean="0"/>
                  <a:t>The EFSO estimations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altLang="ja-JP" dirty="0" smtClean="0"/>
                  <a:t> true </a:t>
                </a:r>
                <a:r>
                  <a:rPr lang="en-US" altLang="ja-JP" dirty="0" err="1"/>
                  <a:t>obs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impacts.</a:t>
                </a:r>
              </a:p>
              <a:p>
                <a:pPr>
                  <a:buFont typeface="Wingdings" charset="2"/>
                  <a:buChar char="ü"/>
                </a:pPr>
                <a:r>
                  <a:rPr lang="en-US" altLang="ja-JP" dirty="0" smtClean="0"/>
                  <a:t>Magnitudes of </a:t>
                </a:r>
                <a:r>
                  <a:rPr lang="en-US" altLang="ja-JP" dirty="0" err="1" smtClean="0"/>
                  <a:t>o</a:t>
                </a:r>
                <a:r>
                  <a:rPr lang="en-US" altLang="ja-JP" dirty="0" err="1" smtClean="0"/>
                  <a:t>bs</a:t>
                </a:r>
                <a:r>
                  <a:rPr lang="en-US" altLang="ja-JP" dirty="0" smtClean="0"/>
                  <a:t> impacts are different with respect to observed regions (especially latitudes).</a:t>
                </a:r>
              </a:p>
              <a:p>
                <a:pPr lvl="1">
                  <a:buFont typeface="Wingdings" charset="2"/>
                  <a:buChar char="ü"/>
                </a:pPr>
                <a:r>
                  <a:rPr lang="en-US" altLang="ja-JP" dirty="0" smtClean="0"/>
                  <a:t>(In our DA system) </a:t>
                </a:r>
                <a:r>
                  <a:rPr lang="en-US" altLang="ja-JP" dirty="0" err="1" smtClean="0"/>
                  <a:t>obs</a:t>
                </a:r>
                <a:r>
                  <a:rPr lang="en-US" altLang="ja-JP" dirty="0" smtClean="0"/>
                  <a:t> in the Arctic have the largest impacts.</a:t>
                </a:r>
              </a:p>
              <a:p>
                <a:pPr>
                  <a:buFont typeface="Wingdings" charset="2"/>
                  <a:buChar char="ü"/>
                </a:pPr>
                <a:r>
                  <a:rPr lang="en-US" altLang="ja-JP" dirty="0" smtClean="0"/>
                  <a:t>Initial </a:t>
                </a:r>
                <a:r>
                  <a:rPr lang="en-US" altLang="ja-JP" dirty="0" err="1"/>
                  <a:t>obs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impacts (at estimation time) tend to remain until latter forecast time.</a:t>
                </a:r>
                <a:endParaRPr lang="en-US" altLang="ja-JP" dirty="0" smtClean="0"/>
              </a:p>
              <a:p>
                <a:pPr>
                  <a:buFont typeface="Wingdings" charset="2"/>
                  <a:buChar char="p"/>
                </a:pPr>
                <a:r>
                  <a:rPr lang="en-US" altLang="ja-JP" dirty="0" smtClean="0"/>
                  <a:t> Monitoring EFSO for every analysis time is </a:t>
                </a:r>
                <a:r>
                  <a:rPr lang="en-US" altLang="ja-JP" dirty="0" smtClean="0"/>
                  <a:t>beneficial for </a:t>
                </a:r>
                <a:r>
                  <a:rPr lang="en-US" altLang="ja-JP" dirty="0" smtClean="0"/>
                  <a:t>determining additional </a:t>
                </a:r>
                <a:r>
                  <a:rPr lang="en-US" altLang="ja-JP" dirty="0" err="1" smtClean="0"/>
                  <a:t>obs</a:t>
                </a:r>
                <a:r>
                  <a:rPr lang="en-US" altLang="ja-JP" dirty="0" smtClean="0"/>
                  <a:t> by some campaigns.</a:t>
                </a:r>
                <a:endParaRPr lang="en-US" altLang="ja-JP" dirty="0" smtClean="0"/>
              </a:p>
              <a:p>
                <a:pPr lvl="1">
                  <a:buFont typeface="Wingdings" charset="2"/>
                  <a:buChar char="p"/>
                </a:pPr>
                <a:endParaRPr lang="en-US" altLang="ja-JP" dirty="0" smtClean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928254"/>
                <a:ext cx="8229600" cy="5929745"/>
              </a:xfrm>
              <a:blipFill rotWithShape="0">
                <a:blip r:embed="rId2"/>
                <a:stretch>
                  <a:fillRect l="-1259" t="-226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655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04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Time evolutions of CTL–OSE (Moist TE)</a:t>
            </a:r>
            <a:r>
              <a:rPr lang="ja-JP" altLang="en-US" dirty="0"/>
              <a:t/>
            </a:r>
            <a:br>
              <a:rPr lang="ja-JP" altLang="en-US" dirty="0"/>
            </a:b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74294" y="1901244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" charset="0"/>
              </a:rPr>
              <a:t>Jpn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12954" y="1901244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Pol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64469" y="1901244"/>
            <a:ext cx="522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Arial" charset="0"/>
              </a:rPr>
              <a:t>Tro</a:t>
            </a:r>
            <a:endParaRPr kumimoji="1" lang="ja-JP" altLang="en-US" dirty="0">
              <a:latin typeface="Arial" charset="0"/>
            </a:endParaRP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8" y="2528072"/>
            <a:ext cx="3036888" cy="2883445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98" y="2531517"/>
            <a:ext cx="3033259" cy="2880000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563" y="2517229"/>
            <a:ext cx="303325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0989" y="-836472"/>
            <a:ext cx="3060001" cy="396000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17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3302" y="-832025"/>
            <a:ext cx="3060001" cy="396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5498" y="-836472"/>
            <a:ext cx="3060001" cy="396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90988" y="1461504"/>
            <a:ext cx="3060000" cy="3960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83303" y="1445107"/>
            <a:ext cx="3060000" cy="396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7483" y="1486553"/>
            <a:ext cx="3060000" cy="383202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4291" y="3721378"/>
            <a:ext cx="3060000" cy="396000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0000" y="3721378"/>
            <a:ext cx="3060000" cy="396000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7483" y="3721378"/>
            <a:ext cx="3060000" cy="3960000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 rot="16200000">
            <a:off x="-1385767" y="2838201"/>
            <a:ext cx="3242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/>
              <a:t>CTL–OS</a:t>
            </a:r>
            <a:r>
              <a:rPr lang="en-US" altLang="ja-JP" sz="2400" dirty="0" smtClean="0"/>
              <a:t>E </a:t>
            </a:r>
            <a:r>
              <a:rPr lang="en-US" altLang="ja-JP" sz="2400" dirty="0" smtClean="0"/>
              <a:t>[</a:t>
            </a:r>
            <a:r>
              <a:rPr lang="en-US" altLang="ja-JP" sz="2400" dirty="0" smtClean="0"/>
              <a:t>J/kg]</a:t>
            </a:r>
            <a:endParaRPr kumimoji="1" lang="ja-JP" altLang="en-US" sz="24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993530" y="1056870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Jpn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20781" y="3072172"/>
            <a:ext cx="510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mtClean="0"/>
              <a:t>Pol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20781" y="5516712"/>
            <a:ext cx="50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mtClean="0"/>
              <a:t>Tro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>
            <a:off x="2095500" y="2260600"/>
            <a:ext cx="6680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/>
          <p:cNvCxnSpPr/>
          <p:nvPr/>
        </p:nvCxnSpPr>
        <p:spPr>
          <a:xfrm>
            <a:off x="2095500" y="4546600"/>
            <a:ext cx="6680200" cy="0"/>
          </a:xfrm>
          <a:prstGeom prst="straightConnector1">
            <a:avLst/>
          </a:prstGeom>
          <a:ln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>
            <a:off x="2133600" y="6794500"/>
            <a:ext cx="66802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82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85900" y="792401"/>
            <a:ext cx="6172200" cy="857250"/>
          </a:xfrm>
        </p:spPr>
        <p:txBody>
          <a:bodyPr/>
          <a:lstStyle/>
          <a:p>
            <a:r>
              <a:rPr kumimoji="1" lang="en-US" altLang="ja-JP" dirty="0" smtClean="0"/>
              <a:t>Performance</a:t>
            </a:r>
            <a:r>
              <a:rPr lang="ja-JP" altLang="en-US" dirty="0" smtClean="0"/>
              <a:t> </a:t>
            </a:r>
            <a:r>
              <a:rPr lang="en-US" altLang="ja-JP" dirty="0" smtClean="0"/>
              <a:t>of</a:t>
            </a:r>
            <a:r>
              <a:rPr lang="ja-JP" altLang="en-US" dirty="0" smtClean="0"/>
              <a:t> </a:t>
            </a:r>
            <a:r>
              <a:rPr lang="en-US" altLang="ja-JP" dirty="0" smtClean="0"/>
              <a:t>ALERA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336" y="582854"/>
            <a:ext cx="2781819" cy="3600000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60180" y="2011852"/>
            <a:ext cx="1877728" cy="2430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0335" y="2829397"/>
            <a:ext cx="2781819" cy="360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57089" y="875476"/>
            <a:ext cx="3894546" cy="504000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067330" y="3007655"/>
            <a:ext cx="10118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Arial" charset="0"/>
              </a:rPr>
              <a:t>ALERA vs ERAI</a:t>
            </a:r>
            <a:endParaRPr lang="ja-JP" altLang="en-US" sz="900" dirty="0">
              <a:latin typeface="Arial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218492" y="4077856"/>
            <a:ext cx="101822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Arial" charset="0"/>
              </a:rPr>
              <a:t>JRA-55 vs ERAI</a:t>
            </a:r>
            <a:endParaRPr lang="ja-JP" altLang="en-US" sz="900" dirty="0">
              <a:latin typeface="Arial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18260" y="1873691"/>
            <a:ext cx="4844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latin typeface="Arial" charset="0"/>
              </a:rPr>
              <a:t>[</a:t>
            </a:r>
            <a:r>
              <a:rPr lang="en-US" altLang="ja-JP" sz="900" dirty="0" err="1">
                <a:latin typeface="Arial" charset="0"/>
              </a:rPr>
              <a:t>gpm</a:t>
            </a:r>
            <a:r>
              <a:rPr lang="en-US" altLang="ja-JP" sz="900" dirty="0">
                <a:latin typeface="Arial" charset="0"/>
              </a:rPr>
              <a:t>]</a:t>
            </a:r>
            <a:endParaRPr lang="ja-JP" altLang="en-US" sz="9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3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19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386"/>
            <a:ext cx="91313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2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AFES-LETKF </a:t>
            </a:r>
            <a:r>
              <a:rPr kumimoji="1" lang="en-US" altLang="ja-JP" dirty="0" smtClean="0">
                <a:solidFill>
                  <a:srgbClr val="FF0000"/>
                </a:solidFill>
              </a:rPr>
              <a:t>experimental</a:t>
            </a:r>
            <a:r>
              <a:rPr kumimoji="1" lang="en-US" altLang="ja-JP" dirty="0" smtClean="0"/>
              <a:t> global ensemble reanalysis</a:t>
            </a:r>
            <a:r>
              <a:rPr kumimoji="1" lang="ja-JP" altLang="en-US" dirty="0" smtClean="0"/>
              <a:t>（</a:t>
            </a:r>
            <a:r>
              <a:rPr kumimoji="1" lang="en-US" altLang="ja-JP" dirty="0" smtClean="0"/>
              <a:t>ALERA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2</a:t>
            </a:fld>
            <a:endParaRPr kumimoji="1" lang="ja-JP" altLang="en-US"/>
          </a:p>
        </p:txBody>
      </p:sp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094450"/>
              </p:ext>
            </p:extLst>
          </p:nvPr>
        </p:nvGraphicFramePr>
        <p:xfrm>
          <a:off x="328613" y="1179429"/>
          <a:ext cx="8486774" cy="2999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8511"/>
                <a:gridCol w="6068263"/>
              </a:tblGrid>
              <a:tr h="251460">
                <a:tc>
                  <a:txBody>
                    <a:bodyPr/>
                    <a:lstStyle/>
                    <a:p>
                      <a:pPr algn="ctr"/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ALERA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model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AFES (Atmospheric GCM) T119L48</a:t>
                      </a:r>
                    </a:p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(~1°×1°, up to ~3 </a:t>
                      </a:r>
                      <a:r>
                        <a:rPr kumimoji="1" lang="en-US" altLang="ja-JP" sz="1400" b="0" i="0" dirty="0" err="1" smtClean="0">
                          <a:latin typeface="Arial" charset="0"/>
                          <a:cs typeface="Arial" charset="0"/>
                        </a:rPr>
                        <a:t>hPa</a:t>
                      </a:r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)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DA scheme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LETKF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Ensemble size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63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Localization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400 km (horizontal) / 0.4 </a:t>
                      </a:r>
                      <a:r>
                        <a:rPr kumimoji="1" lang="en-US" altLang="ja-JP" sz="1400" b="0" i="0" dirty="0" err="1" smtClean="0">
                          <a:latin typeface="Arial" charset="0"/>
                          <a:cs typeface="Arial" charset="0"/>
                        </a:rPr>
                        <a:t>lnp</a:t>
                      </a:r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 (vertical)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baseline="0" dirty="0" smtClean="0">
                          <a:latin typeface="Arial" charset="0"/>
                          <a:cs typeface="Arial" charset="0"/>
                        </a:rPr>
                        <a:t>covariance inflations 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10% (uniform)</a:t>
                      </a:r>
                      <a:endParaRPr kumimoji="1" lang="ja-JP" altLang="en-US" sz="1400" b="0" i="0" dirty="0" smtClean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Observations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Conventional</a:t>
                      </a:r>
                      <a:r>
                        <a:rPr kumimoji="1" lang="en-US" altLang="ja-JP" sz="1400" b="0" i="0" baseline="0" dirty="0" smtClean="0">
                          <a:latin typeface="Arial" charset="0"/>
                          <a:cs typeface="Arial" charset="0"/>
                        </a:rPr>
                        <a:t> analysis (</a:t>
                      </a:r>
                      <a:r>
                        <a:rPr kumimoji="1" lang="en-US" altLang="ja-JP" sz="1400" b="0" i="0" baseline="0" dirty="0" err="1" smtClean="0">
                          <a:latin typeface="Arial" charset="0"/>
                          <a:cs typeface="Arial" charset="0"/>
                        </a:rPr>
                        <a:t>sonde</a:t>
                      </a:r>
                      <a:r>
                        <a:rPr kumimoji="1" lang="en-US" altLang="ja-JP" sz="1400" b="0" i="0" baseline="0" dirty="0" smtClean="0">
                          <a:latin typeface="Arial" charset="0"/>
                          <a:cs typeface="Arial" charset="0"/>
                        </a:rPr>
                        <a:t>, aircraft, surface </a:t>
                      </a:r>
                      <a:r>
                        <a:rPr kumimoji="1" lang="en-US" altLang="ja-JP" sz="1400" b="0" i="0" baseline="0" dirty="0" err="1" smtClean="0">
                          <a:latin typeface="Arial" charset="0"/>
                          <a:cs typeface="Arial" charset="0"/>
                        </a:rPr>
                        <a:t>obs</a:t>
                      </a:r>
                      <a:r>
                        <a:rPr kumimoji="1" lang="en-US" altLang="ja-JP" sz="1400" b="0" i="0" baseline="0" dirty="0" smtClean="0">
                          <a:latin typeface="Arial" charset="0"/>
                          <a:cs typeface="Arial" charset="0"/>
                        </a:rPr>
                        <a:t>, ship) + satellite wind</a:t>
                      </a:r>
                    </a:p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(NCEP PREPBUFR</a:t>
                      </a:r>
                      <a:r>
                        <a:rPr kumimoji="1" lang="en-US" altLang="ja-JP" sz="1400" b="0" i="0" baseline="0" dirty="0" smtClean="0">
                          <a:latin typeface="Arial" charset="0"/>
                          <a:cs typeface="Arial" charset="0"/>
                        </a:rPr>
                        <a:t>)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Assimilation window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6 </a:t>
                      </a:r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hour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i="0" baseline="0" dirty="0" smtClean="0">
                          <a:latin typeface="Arial" charset="0"/>
                          <a:cs typeface="Arial" charset="0"/>
                        </a:rPr>
                        <a:t>(re)analysis period</a:t>
                      </a:r>
                      <a:endParaRPr kumimoji="1" lang="ja-JP" altLang="en-US" sz="14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0" i="0" dirty="0" smtClean="0">
                          <a:latin typeface="Arial" charset="0"/>
                          <a:cs typeface="Arial" charset="0"/>
                        </a:rPr>
                        <a:t>July 2008–May 2018</a:t>
                      </a:r>
                      <a:r>
                        <a:rPr kumimoji="1" lang="en-US" altLang="ja-JP" sz="1400" b="0" i="0" baseline="0" dirty="0" smtClean="0">
                          <a:latin typeface="Arial" charset="0"/>
                          <a:cs typeface="Arial" charset="0"/>
                        </a:rPr>
                        <a:t> (ongoing)</a:t>
                      </a:r>
                      <a:endParaRPr kumimoji="1" lang="en-US" altLang="ja-JP" sz="1400" b="0" i="0" dirty="0" smtClean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7" name="図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977" y="4178954"/>
            <a:ext cx="3564285" cy="2753409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5" y="4039255"/>
            <a:ext cx="4055452" cy="313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53353" y="753853"/>
            <a:ext cx="6858000" cy="857250"/>
          </a:xfrm>
        </p:spPr>
        <p:txBody>
          <a:bodyPr>
            <a:normAutofit/>
          </a:bodyPr>
          <a:lstStyle/>
          <a:p>
            <a:r>
              <a:rPr lang="en-US" altLang="ja-JP" sz="2400" dirty="0"/>
              <a:t>AFES(AGCM)-LETKF experimental Ensemble </a:t>
            </a:r>
            <a:r>
              <a:rPr lang="en-US" altLang="ja-JP" sz="2400"/>
              <a:t>ReAnalysis</a:t>
            </a:r>
            <a:r>
              <a:rPr lang="en-US" altLang="ja-JP" sz="2400" dirty="0"/>
              <a:t>: ALERA</a:t>
            </a:r>
            <a:endParaRPr lang="ja-JP" altLang="en-US" sz="2400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6057900" y="5454514"/>
            <a:ext cx="1600200" cy="273844"/>
          </a:xfrm>
        </p:spPr>
        <p:txBody>
          <a:bodyPr/>
          <a:lstStyle/>
          <a:p>
            <a:fld id="{46DDD0AD-D7BD-F640-8658-6E911D167780}" type="slidenum">
              <a:rPr kumimoji="1" lang="ja-JP" altLang="en-US" smtClean="0"/>
              <a:t>20</a:t>
            </a:fld>
            <a:endParaRPr kumimoji="1" lang="ja-JP" altLang="en-US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/>
          </p:nvPr>
        </p:nvGraphicFramePr>
        <p:xfrm>
          <a:off x="1223962" y="1466751"/>
          <a:ext cx="6434139" cy="2915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33563"/>
                <a:gridCol w="4600576"/>
              </a:tblGrid>
              <a:tr h="251460">
                <a:tc>
                  <a:txBody>
                    <a:bodyPr/>
                    <a:lstStyle/>
                    <a:p>
                      <a:pPr algn="ctr"/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ALERA</a:t>
                      </a:r>
                      <a:r>
                        <a:rPr kumimoji="1" lang="ja-JP" altLang="en-US" sz="1200" b="0" i="0" dirty="0" smtClean="0"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(version</a:t>
                      </a:r>
                      <a:r>
                        <a:rPr kumimoji="1" lang="ja-JP" altLang="en-US" sz="1200" b="0" i="0" dirty="0" smtClean="0"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2)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3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Model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AFES T119L48</a:t>
                      </a:r>
                    </a:p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(~1°×1°, up to ~3 </a:t>
                      </a:r>
                      <a:r>
                        <a:rPr kumimoji="1" lang="en-US" altLang="ja-JP" sz="1200" b="0" i="0" dirty="0" err="1" smtClean="0">
                          <a:latin typeface="Arial" charset="0"/>
                          <a:cs typeface="Arial" charset="0"/>
                        </a:rPr>
                        <a:t>hPa</a:t>
                      </a:r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)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Analysis</a:t>
                      </a:r>
                      <a:r>
                        <a:rPr kumimoji="1" lang="en-US" altLang="ja-JP" sz="1200" b="0" i="0" baseline="0" dirty="0" smtClean="0">
                          <a:latin typeface="Arial" charset="0"/>
                          <a:cs typeface="Arial" charset="0"/>
                        </a:rPr>
                        <a:t> scheme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LETKF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Ensemble size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63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285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localization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400 km (horizontal) / 0.4 </a:t>
                      </a:r>
                      <a:r>
                        <a:rPr kumimoji="1" lang="en-US" altLang="ja-JP" sz="1200" b="0" i="0" dirty="0" err="1" smtClean="0">
                          <a:latin typeface="Arial" charset="0"/>
                          <a:cs typeface="Arial" charset="0"/>
                        </a:rPr>
                        <a:t>lnp</a:t>
                      </a:r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 (vertical)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baseline="0" dirty="0" smtClean="0">
                          <a:latin typeface="Arial" charset="0"/>
                          <a:cs typeface="Arial" charset="0"/>
                        </a:rPr>
                        <a:t>Inflation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10% (fixed)</a:t>
                      </a:r>
                      <a:endParaRPr kumimoji="1" lang="ja-JP" altLang="en-US" sz="1200" b="0" i="0" dirty="0" smtClean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Obs</a:t>
                      </a:r>
                      <a:r>
                        <a:rPr kumimoji="1" lang="en-US" altLang="ja-JP" sz="1200" b="0" i="0" baseline="0" dirty="0" smtClean="0">
                          <a:latin typeface="Arial" charset="0"/>
                          <a:cs typeface="Arial" charset="0"/>
                        </a:rPr>
                        <a:t>ervation 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NCEP PREPBUFR</a:t>
                      </a:r>
                      <a:r>
                        <a:rPr kumimoji="1" lang="en-US" altLang="ja-JP" sz="1200" b="0" i="0" baseline="0" dirty="0" smtClean="0">
                          <a:latin typeface="Arial" charset="0"/>
                          <a:cs typeface="Arial" charset="0"/>
                        </a:rPr>
                        <a:t> 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Boundary</a:t>
                      </a:r>
                      <a:r>
                        <a:rPr kumimoji="1" lang="en-US" altLang="ja-JP" sz="1200" b="0" i="0" baseline="0" dirty="0" smtClean="0">
                          <a:latin typeface="Arial" charset="0"/>
                          <a:cs typeface="Arial" charset="0"/>
                        </a:rPr>
                        <a:t> c</a:t>
                      </a:r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ondition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OISST/ICE daily ¼°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DA window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6 hour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b="0" i="0" dirty="0" smtClean="0">
                          <a:latin typeface="Arial" charset="0"/>
                          <a:cs typeface="Arial" charset="0"/>
                        </a:rPr>
                        <a:t>References</a:t>
                      </a:r>
                      <a:endParaRPr kumimoji="1" lang="ja-JP" altLang="en-US" sz="1200" b="0" i="0" dirty="0">
                        <a:latin typeface="Arial" charset="0"/>
                        <a:cs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100" b="0" i="0" dirty="0" smtClean="0">
                          <a:latin typeface="Arial" charset="0"/>
                          <a:cs typeface="Arial" charset="0"/>
                        </a:rPr>
                        <a:t>Miyoshi &amp; Yamane (2007 MWR); Miyoshi et al. (2007a;b SOLA);</a:t>
                      </a:r>
                    </a:p>
                    <a:p>
                      <a:pPr algn="ctr"/>
                      <a:r>
                        <a:rPr kumimoji="1" lang="en-US" altLang="ja-JP" sz="1100" b="0" i="0" dirty="0" err="1" smtClean="0">
                          <a:latin typeface="Arial" charset="0"/>
                          <a:cs typeface="Arial" charset="0"/>
                        </a:rPr>
                        <a:t>Enomoto</a:t>
                      </a:r>
                      <a:r>
                        <a:rPr kumimoji="1" lang="en-US" altLang="ja-JP" sz="1100" b="0" i="0" dirty="0" smtClean="0">
                          <a:latin typeface="Arial" charset="0"/>
                          <a:cs typeface="Arial" charset="0"/>
                        </a:rPr>
                        <a:t> et al. (2013); Yamazaki et al. (2017 SOLA)</a:t>
                      </a:r>
                    </a:p>
                  </a:txBody>
                  <a:tcPr marL="68580" marR="68580" marT="34290" marB="3429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表 8"/>
          <p:cNvGraphicFramePr>
            <a:graphicFrameLocks noGrp="1"/>
          </p:cNvGraphicFramePr>
          <p:nvPr>
            <p:extLst/>
          </p:nvPr>
        </p:nvGraphicFramePr>
        <p:xfrm>
          <a:off x="2266105" y="4779969"/>
          <a:ext cx="5165050" cy="8846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16505"/>
                <a:gridCol w="516505"/>
                <a:gridCol w="516505"/>
                <a:gridCol w="516505"/>
                <a:gridCol w="516505"/>
                <a:gridCol w="516505"/>
                <a:gridCol w="516505"/>
                <a:gridCol w="516505"/>
                <a:gridCol w="516505"/>
                <a:gridCol w="516505"/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i="0" dirty="0" smtClean="0">
                          <a:latin typeface="Arial" charset="0"/>
                        </a:rPr>
                        <a:t>2008</a:t>
                      </a:r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i="0" dirty="0" smtClean="0">
                          <a:latin typeface="Arial" charset="0"/>
                        </a:rPr>
                        <a:t>2009</a:t>
                      </a:r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i="0" dirty="0" smtClean="0">
                          <a:latin typeface="Arial" charset="0"/>
                        </a:rPr>
                        <a:t>2010</a:t>
                      </a:r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i="0" dirty="0" smtClean="0">
                          <a:latin typeface="Arial" charset="0"/>
                        </a:rPr>
                        <a:t>2011</a:t>
                      </a:r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i="0" dirty="0" smtClean="0">
                          <a:latin typeface="Arial" charset="0"/>
                        </a:rPr>
                        <a:t>2012</a:t>
                      </a:r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i="0" dirty="0" smtClean="0">
                          <a:latin typeface="Arial" charset="0"/>
                        </a:rPr>
                        <a:t>2013</a:t>
                      </a:r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i="0" dirty="0" smtClean="0">
                          <a:latin typeface="Arial" charset="0"/>
                        </a:rPr>
                        <a:t>2014</a:t>
                      </a:r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i="0" dirty="0" smtClean="0">
                          <a:latin typeface="Arial" charset="0"/>
                        </a:rPr>
                        <a:t>2015</a:t>
                      </a:r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i="0" dirty="0" smtClean="0">
                          <a:latin typeface="Arial" charset="0"/>
                        </a:rPr>
                        <a:t>2016</a:t>
                      </a:r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100" b="0" i="0" dirty="0" smtClean="0">
                          <a:latin typeface="Arial" charset="0"/>
                        </a:rPr>
                        <a:t>2017</a:t>
                      </a:r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8472"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100" b="0" i="0" dirty="0">
                        <a:latin typeface="Arial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正方形/長方形 9"/>
          <p:cNvSpPr/>
          <p:nvPr/>
        </p:nvSpPr>
        <p:spPr>
          <a:xfrm>
            <a:off x="2273282" y="5122868"/>
            <a:ext cx="1314496" cy="190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/>
                </a:solidFill>
                <a:latin typeface="Arial" charset="0"/>
              </a:rPr>
              <a:t>stream2008</a:t>
            </a:r>
            <a:endParaRPr lang="ja-JP" altLang="en-US" sz="105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575032" y="5313368"/>
            <a:ext cx="1289081" cy="190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/>
                </a:solidFill>
                <a:latin typeface="Arial" charset="0"/>
              </a:rPr>
              <a:t>stream2010</a:t>
            </a:r>
            <a:endParaRPr lang="ja-JP" altLang="en-US" sz="105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226859" y="5636874"/>
            <a:ext cx="8755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Arial" charset="0"/>
              </a:rPr>
              <a:t>1 Aug 2010</a:t>
            </a:r>
            <a:endParaRPr lang="ja-JP" altLang="en-US" sz="1050" dirty="0">
              <a:latin typeface="Arial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82355" y="5633141"/>
            <a:ext cx="8531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Arial" charset="0"/>
              </a:rPr>
              <a:t>5 Jan 2013</a:t>
            </a:r>
            <a:endParaRPr lang="ja-JP" altLang="en-US" sz="1050" dirty="0">
              <a:latin typeface="Arial" charset="0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6210281" y="5313368"/>
            <a:ext cx="838200" cy="190500"/>
          </a:xfrm>
          <a:prstGeom prst="rect">
            <a:avLst/>
          </a:prstGeom>
          <a:gradFill flip="none" rotWithShape="1">
            <a:gsLst>
              <a:gs pos="0">
                <a:srgbClr val="FF6600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/>
                </a:solidFill>
                <a:latin typeface="Arial" charset="0"/>
              </a:rPr>
              <a:t>stream2015</a:t>
            </a:r>
            <a:endParaRPr lang="ja-JP" altLang="en-US" sz="105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864081" y="5122347"/>
            <a:ext cx="1340756" cy="190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dirty="0">
                <a:solidFill>
                  <a:schemeClr val="tx1"/>
                </a:solidFill>
                <a:latin typeface="Arial" charset="0"/>
              </a:rPr>
              <a:t>stream2013</a:t>
            </a:r>
            <a:endParaRPr lang="ja-JP" altLang="en-US" sz="105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845387" y="5633141"/>
            <a:ext cx="9509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Arial" charset="0"/>
              </a:rPr>
              <a:t>30 Sep 2015</a:t>
            </a:r>
            <a:endParaRPr lang="ja-JP" altLang="en-US" sz="1050" dirty="0">
              <a:latin typeface="Arial" charset="0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338286" y="5039016"/>
            <a:ext cx="165782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050" dirty="0">
                <a:latin typeface="Arial" charset="0"/>
              </a:rPr>
              <a:t>ongoing</a:t>
            </a:r>
          </a:p>
          <a:p>
            <a:pPr algn="ctr"/>
            <a:r>
              <a:rPr lang="en-US" altLang="ja-JP" sz="1050" dirty="0">
                <a:latin typeface="Arial" charset="0"/>
              </a:rPr>
              <a:t>(until ~1/2 month before)</a:t>
            </a:r>
            <a:endParaRPr lang="ja-JP" altLang="en-US" sz="1050" dirty="0">
              <a:latin typeface="Arial" charset="0"/>
            </a:endParaRPr>
          </a:p>
        </p:txBody>
      </p:sp>
      <p:sp>
        <p:nvSpPr>
          <p:cNvPr id="20" name="下カーブ矢印 19"/>
          <p:cNvSpPr/>
          <p:nvPr/>
        </p:nvSpPr>
        <p:spPr>
          <a:xfrm>
            <a:off x="5936027" y="4525162"/>
            <a:ext cx="607716" cy="182087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564993" y="4442713"/>
            <a:ext cx="114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srgbClr val="FF0000"/>
                </a:solidFill>
                <a:latin typeface="Arial" charset="0"/>
              </a:rPr>
              <a:t>Implement EFSO</a:t>
            </a:r>
            <a:endParaRPr lang="ja-JP" altLang="en-US" sz="12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79492" y="5039016"/>
            <a:ext cx="167225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50" dirty="0">
                <a:latin typeface="Arial" charset="0"/>
              </a:rPr>
              <a:t>ALERA (version 1)</a:t>
            </a:r>
          </a:p>
          <a:p>
            <a:r>
              <a:rPr lang="en-US" altLang="ja-JP" sz="1050" dirty="0">
                <a:latin typeface="Arial" charset="0"/>
              </a:rPr>
              <a:t>May 2005–January 2007</a:t>
            </a:r>
            <a:endParaRPr lang="ja-JP" altLang="en-US" sz="10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22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21</a:t>
            </a:fld>
            <a:endParaRPr kumimoji="1" lang="ja-JP" altLang="en-US"/>
          </a:p>
        </p:txBody>
      </p:sp>
      <p:pic>
        <p:nvPicPr>
          <p:cNvPr id="4" name="コンテンツ プレースホルダー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3360"/>
          <a:stretch/>
        </p:blipFill>
        <p:spPr>
          <a:xfrm>
            <a:off x="1062539" y="2085303"/>
            <a:ext cx="3482957" cy="25200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496" y="2085303"/>
            <a:ext cx="360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28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99" y="1417638"/>
            <a:ext cx="7302501" cy="511175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545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506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298892"/>
            <a:ext cx="9087853" cy="7020367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Corr</a:t>
            </a:r>
            <a:r>
              <a:rPr kumimoji="1" lang="en-US" altLang="ja-JP" dirty="0" smtClean="0"/>
              <a:t> (Δe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, </a:t>
            </a:r>
            <a:r>
              <a:rPr kumimoji="1" lang="en-US" altLang="ja-JP" dirty="0" smtClean="0"/>
              <a:t>Δd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3" y="5625780"/>
            <a:ext cx="3685010" cy="73057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 flipH="1">
            <a:off x="0" y="5603445"/>
            <a:ext cx="713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Arial" charset="0"/>
              </a:rPr>
              <a:t>Δd</a:t>
            </a:r>
            <a:r>
              <a:rPr kumimoji="1" lang="en-US" altLang="ja-JP" dirty="0" smtClean="0">
                <a:latin typeface="Arial" charset="0"/>
              </a:rPr>
              <a:t> =</a:t>
            </a:r>
            <a:endParaRPr kumimoji="1" lang="ja-JP" altLang="en-US" dirty="0">
              <a:latin typeface="Arial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544" y="5788111"/>
            <a:ext cx="3858767" cy="35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3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25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1" y="103187"/>
            <a:ext cx="8404679" cy="58832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258" y="5973247"/>
            <a:ext cx="3685010" cy="730570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164282" y="5955589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>
                <a:latin typeface="Arial" charset="0"/>
              </a:rPr>
              <a:t>diag</a:t>
            </a:r>
            <a:r>
              <a:rPr lang="en-US" altLang="ja-JP" dirty="0">
                <a:latin typeface="Arial" charset="0"/>
              </a:rPr>
              <a:t> DD impact </a:t>
            </a:r>
            <a:r>
              <a:rPr lang="en-US" altLang="ja-JP" dirty="0" smtClean="0">
                <a:latin typeface="Arial" charset="0"/>
              </a:rPr>
              <a:t>estimation: </a:t>
            </a:r>
            <a:r>
              <a:rPr lang="en-US" altLang="ja-JP" dirty="0" err="1" smtClean="0">
                <a:latin typeface="Arial" charset="0"/>
              </a:rPr>
              <a:t>Δd</a:t>
            </a:r>
            <a:r>
              <a:rPr lang="en-US" altLang="ja-JP" dirty="0" smtClean="0">
                <a:latin typeface="Arial" charset="0"/>
              </a:rPr>
              <a:t> = 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 rot="16200000">
            <a:off x="-592614" y="2622395"/>
            <a:ext cx="3033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Arial" charset="0"/>
              </a:rPr>
              <a:t>Estimation: </a:t>
            </a:r>
            <a:r>
              <a:rPr lang="en-US" altLang="ja-JP" dirty="0" err="1" smtClean="0">
                <a:latin typeface="Arial" charset="0"/>
              </a:rPr>
              <a:t>Corr</a:t>
            </a:r>
            <a:r>
              <a:rPr lang="en-US" altLang="ja-JP" dirty="0" smtClean="0">
                <a:latin typeface="Arial" charset="0"/>
              </a:rPr>
              <a:t> (Δd</a:t>
            </a:r>
            <a:r>
              <a:rPr lang="en-US" altLang="ja-JP" baseline="30000" dirty="0" smtClean="0">
                <a:latin typeface="Arial" charset="0"/>
              </a:rPr>
              <a:t>2</a:t>
            </a:r>
            <a:r>
              <a:rPr lang="en-US" altLang="ja-JP" dirty="0" smtClean="0">
                <a:latin typeface="Arial" charset="0"/>
              </a:rPr>
              <a:t>, Δe</a:t>
            </a:r>
            <a:r>
              <a:rPr lang="en-US" altLang="ja-JP" baseline="30000" dirty="0" smtClean="0">
                <a:latin typeface="Arial" charset="0"/>
              </a:rPr>
              <a:t>2</a:t>
            </a:r>
            <a:r>
              <a:rPr lang="en-US" altLang="ja-JP" dirty="0" smtClean="0">
                <a:latin typeface="Arial" charset="0"/>
              </a:rPr>
              <a:t>)  </a:t>
            </a:r>
            <a:endParaRPr lang="en-US" altLang="ja-JP" dirty="0">
              <a:latin typeface="Arial" charset="0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5341171" y="5410420"/>
            <a:ext cx="2304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err="1" smtClean="0">
                <a:latin typeface="Arial" charset="0"/>
              </a:rPr>
              <a:t>Corr</a:t>
            </a:r>
            <a:r>
              <a:rPr lang="en-US" altLang="ja-JP" dirty="0" smtClean="0">
                <a:latin typeface="Arial" charset="0"/>
              </a:rPr>
              <a:t> (FT06_diff, Δe</a:t>
            </a:r>
            <a:r>
              <a:rPr lang="en-US" altLang="ja-JP" baseline="30000" dirty="0" smtClean="0">
                <a:latin typeface="Arial" charset="0"/>
              </a:rPr>
              <a:t>2</a:t>
            </a:r>
            <a:r>
              <a:rPr lang="en-US" altLang="ja-JP" dirty="0" smtClean="0">
                <a:latin typeface="Arial" charset="0"/>
              </a:rPr>
              <a:t>)</a:t>
            </a:r>
            <a:endParaRPr lang="en-US" altLang="ja-JP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51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21" y="1132762"/>
            <a:ext cx="8403429" cy="58824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39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66" y="1128972"/>
            <a:ext cx="7880064" cy="5516045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9084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80" y="1182852"/>
            <a:ext cx="7726120" cy="5408284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169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875098" y="1901412"/>
            <a:ext cx="4014902" cy="557625"/>
          </a:xfrm>
        </p:spPr>
        <p:txBody>
          <a:bodyPr>
            <a:normAutofit fontScale="90000"/>
          </a:bodyPr>
          <a:lstStyle/>
          <a:p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2" y="1199037"/>
            <a:ext cx="3262135" cy="252000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645900" y="6543345"/>
            <a:ext cx="1040900" cy="178130"/>
          </a:xfrm>
        </p:spPr>
        <p:txBody>
          <a:bodyPr/>
          <a:lstStyle/>
          <a:p>
            <a:fld id="{46DDD0AD-D7BD-F640-8658-6E911D167780}" type="slidenum">
              <a:rPr kumimoji="1" lang="ja-JP" altLang="en-US" smtClean="0"/>
              <a:t>29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44" y="1199037"/>
            <a:ext cx="3262135" cy="25200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26" y="1181970"/>
            <a:ext cx="3262135" cy="252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22" y="3719037"/>
            <a:ext cx="3262135" cy="2520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35" y="3719037"/>
            <a:ext cx="326213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04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タイトル 1"/>
          <p:cNvSpPr txBox="1">
            <a:spLocks/>
          </p:cNvSpPr>
          <p:nvPr/>
        </p:nvSpPr>
        <p:spPr>
          <a:xfrm>
            <a:off x="0" y="15479"/>
            <a:ext cx="9144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 smtClean="0">
                <a:latin typeface="Arial" charset="0"/>
                <a:cs typeface="Arial" charset="0"/>
              </a:rPr>
              <a:t>Global </a:t>
            </a:r>
            <a:r>
              <a:rPr lang="en-US" altLang="ja-JP" dirty="0" smtClean="0">
                <a:latin typeface="Arial" charset="0"/>
                <a:cs typeface="Arial" charset="0"/>
              </a:rPr>
              <a:t>observing-system </a:t>
            </a:r>
            <a:r>
              <a:rPr lang="en-US" altLang="ja-JP" dirty="0" smtClean="0">
                <a:latin typeface="Arial" charset="0"/>
                <a:cs typeface="Arial" charset="0"/>
              </a:rPr>
              <a:t>experiments (OSE) using ALERA</a:t>
            </a:r>
            <a:endParaRPr lang="ja-JP" altLang="en-US" dirty="0">
              <a:latin typeface="Arial" charset="0"/>
              <a:cs typeface="Arial" charset="0"/>
            </a:endParaRPr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0" y="5135261"/>
            <a:ext cx="9144000" cy="1815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latin typeface="Arial" charset="0"/>
              </a:rPr>
              <a:t>Various OSE (data denial) </a:t>
            </a:r>
            <a:r>
              <a:rPr lang="en-US" altLang="ja-JP" dirty="0" err="1" smtClean="0">
                <a:latin typeface="Arial" charset="0"/>
              </a:rPr>
              <a:t>exps</a:t>
            </a:r>
            <a:r>
              <a:rPr lang="en-US" altLang="ja-JP" dirty="0" smtClean="0">
                <a:latin typeface="Arial" charset="0"/>
              </a:rPr>
              <a:t> to estimate impacts </a:t>
            </a:r>
            <a:r>
              <a:rPr lang="en-US" altLang="ja-JP" dirty="0" smtClean="0">
                <a:latin typeface="Arial" charset="0"/>
              </a:rPr>
              <a:t>by</a:t>
            </a:r>
            <a:r>
              <a:rPr lang="en-US" altLang="ja-JP" dirty="0" smtClean="0">
                <a:latin typeface="Arial" charset="0"/>
              </a:rPr>
              <a:t> </a:t>
            </a:r>
            <a:r>
              <a:rPr lang="en-US" altLang="ja-JP" dirty="0" smtClean="0">
                <a:latin typeface="Arial" charset="0"/>
              </a:rPr>
              <a:t>special </a:t>
            </a:r>
            <a:r>
              <a:rPr lang="en-US" altLang="ja-JP" dirty="0" err="1" smtClean="0">
                <a:latin typeface="Arial" charset="0"/>
              </a:rPr>
              <a:t>obs</a:t>
            </a:r>
            <a:r>
              <a:rPr lang="en-US" altLang="ja-JP" dirty="0">
                <a:latin typeface="Arial" charset="0"/>
              </a:rPr>
              <a:t> </a:t>
            </a:r>
            <a:r>
              <a:rPr lang="en-US" altLang="ja-JP" dirty="0" smtClean="0">
                <a:latin typeface="Arial" charset="0"/>
              </a:rPr>
              <a:t>campaigns (</a:t>
            </a:r>
            <a:r>
              <a:rPr lang="en-US" altLang="ja-JP" dirty="0" err="1" smtClean="0">
                <a:latin typeface="Arial" charset="0"/>
              </a:rPr>
              <a:t>espacially</a:t>
            </a:r>
            <a:r>
              <a:rPr lang="en-US" altLang="ja-JP" dirty="0">
                <a:latin typeface="Arial" charset="0"/>
              </a:rPr>
              <a:t> radiosondes</a:t>
            </a:r>
            <a:r>
              <a:rPr lang="en-US" altLang="ja-JP" dirty="0" smtClean="0">
                <a:latin typeface="Arial" charset="0"/>
              </a:rPr>
              <a:t>) using ALERA: </a:t>
            </a:r>
            <a:r>
              <a:rPr lang="en-US" altLang="ja-JP" dirty="0">
                <a:latin typeface="Arial" charset="0"/>
                <a:hlinkClick r:id="rId2"/>
              </a:rPr>
              <a:t>http://www.jamstec.go.jp/alera/alera.html</a:t>
            </a:r>
            <a:endParaRPr lang="en-US" altLang="ja-JP" dirty="0">
              <a:latin typeface="Arial" charset="0"/>
            </a:endParaRPr>
          </a:p>
          <a:p>
            <a:pPr>
              <a:buFont typeface="Wingdings" charset="2"/>
              <a:buChar char="ü"/>
            </a:pPr>
            <a:r>
              <a:rPr lang="en-US" altLang="ja-JP" dirty="0" smtClean="0">
                <a:latin typeface="Arial" charset="0"/>
              </a:rPr>
              <a:t>Data sparse region</a:t>
            </a:r>
            <a:r>
              <a:rPr lang="en-US" altLang="ja-JP" dirty="0">
                <a:latin typeface="Arial" charset="0"/>
              </a:rPr>
              <a:t> </a:t>
            </a:r>
            <a:r>
              <a:rPr lang="en-US" altLang="ja-JP" dirty="0" smtClean="0">
                <a:latin typeface="Arial" charset="0"/>
              </a:rPr>
              <a:t>=&gt; </a:t>
            </a:r>
            <a:r>
              <a:rPr lang="en-US" altLang="ja-JP" dirty="0" err="1" smtClean="0">
                <a:latin typeface="Arial" charset="0"/>
              </a:rPr>
              <a:t>obs</a:t>
            </a:r>
            <a:r>
              <a:rPr lang="en-US" altLang="ja-JP" dirty="0" smtClean="0">
                <a:latin typeface="Arial" charset="0"/>
              </a:rPr>
              <a:t> impacts would be large</a:t>
            </a:r>
          </a:p>
          <a:p>
            <a:pPr>
              <a:buFont typeface="Wingdings" charset="2"/>
              <a:buChar char="Ø"/>
            </a:pPr>
            <a:r>
              <a:rPr lang="en-US" altLang="ja-JP" dirty="0" smtClean="0">
                <a:latin typeface="Arial" charset="0"/>
              </a:rPr>
              <a:t>Can we determine optimal observation </a:t>
            </a:r>
            <a:r>
              <a:rPr lang="en-US" altLang="ja-JP" dirty="0" smtClean="0">
                <a:latin typeface="Arial" charset="0"/>
              </a:rPr>
              <a:t>regions/periods w/o </a:t>
            </a:r>
            <a:r>
              <a:rPr lang="en-US" altLang="ja-JP" dirty="0" smtClean="0">
                <a:latin typeface="Arial" charset="0"/>
              </a:rPr>
              <a:t>conducting OSEs (</a:t>
            </a:r>
            <a:r>
              <a:rPr lang="en-US" altLang="ja-JP" dirty="0">
                <a:latin typeface="Arial" charset="0"/>
              </a:rPr>
              <a:t>d</a:t>
            </a:r>
            <a:r>
              <a:rPr lang="en-US" altLang="ja-JP" dirty="0" smtClean="0">
                <a:latin typeface="Arial" charset="0"/>
              </a:rPr>
              <a:t>ata </a:t>
            </a:r>
            <a:r>
              <a:rPr lang="en-US" altLang="ja-JP" dirty="0">
                <a:latin typeface="Arial" charset="0"/>
              </a:rPr>
              <a:t>d</a:t>
            </a:r>
            <a:r>
              <a:rPr lang="en-US" altLang="ja-JP" dirty="0" smtClean="0">
                <a:latin typeface="Arial" charset="0"/>
              </a:rPr>
              <a:t>enial </a:t>
            </a:r>
            <a:r>
              <a:rPr lang="en-US" altLang="ja-JP" dirty="0" err="1" smtClean="0">
                <a:latin typeface="Arial" charset="0"/>
              </a:rPr>
              <a:t>exps</a:t>
            </a:r>
            <a:r>
              <a:rPr lang="en-US" altLang="ja-JP" dirty="0" smtClean="0">
                <a:latin typeface="Arial" charset="0"/>
              </a:rPr>
              <a:t>)?</a:t>
            </a:r>
          </a:p>
        </p:txBody>
      </p:sp>
      <p:pic>
        <p:nvPicPr>
          <p:cNvPr id="8" name="図 7" descr="Macintosh HD:Users:yzaki:Dropbox:PS_OSE2012:draft:figs_paper:obs_SIC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9" y="1856020"/>
            <a:ext cx="2683778" cy="2866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362" y="476290"/>
            <a:ext cx="1728192" cy="1288943"/>
          </a:xfrm>
          <a:prstGeom prst="rect">
            <a:avLst/>
          </a:prstGeom>
          <a:ln w="19050" cmpd="sng">
            <a:solidFill>
              <a:srgbClr val="FFFF00"/>
            </a:solidFill>
          </a:ln>
        </p:spPr>
      </p:pic>
      <p:sp>
        <p:nvSpPr>
          <p:cNvPr id="10" name="正方形/長方形 9"/>
          <p:cNvSpPr/>
          <p:nvPr/>
        </p:nvSpPr>
        <p:spPr>
          <a:xfrm>
            <a:off x="1024768" y="2058480"/>
            <a:ext cx="480584" cy="726286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>
                <a:solidFill>
                  <a:srgbClr val="FF0000"/>
                </a:solidFill>
              </a:ln>
              <a:noFill/>
              <a:latin typeface="Arial" charset="0"/>
            </a:endParaRPr>
          </a:p>
        </p:txBody>
      </p:sp>
      <p:sp>
        <p:nvSpPr>
          <p:cNvPr id="11" name="下矢印 10"/>
          <p:cNvSpPr/>
          <p:nvPr/>
        </p:nvSpPr>
        <p:spPr>
          <a:xfrm>
            <a:off x="1126435" y="1579743"/>
            <a:ext cx="295413" cy="44681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pic>
        <p:nvPicPr>
          <p:cNvPr id="12" name="図 11" descr="Macintosh HD:Users:yzaki:Dropbox:PS_OSE2012:draft:figs_paper:SLP_EPS_graph.pd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069" y="834024"/>
            <a:ext cx="5580112" cy="39604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四角形吹き出し 12"/>
          <p:cNvSpPr/>
          <p:nvPr/>
        </p:nvSpPr>
        <p:spPr>
          <a:xfrm>
            <a:off x="4449698" y="4192122"/>
            <a:ext cx="3188403" cy="320369"/>
          </a:xfrm>
          <a:prstGeom prst="wedgeRectCallout">
            <a:avLst>
              <a:gd name="adj1" fmla="val 14091"/>
              <a:gd name="adj2" fmla="val -283893"/>
            </a:avLst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Forecast w/ radiosonde </a:t>
            </a:r>
            <a:r>
              <a:rPr lang="en-US" altLang="ja-JP" sz="1400" dirty="0" err="1" smtClean="0">
                <a:solidFill>
                  <a:srgbClr val="000000"/>
                </a:solidFill>
                <a:latin typeface="Arial" charset="0"/>
              </a:rPr>
              <a:t>obs</a:t>
            </a: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 by a ship.</a:t>
            </a:r>
            <a:endParaRPr kumimoji="1" lang="ja-JP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四角形吹き出し 13"/>
          <p:cNvSpPr/>
          <p:nvPr/>
        </p:nvSpPr>
        <p:spPr>
          <a:xfrm>
            <a:off x="6604786" y="639368"/>
            <a:ext cx="1733402" cy="458195"/>
          </a:xfrm>
          <a:prstGeom prst="wedgeRectCallout">
            <a:avLst>
              <a:gd name="adj1" fmla="val -36511"/>
              <a:gd name="adj2" fmla="val 120109"/>
            </a:avLst>
          </a:prstGeom>
          <a:noFill/>
          <a:ln w="190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err="1" smtClean="0">
                <a:solidFill>
                  <a:srgbClr val="000000"/>
                </a:solidFill>
                <a:latin typeface="Arial" charset="0"/>
              </a:rPr>
              <a:t>Fcst</a:t>
            </a:r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 from data-denied analysis</a:t>
            </a:r>
          </a:p>
        </p:txBody>
      </p:sp>
      <p:sp>
        <p:nvSpPr>
          <p:cNvPr id="15" name="四角形吹き出し 14"/>
          <p:cNvSpPr/>
          <p:nvPr/>
        </p:nvSpPr>
        <p:spPr>
          <a:xfrm>
            <a:off x="4700002" y="3570328"/>
            <a:ext cx="1641955" cy="288032"/>
          </a:xfrm>
          <a:prstGeom prst="wedgeRectCallout">
            <a:avLst>
              <a:gd name="adj1" fmla="val 47302"/>
              <a:gd name="adj2" fmla="val -140448"/>
            </a:avLst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400" dirty="0" smtClean="0">
                <a:solidFill>
                  <a:srgbClr val="000000"/>
                </a:solidFill>
                <a:latin typeface="Arial" charset="0"/>
              </a:rPr>
              <a:t>Analysis (ALERA)</a:t>
            </a:r>
            <a:endParaRPr kumimoji="1" lang="ja-JP" altLang="en-US" sz="14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25807" y="4687214"/>
            <a:ext cx="828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Case of the ‘great’ Arctic cyclone in August 2012 (Yamazaki </a:t>
            </a:r>
            <a:r>
              <a:rPr kumimoji="1" lang="en-US" altLang="ja-JP" dirty="0" smtClean="0">
                <a:latin typeface="Arial" charset="0"/>
              </a:rPr>
              <a:t>et al. 2015 </a:t>
            </a:r>
            <a:r>
              <a:rPr kumimoji="1" lang="en-US" altLang="ja-JP" i="1" dirty="0" smtClean="0">
                <a:latin typeface="Arial" charset="0"/>
              </a:rPr>
              <a:t>JGR-A</a:t>
            </a:r>
            <a:r>
              <a:rPr kumimoji="1" lang="en-US" altLang="ja-JP" dirty="0" smtClean="0">
                <a:latin typeface="Arial" charset="0"/>
              </a:rPr>
              <a:t>)</a:t>
            </a:r>
            <a:endParaRPr kumimoji="1" lang="ja-JP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0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2135"/>
            <a:ext cx="9144000" cy="857250"/>
          </a:xfrm>
        </p:spPr>
        <p:txBody>
          <a:bodyPr>
            <a:noAutofit/>
          </a:bodyPr>
          <a:lstStyle/>
          <a:p>
            <a:r>
              <a:rPr lang="en-US" altLang="ja-JP" sz="2700" dirty="0"/>
              <a:t>EFSO (Ensemble</a:t>
            </a:r>
            <a:r>
              <a:rPr lang="ja-JP" altLang="en-US" sz="2700" dirty="0"/>
              <a:t>-</a:t>
            </a:r>
            <a:r>
              <a:rPr lang="en-US" altLang="ja-JP" sz="2700" dirty="0"/>
              <a:t>based FSO</a:t>
            </a:r>
            <a:r>
              <a:rPr lang="en-US" altLang="ja-JP" sz="2700" dirty="0" smtClean="0"/>
              <a:t>)</a:t>
            </a:r>
            <a:r>
              <a:rPr lang="en-US" altLang="ja-JP" sz="2700" dirty="0"/>
              <a:t/>
            </a:r>
            <a:br>
              <a:rPr lang="en-US" altLang="ja-JP" sz="2700" dirty="0"/>
            </a:br>
            <a:r>
              <a:rPr lang="en-US" altLang="ja-JP" sz="1500" dirty="0" err="1"/>
              <a:t>Kalnay</a:t>
            </a:r>
            <a:r>
              <a:rPr lang="en-US" altLang="ja-JP" sz="1500" dirty="0"/>
              <a:t> et al. (2012 </a:t>
            </a:r>
            <a:r>
              <a:rPr lang="en-US" altLang="ja-JP" sz="1500" i="1" dirty="0" err="1"/>
              <a:t>Tellus</a:t>
            </a:r>
            <a:r>
              <a:rPr lang="en-US" altLang="ja-JP" sz="1500" dirty="0"/>
              <a:t>), Ota et al. (2013 </a:t>
            </a:r>
            <a:r>
              <a:rPr lang="en-US" altLang="ja-JP" sz="1500" i="1" dirty="0" err="1"/>
              <a:t>Tellus</a:t>
            </a:r>
            <a:r>
              <a:rPr lang="en-US" altLang="ja-JP" sz="1500" dirty="0"/>
              <a:t>), </a:t>
            </a:r>
            <a:r>
              <a:rPr lang="en-US" altLang="ja-JP" sz="1500" dirty="0" err="1"/>
              <a:t>Hotta</a:t>
            </a:r>
            <a:r>
              <a:rPr lang="en-US" altLang="ja-JP" sz="1500" dirty="0"/>
              <a:t> et al. (2017 </a:t>
            </a:r>
            <a:r>
              <a:rPr lang="en-US" altLang="ja-JP" sz="1500" i="1" dirty="0"/>
              <a:t>MWR</a:t>
            </a:r>
            <a:r>
              <a:rPr lang="en-US" altLang="ja-JP" sz="1500" dirty="0"/>
              <a:t>)</a:t>
            </a:r>
            <a:endParaRPr lang="ja-JP" altLang="en-US" sz="27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6553200" y="4928890"/>
            <a:ext cx="2133600" cy="273844"/>
          </a:xfrm>
        </p:spPr>
        <p:txBody>
          <a:bodyPr/>
          <a:lstStyle/>
          <a:p>
            <a:fld id="{46DDD0AD-D7BD-F640-8658-6E911D167780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01471" y="2067837"/>
            <a:ext cx="2920923" cy="2039751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7219539" y="4114675"/>
            <a:ext cx="136768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1350" dirty="0">
                <a:latin typeface="Arial" charset="0"/>
              </a:rPr>
              <a:t>↑</a:t>
            </a:r>
          </a:p>
          <a:p>
            <a:pPr algn="r"/>
            <a:r>
              <a:rPr lang="en-US" altLang="ja-JP" sz="1350" dirty="0">
                <a:latin typeface="Arial" charset="0"/>
              </a:rPr>
              <a:t>Evaluation time</a:t>
            </a:r>
          </a:p>
        </p:txBody>
      </p:sp>
      <p:sp>
        <p:nvSpPr>
          <p:cNvPr id="17" name="コンテンツ プレースホルダー 5"/>
          <p:cNvSpPr txBox="1">
            <a:spLocks/>
          </p:cNvSpPr>
          <p:nvPr/>
        </p:nvSpPr>
        <p:spPr>
          <a:xfrm>
            <a:off x="302948" y="2077625"/>
            <a:ext cx="6515100" cy="34968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1500" dirty="0" smtClean="0">
                <a:latin typeface="Arial" charset="0"/>
              </a:rPr>
              <a:t>EFSO:</a:t>
            </a:r>
            <a:endParaRPr lang="en-US" altLang="ja-JP" sz="1500" dirty="0">
              <a:latin typeface="Arial" charset="0"/>
            </a:endParaRPr>
          </a:p>
          <a:p>
            <a:pPr marL="0" indent="0">
              <a:buNone/>
            </a:pPr>
            <a:endParaRPr lang="en-US" altLang="ja-JP" sz="1500" dirty="0">
              <a:latin typeface="Arial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95" y="1319138"/>
            <a:ext cx="3232769" cy="410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939" y="2087121"/>
            <a:ext cx="4251798" cy="1034468"/>
          </a:xfrm>
          <a:prstGeom prst="rect">
            <a:avLst/>
          </a:prstGeom>
        </p:spPr>
      </p:pic>
      <p:sp>
        <p:nvSpPr>
          <p:cNvPr id="19" name="コンテンツ プレースホルダー 5"/>
          <p:cNvSpPr txBox="1">
            <a:spLocks/>
          </p:cNvSpPr>
          <p:nvPr/>
        </p:nvSpPr>
        <p:spPr>
          <a:xfrm>
            <a:off x="302948" y="3316443"/>
            <a:ext cx="5398062" cy="79114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600" dirty="0">
                <a:latin typeface="Arial" charset="0"/>
              </a:rPr>
              <a:t>Verifying truth: LETKF mean analysis</a:t>
            </a:r>
          </a:p>
          <a:p>
            <a:r>
              <a:rPr lang="en-US" altLang="ja-JP" sz="1600" dirty="0">
                <a:latin typeface="Arial" charset="0"/>
              </a:rPr>
              <a:t>Evaluation lead time: 6 hour (</a:t>
            </a:r>
            <a:r>
              <a:rPr lang="en-US" altLang="ja-JP" sz="1600" dirty="0" err="1">
                <a:latin typeface="Arial" charset="0"/>
              </a:rPr>
              <a:t>Hotta</a:t>
            </a:r>
            <a:r>
              <a:rPr lang="en-US" altLang="ja-JP" sz="1600" dirty="0">
                <a:latin typeface="Arial" charset="0"/>
              </a:rPr>
              <a:t> et al. 2017)</a:t>
            </a:r>
          </a:p>
          <a:p>
            <a:r>
              <a:rPr lang="en-US" altLang="ja-JP" sz="1600" dirty="0">
                <a:latin typeface="Arial" charset="0"/>
              </a:rPr>
              <a:t>Error norm: Moist total energy [J/kg]</a:t>
            </a:r>
          </a:p>
          <a:p>
            <a:r>
              <a:rPr lang="en-US" altLang="ja-JP" sz="1600" dirty="0">
                <a:latin typeface="Arial" charset="0"/>
              </a:rPr>
              <a:t>The moving localization scheme (Ota et al. 2013)</a:t>
            </a:r>
          </a:p>
          <a:p>
            <a:endParaRPr lang="en-US" altLang="ja-JP" sz="1600" dirty="0">
              <a:latin typeface="Arial" charset="0"/>
            </a:endParaRPr>
          </a:p>
          <a:p>
            <a:endParaRPr lang="en-US" altLang="ja-JP" sz="1600" dirty="0">
              <a:latin typeface="Arial" charset="0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424" y="1229783"/>
            <a:ext cx="2019553" cy="680442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>
          <a:xfrm>
            <a:off x="2033536" y="2701990"/>
            <a:ext cx="4604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V="1">
            <a:off x="3850890" y="3120807"/>
            <a:ext cx="415155" cy="7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コンテンツ プレースホルダー 5"/>
          <p:cNvSpPr txBox="1">
            <a:spLocks/>
          </p:cNvSpPr>
          <p:nvPr/>
        </p:nvSpPr>
        <p:spPr>
          <a:xfrm>
            <a:off x="-3375" y="5306040"/>
            <a:ext cx="9147375" cy="141419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latin typeface="Arial" charset="0"/>
              </a:rPr>
              <a:t>EFSO values (</a:t>
            </a:r>
            <a:r>
              <a:rPr lang="en-US" altLang="ja-JP" dirty="0" smtClean="0">
                <a:solidFill>
                  <a:srgbClr val="FF0000"/>
                </a:solidFill>
                <a:latin typeface="Arial" charset="0"/>
              </a:rPr>
              <a:t>Δe</a:t>
            </a:r>
            <a:r>
              <a:rPr lang="en-US" altLang="ja-JP" baseline="30000" dirty="0" smtClean="0">
                <a:solidFill>
                  <a:srgbClr val="FF0000"/>
                </a:solidFill>
                <a:latin typeface="Arial" charset="0"/>
              </a:rPr>
              <a:t>2</a:t>
            </a:r>
            <a:r>
              <a:rPr lang="en-US" altLang="ja-JP" dirty="0" smtClean="0">
                <a:latin typeface="Arial" charset="0"/>
                <a:sym typeface="Wingdings"/>
              </a:rPr>
              <a:t>) estimate impact of each </a:t>
            </a:r>
            <a:r>
              <a:rPr lang="en-US" altLang="ja-JP" dirty="0" err="1" smtClean="0">
                <a:latin typeface="Arial" charset="0"/>
                <a:sym typeface="Wingdings"/>
              </a:rPr>
              <a:t>obs</a:t>
            </a:r>
            <a:r>
              <a:rPr lang="en-US" altLang="ja-JP" dirty="0" smtClean="0">
                <a:latin typeface="Arial" charset="0"/>
                <a:sym typeface="Wingdings"/>
              </a:rPr>
              <a:t> against 6-hr forecast w/o recycling DA cycles.</a:t>
            </a:r>
          </a:p>
          <a:p>
            <a:pPr>
              <a:buFont typeface="Wingdings" charset="2"/>
              <a:buChar char="Ø"/>
            </a:pPr>
            <a:r>
              <a:rPr lang="en-US" altLang="ja-JP" dirty="0" smtClean="0">
                <a:latin typeface="Arial" charset="0"/>
                <a:sym typeface="Wingdings"/>
              </a:rPr>
              <a:t>How quantitatively the EFSO can estimate the </a:t>
            </a:r>
            <a:r>
              <a:rPr lang="en-US" altLang="ja-JP" dirty="0" err="1" smtClean="0">
                <a:latin typeface="Arial" charset="0"/>
                <a:sym typeface="Wingdings"/>
              </a:rPr>
              <a:t>obs</a:t>
            </a:r>
            <a:r>
              <a:rPr lang="en-US" altLang="ja-JP" dirty="0" smtClean="0">
                <a:latin typeface="Arial" charset="0"/>
                <a:sym typeface="Wingdings"/>
              </a:rPr>
              <a:t> impact for global OSE (data denial) studies?</a:t>
            </a:r>
            <a:endParaRPr lang="en-US" altLang="ja-JP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8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Total (global) EFSO values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7" name="図 6" descr="stream201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4" y="1222319"/>
            <a:ext cx="7005446" cy="549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0" y="1126059"/>
                <a:ext cx="9144000" cy="2650536"/>
              </a:xfrm>
            </p:spPr>
            <p:txBody>
              <a:bodyPr>
                <a:normAutofit fontScale="85000" lnSpcReduction="10000"/>
              </a:bodyPr>
              <a:lstStyle/>
              <a:p>
                <a:pPr lvl="1">
                  <a:buFont typeface="Arial" charset="0"/>
                  <a:buChar char="•"/>
                </a:pPr>
                <a:r>
                  <a:rPr lang="en-US" altLang="ja-JP" dirty="0"/>
                  <a:t>Compare estimation by EFSO with observation impacts quantified by data denial (DD) experiments.</a:t>
                </a:r>
              </a:p>
              <a:p>
                <a:pPr lvl="1">
                  <a:buFont typeface="Arial" charset="0"/>
                  <a:buChar char="•"/>
                </a:pPr>
                <a:r>
                  <a:rPr lang="en-US" altLang="ja-JP" dirty="0"/>
                  <a:t>DA experiments from Dec 2015 to Feb 2016.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altLang="ja-JP" dirty="0"/>
                  <a:t>CTL: Same as ALERA stream (stream2015).</a:t>
                </a:r>
              </a:p>
              <a:p>
                <a:pPr lvl="2">
                  <a:buFont typeface="Arial" charset="0"/>
                  <a:buChar char="•"/>
                </a:pPr>
                <a:r>
                  <a:rPr lang="en-US" altLang="ja-JP" dirty="0"/>
                  <a:t>check the EFSO estimation with true error reduction (increment).</a:t>
                </a:r>
              </a:p>
              <a:p>
                <a:pPr lvl="3">
                  <a:buFont typeface="Arial" charset="0"/>
                  <a:buChar char="•"/>
                </a:pPr>
                <a:r>
                  <a:rPr lang="en-US" altLang="ja-JP" dirty="0" smtClean="0"/>
                  <a:t>Data denial (DD) </a:t>
                </a:r>
                <a:r>
                  <a:rPr lang="en-US" altLang="ja-JP" dirty="0" err="1" smtClean="0"/>
                  <a:t>exps</a:t>
                </a:r>
                <a:r>
                  <a:rPr lang="en-US" altLang="ja-JP" dirty="0" smtClean="0"/>
                  <a:t>: </a:t>
                </a:r>
                <a:r>
                  <a:rPr lang="en-US" altLang="ja-JP" dirty="0"/>
                  <a:t>Same as CTL </a:t>
                </a:r>
                <a:r>
                  <a:rPr lang="en-US" altLang="ja-JP" dirty="0" smtClean="0"/>
                  <a:t>except </a:t>
                </a:r>
                <a:r>
                  <a:rPr lang="en-US" altLang="ja-JP" dirty="0"/>
                  <a:t>3 </a:t>
                </a:r>
                <a:r>
                  <a:rPr lang="en-US" altLang="ja-JP" dirty="0" err="1"/>
                  <a:t>sondes</a:t>
                </a:r>
                <a:r>
                  <a:rPr lang="en-US" altLang="ja-JP" dirty="0"/>
                  <a:t> </a:t>
                </a:r>
                <a:r>
                  <a:rPr lang="en-US" altLang="ja-JP" dirty="0" smtClean="0"/>
                  <a:t>at </a:t>
                </a:r>
                <a:r>
                  <a:rPr lang="en-US" altLang="ja-JP" dirty="0" err="1" smtClean="0"/>
                  <a:t>midlat</a:t>
                </a:r>
                <a:r>
                  <a:rPr lang="en-US" altLang="ja-JP" dirty="0" smtClean="0"/>
                  <a:t>/Arctic/tropica</a:t>
                </a:r>
                <a:r>
                  <a:rPr lang="en-US" altLang="ja-JP" dirty="0"/>
                  <a:t>l</a:t>
                </a:r>
                <a:r>
                  <a:rPr lang="en-US" altLang="ja-JP" dirty="0" smtClean="0"/>
                  <a:t> </a:t>
                </a:r>
                <a:r>
                  <a:rPr lang="en-US" altLang="ja-JP" dirty="0" smtClean="0"/>
                  <a:t>regions at </a:t>
                </a:r>
                <a:r>
                  <a:rPr lang="en-US" altLang="ja-JP" dirty="0"/>
                  <a:t>every 00UTC (3 profiles </a:t>
                </a:r>
                <a14:m>
                  <m:oMath xmlns:m="http://schemas.openxmlformats.org/officeDocument/2006/math">
                    <m:r>
                      <a:rPr lang="en-US" altLang="ja-JP" i="1">
                        <a:latin typeface="Cambria Math" charset="0"/>
                        <a:ea typeface="Cambria Math" charset="0"/>
                        <a:cs typeface="Cambria Math" charset="0"/>
                      </a:rPr>
                      <m:t>×</m:t>
                    </m:r>
                  </m:oMath>
                </a14:m>
                <a:r>
                  <a:rPr lang="en-US" altLang="ja-JP" dirty="0"/>
                  <a:t> 91 days).</a:t>
                </a:r>
              </a:p>
              <a:p>
                <a:pPr lvl="3">
                  <a:buFont typeface="Wingdings" charset="2"/>
                  <a:buChar char="ü"/>
                </a:pPr>
                <a:r>
                  <a:rPr lang="en-US" altLang="ja-JP" dirty="0" smtClean="0"/>
                  <a:t>every </a:t>
                </a:r>
                <a:r>
                  <a:rPr lang="en-US" altLang="ja-JP" dirty="0"/>
                  <a:t>DD was taken serially (not </a:t>
                </a:r>
                <a:r>
                  <a:rPr lang="en-US" altLang="ja-JP" dirty="0" smtClean="0"/>
                  <a:t>sequentially; “offline DA”). </a:t>
                </a:r>
              </a:p>
              <a:p>
                <a:pPr lvl="1">
                  <a:buFont typeface="Arial" charset="0"/>
                  <a:buChar char="•"/>
                </a:pPr>
                <a:endParaRPr lang="en-US" altLang="ja-JP" dirty="0"/>
              </a:p>
              <a:p>
                <a:pPr lvl="1">
                  <a:buFont typeface="Arial" charset="0"/>
                  <a:buChar char="•"/>
                </a:pPr>
                <a:endParaRPr lang="en-US" altLang="ja-JP" dirty="0"/>
              </a:p>
            </p:txBody>
          </p:sp>
        </mc:Choice>
        <mc:Fallback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126059"/>
                <a:ext cx="9144000" cy="2650536"/>
              </a:xfrm>
              <a:blipFill rotWithShape="0">
                <a:blip r:embed="rId3"/>
                <a:stretch>
                  <a:fillRect t="-2989" b="-22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10400" y="-6003"/>
            <a:ext cx="2133600" cy="365125"/>
          </a:xfrm>
        </p:spPr>
        <p:txBody>
          <a:bodyPr/>
          <a:lstStyle/>
          <a:p>
            <a:fld id="{46DDD0AD-D7BD-F640-8658-6E911D167780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0" y="7659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Data </a:t>
            </a:r>
            <a:r>
              <a:rPr lang="en-US" altLang="ja-JP" dirty="0"/>
              <a:t>denial </a:t>
            </a:r>
            <a:r>
              <a:rPr lang="en-US" altLang="ja-JP" dirty="0" smtClean="0"/>
              <a:t>experiments for 3 radiosondes</a:t>
            </a:r>
            <a:endParaRPr kumimoji="1" lang="ja-JP" altLang="en-US" dirty="0"/>
          </a:p>
        </p:txBody>
      </p:sp>
      <p:graphicFrame>
        <p:nvGraphicFramePr>
          <p:cNvPr id="6" name="表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358966"/>
              </p:ext>
            </p:extLst>
          </p:nvPr>
        </p:nvGraphicFramePr>
        <p:xfrm>
          <a:off x="1043608" y="3960439"/>
          <a:ext cx="6624736" cy="26920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28092"/>
                <a:gridCol w="828092"/>
                <a:gridCol w="828092"/>
                <a:gridCol w="828092"/>
                <a:gridCol w="828092"/>
                <a:gridCol w="828092"/>
                <a:gridCol w="828092"/>
                <a:gridCol w="828092"/>
              </a:tblGrid>
              <a:tr h="454399">
                <a:tc>
                  <a:txBody>
                    <a:bodyPr/>
                    <a:lstStyle/>
                    <a:p>
                      <a:r>
                        <a:rPr kumimoji="1" lang="en-US" altLang="ja-JP" b="0" i="0" dirty="0" smtClean="0">
                          <a:latin typeface="Arial" charset="0"/>
                          <a:ea typeface="ヒラギノ角ゴ Pro W3"/>
                        </a:rPr>
                        <a:t>1 Dec</a:t>
                      </a:r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i="0" dirty="0" smtClean="0">
                          <a:latin typeface="Arial" charset="0"/>
                          <a:ea typeface="ヒラギノ角ゴ Pro W3"/>
                        </a:rPr>
                        <a:t>2 Dec</a:t>
                      </a:r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i="0" dirty="0" smtClean="0">
                          <a:latin typeface="Arial" charset="0"/>
                          <a:ea typeface="ヒラギノ角ゴ Pro W3"/>
                        </a:rPr>
                        <a:t>3</a:t>
                      </a:r>
                      <a:r>
                        <a:rPr kumimoji="1" lang="en-US" altLang="ja-JP" b="0" i="0" baseline="0" dirty="0" smtClean="0">
                          <a:latin typeface="Arial" charset="0"/>
                          <a:ea typeface="ヒラギノ角ゴ Pro W3"/>
                        </a:rPr>
                        <a:t> Dec</a:t>
                      </a:r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i="0" dirty="0" smtClean="0">
                          <a:latin typeface="Arial" charset="0"/>
                          <a:ea typeface="ヒラギノ角ゴ Pro W3"/>
                        </a:rPr>
                        <a:t>…</a:t>
                      </a:r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i="0" baseline="0" dirty="0" smtClean="0">
                          <a:latin typeface="Arial" charset="0"/>
                          <a:ea typeface="ヒラギノ角ゴ Pro W3"/>
                        </a:rPr>
                        <a:t> </a:t>
                      </a:r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i="0" dirty="0" smtClean="0">
                          <a:latin typeface="Arial" charset="0"/>
                          <a:ea typeface="ヒラギノ角ゴ Pro W3"/>
                        </a:rPr>
                        <a:t>…</a:t>
                      </a:r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0" i="0" baseline="0" dirty="0" smtClean="0">
                          <a:latin typeface="Arial" charset="0"/>
                          <a:ea typeface="ヒラギノ角ゴ Pro W3"/>
                        </a:rPr>
                        <a:t>29 Feb</a:t>
                      </a:r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981"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981"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981"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2981"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0" i="0" dirty="0">
                        <a:latin typeface="Arial" charset="0"/>
                        <a:ea typeface="ヒラギノ角ゴ Pro W3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右矢印 6"/>
          <p:cNvSpPr/>
          <p:nvPr/>
        </p:nvSpPr>
        <p:spPr>
          <a:xfrm>
            <a:off x="1043608" y="5272015"/>
            <a:ext cx="3312368" cy="196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  <a:ea typeface="ヒラギノ角ゴ Pro W3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795038" y="5233792"/>
            <a:ext cx="515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</a:t>
            </a:r>
            <a:r>
              <a:rPr kumimoji="1"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0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620994" y="5224884"/>
            <a:ext cx="515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</a:t>
            </a:r>
            <a:r>
              <a:rPr lang="en-US" altLang="ja-JP" sz="1000" dirty="0">
                <a:latin typeface="Arial" charset="0"/>
                <a:ea typeface="ヒラギノ角ゴ Pro W3"/>
                <a:cs typeface="ヒラギノ角ゴ Pro W3"/>
              </a:rPr>
              <a:t>1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441165" y="5224884"/>
            <a:ext cx="515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2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059477" y="5233351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</a:t>
            </a:r>
            <a:r>
              <a:rPr lang="en-US" altLang="ja-JP" sz="1000" dirty="0">
                <a:latin typeface="Arial" charset="0"/>
                <a:ea typeface="ヒラギノ角ゴ Pro W3"/>
                <a:cs typeface="ヒラギノ角ゴ Pro W3"/>
              </a:rPr>
              <a:t>7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7605605" y="5376129"/>
            <a:ext cx="1405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smtClean="0">
                <a:solidFill>
                  <a:srgbClr val="0000FF"/>
                </a:solidFill>
                <a:latin typeface="Arial" charset="0"/>
                <a:ea typeface="ヒラギノ角ゴ Pro W3"/>
                <a:cs typeface="ヒラギノ角ゴ Pro W3"/>
              </a:rPr>
              <a:t>includes 2 </a:t>
            </a:r>
            <a:r>
              <a:rPr lang="en-US" altLang="ja-JP" sz="1400" dirty="0" smtClean="0">
                <a:solidFill>
                  <a:srgbClr val="0000FF"/>
                </a:solidFill>
                <a:latin typeface="Arial" charset="0"/>
                <a:ea typeface="ヒラギノ角ゴ Pro W3"/>
                <a:cs typeface="ヒラギノ角ゴ Pro W3"/>
              </a:rPr>
              <a:t>runs</a:t>
            </a:r>
          </a:p>
          <a:p>
            <a:pPr algn="ctr"/>
            <a:r>
              <a:rPr lang="en-US" altLang="ja-JP" sz="1400" dirty="0" smtClean="0">
                <a:solidFill>
                  <a:srgbClr val="0000FF"/>
                </a:solidFill>
                <a:latin typeface="Arial" charset="0"/>
                <a:ea typeface="ヒラギノ角ゴ Pro W3"/>
                <a:cs typeface="ヒラギノ角ゴ Pro W3"/>
              </a:rPr>
              <a:t>from </a:t>
            </a:r>
            <a:r>
              <a:rPr lang="en-US" altLang="ja-JP" sz="1400" dirty="0" smtClean="0">
                <a:solidFill>
                  <a:srgbClr val="0000FF"/>
                </a:solidFill>
                <a:latin typeface="Arial" charset="0"/>
                <a:ea typeface="ヒラギノ角ゴ Pro W3"/>
                <a:cs typeface="ヒラギノ角ゴ Pro W3"/>
              </a:rPr>
              <a:t>CTL &amp; </a:t>
            </a:r>
            <a:r>
              <a:rPr lang="en-US" altLang="ja-JP" sz="1400" dirty="0" err="1" smtClean="0">
                <a:solidFill>
                  <a:srgbClr val="0000FF"/>
                </a:solidFill>
                <a:latin typeface="Arial" charset="0"/>
                <a:ea typeface="ヒラギノ角ゴ Pro W3"/>
                <a:cs typeface="ヒラギノ角ゴ Pro W3"/>
              </a:rPr>
              <a:t>DDexp</a:t>
            </a:r>
            <a:endParaRPr lang="en-US" altLang="ja-JP" sz="1400" dirty="0" smtClean="0">
              <a:solidFill>
                <a:srgbClr val="0000FF"/>
              </a:solidFill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47" name="右矢印 46"/>
          <p:cNvSpPr/>
          <p:nvPr/>
        </p:nvSpPr>
        <p:spPr>
          <a:xfrm>
            <a:off x="8081629" y="5139501"/>
            <a:ext cx="317704" cy="196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  <a:ea typeface="ヒラギノ角ゴ Pro W3"/>
            </a:endParaRPr>
          </a:p>
        </p:txBody>
      </p:sp>
      <p:sp>
        <p:nvSpPr>
          <p:cNvPr id="51" name="左中かっこ 50"/>
          <p:cNvSpPr/>
          <p:nvPr/>
        </p:nvSpPr>
        <p:spPr>
          <a:xfrm>
            <a:off x="719344" y="5304396"/>
            <a:ext cx="199979" cy="131053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  <a:ea typeface="ヒラギノ角ゴ Pro W3"/>
            </a:endParaRPr>
          </a:p>
        </p:txBody>
      </p:sp>
      <p:sp>
        <p:nvSpPr>
          <p:cNvPr id="53" name="右矢印 52"/>
          <p:cNvSpPr/>
          <p:nvPr/>
        </p:nvSpPr>
        <p:spPr>
          <a:xfrm>
            <a:off x="1869564" y="5793005"/>
            <a:ext cx="3312368" cy="196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  <a:ea typeface="ヒラギノ角ゴ Pro W3"/>
            </a:endParaRPr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1620994" y="5754782"/>
            <a:ext cx="515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</a:t>
            </a:r>
            <a:r>
              <a:rPr kumimoji="1"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0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55" name="テキスト ボックス 54"/>
          <p:cNvSpPr txBox="1"/>
          <p:nvPr/>
        </p:nvSpPr>
        <p:spPr>
          <a:xfrm>
            <a:off x="2446950" y="5745874"/>
            <a:ext cx="515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</a:t>
            </a:r>
            <a:r>
              <a:rPr lang="en-US" altLang="ja-JP" sz="1000" dirty="0">
                <a:latin typeface="Arial" charset="0"/>
                <a:ea typeface="ヒラギノ角ゴ Pro W3"/>
                <a:cs typeface="ヒラギノ角ゴ Pro W3"/>
              </a:rPr>
              <a:t>1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267121" y="5745874"/>
            <a:ext cx="515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2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4885433" y="5754341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</a:t>
            </a:r>
            <a:r>
              <a:rPr lang="en-US" altLang="ja-JP" sz="1000" dirty="0">
                <a:latin typeface="Arial" charset="0"/>
                <a:ea typeface="ヒラギノ角ゴ Pro W3"/>
                <a:cs typeface="ヒラギノ角ゴ Pro W3"/>
              </a:rPr>
              <a:t>7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58" name="右矢印 57"/>
          <p:cNvSpPr/>
          <p:nvPr/>
        </p:nvSpPr>
        <p:spPr>
          <a:xfrm>
            <a:off x="6842924" y="6296380"/>
            <a:ext cx="3312368" cy="1966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  <a:ea typeface="ヒラギノ角ゴ Pro W3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6594354" y="6258157"/>
            <a:ext cx="515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</a:t>
            </a:r>
            <a:r>
              <a:rPr kumimoji="1"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0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420310" y="6249249"/>
            <a:ext cx="515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</a:t>
            </a:r>
            <a:r>
              <a:rPr lang="en-US" altLang="ja-JP" sz="1000" dirty="0">
                <a:latin typeface="Arial" charset="0"/>
                <a:ea typeface="ヒラギノ角ゴ Pro W3"/>
                <a:cs typeface="ヒラギノ角ゴ Pro W3"/>
              </a:rPr>
              <a:t>1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8240481" y="6249249"/>
            <a:ext cx="5150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2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9858793" y="6257716"/>
            <a:ext cx="514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 smtClean="0">
                <a:latin typeface="Arial" charset="0"/>
                <a:ea typeface="ヒラギノ角ゴ Pro W3"/>
                <a:cs typeface="ヒラギノ角ゴ Pro W3"/>
              </a:rPr>
              <a:t>Day </a:t>
            </a:r>
            <a:r>
              <a:rPr lang="en-US" altLang="ja-JP" sz="1000" dirty="0">
                <a:latin typeface="Arial" charset="0"/>
                <a:ea typeface="ヒラギノ角ゴ Pro W3"/>
                <a:cs typeface="ヒラギノ角ゴ Pro W3"/>
              </a:rPr>
              <a:t>7</a:t>
            </a:r>
            <a:endParaRPr kumimoji="1" lang="ja-JP" altLang="en-US" sz="1000" dirty="0">
              <a:latin typeface="Arial" charset="0"/>
              <a:ea typeface="ヒラギノ角ゴ Pro W3"/>
              <a:cs typeface="ヒラギノ角ゴ Pro W3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623503" y="4755439"/>
            <a:ext cx="2146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latin typeface="Arial" charset="0"/>
              </a:rPr>
              <a:t>data denial (91 times)</a:t>
            </a:r>
            <a:endParaRPr kumimoji="1" lang="ja-JP" altLang="en-US" sz="1600" dirty="0">
              <a:latin typeface="Arial" charset="0"/>
            </a:endParaRPr>
          </a:p>
        </p:txBody>
      </p:sp>
      <p:sp>
        <p:nvSpPr>
          <p:cNvPr id="64" name="右矢印 63"/>
          <p:cNvSpPr/>
          <p:nvPr/>
        </p:nvSpPr>
        <p:spPr>
          <a:xfrm>
            <a:off x="1043608" y="4546481"/>
            <a:ext cx="6624736" cy="31929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  <a:ea typeface="ヒラギノ角ゴ Pro W3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7655789" y="4422785"/>
            <a:ext cx="1405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FF0000"/>
                </a:solidFill>
                <a:latin typeface="Arial" charset="0"/>
                <a:ea typeface="ヒラギノ角ゴ Pro W3"/>
                <a:cs typeface="ヒラギノ角ゴ Pro W3"/>
              </a:rPr>
              <a:t>Analysis stream (CTL</a:t>
            </a:r>
            <a:r>
              <a:rPr lang="en-US" altLang="ja-JP" sz="1400" dirty="0" smtClean="0">
                <a:solidFill>
                  <a:srgbClr val="FF0000"/>
                </a:solidFill>
                <a:latin typeface="Arial" charset="0"/>
                <a:ea typeface="ヒラギノ角ゴ Pro W3"/>
                <a:cs typeface="ヒラギノ角ゴ Pro W3"/>
              </a:rPr>
              <a:t>)</a:t>
            </a: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8775" y="5453485"/>
            <a:ext cx="766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err="1" smtClean="0">
                <a:latin typeface="Arial" charset="0"/>
              </a:rPr>
              <a:t>Fcst</a:t>
            </a:r>
            <a:endParaRPr lang="en-US" altLang="ja-JP" sz="1600" dirty="0" smtClean="0">
              <a:latin typeface="Arial" charset="0"/>
            </a:endParaRPr>
          </a:p>
          <a:p>
            <a:r>
              <a:rPr kumimoji="1" lang="en-US" altLang="ja-JP" sz="1600" dirty="0" smtClean="0">
                <a:latin typeface="Arial" charset="0"/>
              </a:rPr>
              <a:t>91 times</a:t>
            </a:r>
            <a:endParaRPr kumimoji="1" lang="ja-JP" altLang="en-US" sz="1600" dirty="0">
              <a:latin typeface="Arial" charset="0"/>
            </a:endParaRPr>
          </a:p>
        </p:txBody>
      </p:sp>
      <p:sp>
        <p:nvSpPr>
          <p:cNvPr id="2" name="上矢印 1"/>
          <p:cNvSpPr/>
          <p:nvPr/>
        </p:nvSpPr>
        <p:spPr>
          <a:xfrm rot="10800000">
            <a:off x="911860" y="4675480"/>
            <a:ext cx="264741" cy="27634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33" name="上矢印 32"/>
          <p:cNvSpPr/>
          <p:nvPr/>
        </p:nvSpPr>
        <p:spPr>
          <a:xfrm rot="10800000">
            <a:off x="1740442" y="4671279"/>
            <a:ext cx="264741" cy="27634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34" name="上矢印 33"/>
          <p:cNvSpPr/>
          <p:nvPr/>
        </p:nvSpPr>
        <p:spPr>
          <a:xfrm rot="10800000">
            <a:off x="2565810" y="4666521"/>
            <a:ext cx="264741" cy="27634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35" name="上矢印 34"/>
          <p:cNvSpPr/>
          <p:nvPr/>
        </p:nvSpPr>
        <p:spPr>
          <a:xfrm rot="10800000">
            <a:off x="3394989" y="4663462"/>
            <a:ext cx="264741" cy="27634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36" name="上矢印 35"/>
          <p:cNvSpPr/>
          <p:nvPr/>
        </p:nvSpPr>
        <p:spPr>
          <a:xfrm rot="10800000">
            <a:off x="6706397" y="4660444"/>
            <a:ext cx="264741" cy="276346"/>
          </a:xfrm>
          <a:prstGeom prst="up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965377" y="4982270"/>
            <a:ext cx="149672" cy="1496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円/楕円 37"/>
          <p:cNvSpPr/>
          <p:nvPr/>
        </p:nvSpPr>
        <p:spPr>
          <a:xfrm>
            <a:off x="1788989" y="4975975"/>
            <a:ext cx="149672" cy="1496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円/楕円 38"/>
          <p:cNvSpPr/>
          <p:nvPr/>
        </p:nvSpPr>
        <p:spPr>
          <a:xfrm>
            <a:off x="2624956" y="4970496"/>
            <a:ext cx="149672" cy="1496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円/楕円 39"/>
          <p:cNvSpPr/>
          <p:nvPr/>
        </p:nvSpPr>
        <p:spPr>
          <a:xfrm>
            <a:off x="3449790" y="4968966"/>
            <a:ext cx="149672" cy="1496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1" name="円/楕円 40"/>
          <p:cNvSpPr/>
          <p:nvPr/>
        </p:nvSpPr>
        <p:spPr>
          <a:xfrm>
            <a:off x="6768087" y="4944721"/>
            <a:ext cx="149672" cy="1496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-233552" y="4895735"/>
            <a:ext cx="1405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smtClean="0">
                <a:solidFill>
                  <a:srgbClr val="FF0000"/>
                </a:solidFill>
                <a:latin typeface="Arial" charset="0"/>
                <a:ea typeface="ヒラギノ角ゴ Pro W3"/>
                <a:cs typeface="ヒラギノ角ゴ Pro W3"/>
              </a:rPr>
              <a:t>DD analysis</a:t>
            </a:r>
            <a:endParaRPr lang="en-US" altLang="ja-JP" sz="1400" dirty="0" smtClean="0">
              <a:solidFill>
                <a:srgbClr val="FF0000"/>
              </a:solidFill>
              <a:latin typeface="Arial" charset="0"/>
              <a:ea typeface="ヒラギノ角ゴ Pro W3"/>
              <a:cs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204183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" y="-374904"/>
            <a:ext cx="9931154" cy="76718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xfrm>
            <a:off x="0" y="-511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EFSO values </a:t>
            </a:r>
            <a:r>
              <a:rPr lang="en-US" altLang="ja-JP" smtClean="0"/>
              <a:t>(radiosondes)</a:t>
            </a:r>
            <a:br>
              <a:rPr lang="en-US" altLang="ja-JP" smtClean="0"/>
            </a:br>
            <a:r>
              <a:rPr lang="en-US" altLang="ja-JP" smtClean="0"/>
              <a:t>and </a:t>
            </a:r>
            <a:r>
              <a:rPr lang="en-US" altLang="ja-JP" dirty="0" smtClean="0"/>
              <a:t>DD </a:t>
            </a:r>
            <a:r>
              <a:rPr lang="en-US" altLang="ja-JP" dirty="0" err="1" smtClean="0"/>
              <a:t>sondes</a:t>
            </a:r>
            <a:endParaRPr kumimoji="1" lang="ja-JP" altLang="en-US" dirty="0"/>
          </a:p>
        </p:txBody>
      </p:sp>
      <p:sp>
        <p:nvSpPr>
          <p:cNvPr id="13" name="円/楕円 12"/>
          <p:cNvSpPr/>
          <p:nvPr/>
        </p:nvSpPr>
        <p:spPr>
          <a:xfrm rot="421828">
            <a:off x="3511296" y="2569464"/>
            <a:ext cx="1783080" cy="411480"/>
          </a:xfrm>
          <a:prstGeom prst="ellipse">
            <a:avLst/>
          </a:prstGeom>
          <a:solidFill>
            <a:srgbClr val="0432FF">
              <a:alpha val="20000"/>
            </a:srgbClr>
          </a:solidFill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18" name="円/楕円 17"/>
          <p:cNvSpPr/>
          <p:nvPr/>
        </p:nvSpPr>
        <p:spPr>
          <a:xfrm rot="421828">
            <a:off x="1371968" y="2759044"/>
            <a:ext cx="560874" cy="334645"/>
          </a:xfrm>
          <a:prstGeom prst="ellipse">
            <a:avLst/>
          </a:prstGeom>
          <a:solidFill>
            <a:srgbClr val="0432FF">
              <a:alpha val="20000"/>
            </a:srgbClr>
          </a:solidFill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19" name="円/楕円 18"/>
          <p:cNvSpPr/>
          <p:nvPr/>
        </p:nvSpPr>
        <p:spPr>
          <a:xfrm rot="421828">
            <a:off x="8021596" y="2639594"/>
            <a:ext cx="560874" cy="416165"/>
          </a:xfrm>
          <a:prstGeom prst="ellipse">
            <a:avLst/>
          </a:prstGeom>
          <a:solidFill>
            <a:srgbClr val="0432FF">
              <a:alpha val="20000"/>
            </a:srgbClr>
          </a:solidFill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20" name="円/楕円 19"/>
          <p:cNvSpPr/>
          <p:nvPr/>
        </p:nvSpPr>
        <p:spPr>
          <a:xfrm rot="20385379">
            <a:off x="6112565" y="2563120"/>
            <a:ext cx="768941" cy="369352"/>
          </a:xfrm>
          <a:prstGeom prst="ellipse">
            <a:avLst/>
          </a:prstGeom>
          <a:solidFill>
            <a:srgbClr val="0432FF">
              <a:alpha val="20000"/>
            </a:srgbClr>
          </a:solidFill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21" name="円/楕円 20"/>
          <p:cNvSpPr/>
          <p:nvPr/>
        </p:nvSpPr>
        <p:spPr>
          <a:xfrm rot="7222469">
            <a:off x="3426320" y="3638897"/>
            <a:ext cx="560874" cy="334645"/>
          </a:xfrm>
          <a:prstGeom prst="ellipse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22" name="円/楕円 21"/>
          <p:cNvSpPr/>
          <p:nvPr/>
        </p:nvSpPr>
        <p:spPr>
          <a:xfrm rot="8697546">
            <a:off x="6764911" y="3520238"/>
            <a:ext cx="560874" cy="231378"/>
          </a:xfrm>
          <a:prstGeom prst="ellipse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23" name="円/楕円 22"/>
          <p:cNvSpPr/>
          <p:nvPr/>
        </p:nvSpPr>
        <p:spPr>
          <a:xfrm rot="10505469">
            <a:off x="2290691" y="3150329"/>
            <a:ext cx="560874" cy="231378"/>
          </a:xfrm>
          <a:prstGeom prst="ellipse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24" name="円/楕円 23"/>
          <p:cNvSpPr/>
          <p:nvPr/>
        </p:nvSpPr>
        <p:spPr>
          <a:xfrm rot="10505469">
            <a:off x="2544249" y="3833798"/>
            <a:ext cx="464044" cy="305638"/>
          </a:xfrm>
          <a:prstGeom prst="ellipse">
            <a:avLst/>
          </a:prstGeom>
          <a:solidFill>
            <a:schemeClr val="tx1">
              <a:alpha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25" name="円/楕円 24"/>
          <p:cNvSpPr/>
          <p:nvPr/>
        </p:nvSpPr>
        <p:spPr>
          <a:xfrm rot="10505469">
            <a:off x="3938311" y="4389247"/>
            <a:ext cx="681082" cy="305638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26" name="円/楕円 25"/>
          <p:cNvSpPr/>
          <p:nvPr/>
        </p:nvSpPr>
        <p:spPr>
          <a:xfrm rot="10505469">
            <a:off x="3032610" y="4415134"/>
            <a:ext cx="537757" cy="305638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27" name="円/楕円 26"/>
          <p:cNvSpPr/>
          <p:nvPr/>
        </p:nvSpPr>
        <p:spPr>
          <a:xfrm rot="10505469">
            <a:off x="6933748" y="4752555"/>
            <a:ext cx="537757" cy="305638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28" name="円/楕円 27"/>
          <p:cNvSpPr/>
          <p:nvPr/>
        </p:nvSpPr>
        <p:spPr>
          <a:xfrm rot="13709356">
            <a:off x="501696" y="4126128"/>
            <a:ext cx="823957" cy="532196"/>
          </a:xfrm>
          <a:prstGeom prst="ellipse">
            <a:avLst/>
          </a:prstGeom>
          <a:solidFill>
            <a:srgbClr val="FF0000">
              <a:alpha val="20000"/>
            </a:srgbClr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15497" y="2293169"/>
            <a:ext cx="492443" cy="369332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pol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8346785" y="2108503"/>
            <a:ext cx="620683" cy="369332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pol2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1189521" y="2293169"/>
            <a:ext cx="620683" cy="369332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pol3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332379" y="2163318"/>
            <a:ext cx="620683" cy="369332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pol4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577166" y="2727432"/>
            <a:ext cx="5565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mid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958010" y="3603946"/>
            <a:ext cx="56457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" charset="0"/>
              </a:rPr>
              <a:t>Jpn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1928197" y="4144116"/>
            <a:ext cx="7072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mid3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7262672" y="3706997"/>
            <a:ext cx="7072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mid2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258553" y="4707621"/>
            <a:ext cx="59888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tro4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532023" y="4750348"/>
            <a:ext cx="59888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tro2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713973" y="4507756"/>
            <a:ext cx="47064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" charset="0"/>
              </a:rPr>
              <a:t>tro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7572451" y="4905374"/>
            <a:ext cx="59888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Arial" charset="0"/>
              </a:rPr>
              <a:t>tro3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41" name="コンテンツ プレースホルダー 2"/>
          <p:cNvSpPr txBox="1">
            <a:spLocks/>
          </p:cNvSpPr>
          <p:nvPr/>
        </p:nvSpPr>
        <p:spPr>
          <a:xfrm>
            <a:off x="145584" y="6250440"/>
            <a:ext cx="8979948" cy="705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 smtClean="0">
                <a:latin typeface="Arial" charset="0"/>
              </a:rPr>
              <a:t>EFSO values are not determined only by </a:t>
            </a:r>
            <a:r>
              <a:rPr lang="en-US" altLang="ja-JP" dirty="0" err="1" smtClean="0">
                <a:latin typeface="Arial" charset="0"/>
              </a:rPr>
              <a:t>obs</a:t>
            </a:r>
            <a:r>
              <a:rPr lang="en-US" altLang="ja-JP" dirty="0" smtClean="0">
                <a:latin typeface="Arial" charset="0"/>
              </a:rPr>
              <a:t> density.</a:t>
            </a:r>
            <a:endParaRPr lang="en-US" altLang="ja-JP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63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4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4" y="754847"/>
            <a:ext cx="8877809" cy="6214466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2074" y="-224130"/>
            <a:ext cx="9156074" cy="1143000"/>
          </a:xfrm>
        </p:spPr>
        <p:txBody>
          <a:bodyPr>
            <a:noAutofit/>
          </a:bodyPr>
          <a:lstStyle/>
          <a:p>
            <a:r>
              <a:rPr kumimoji="1" lang="en-US" altLang="ja-JP" sz="3200" dirty="0" smtClean="0"/>
              <a:t>Time sequences of </a:t>
            </a:r>
            <a:r>
              <a:rPr lang="en-US" altLang="ja-JP" sz="3200" dirty="0" smtClean="0"/>
              <a:t>EFSO and </a:t>
            </a:r>
            <a:r>
              <a:rPr lang="en-US" altLang="ja-JP" sz="3200" dirty="0" err="1" smtClean="0"/>
              <a:t>fcst</a:t>
            </a:r>
            <a:r>
              <a:rPr lang="en-US" altLang="ja-JP" sz="3200" dirty="0" smtClean="0"/>
              <a:t> diff (</a:t>
            </a:r>
            <a:r>
              <a:rPr lang="en-US" altLang="ja-JP" sz="3200" dirty="0" err="1" smtClean="0"/>
              <a:t>DD</a:t>
            </a:r>
            <a:r>
              <a:rPr lang="en-US" altLang="ja-JP" sz="3200" baseline="-25000" dirty="0" err="1" smtClean="0"/>
              <a:t>pol</a:t>
            </a:r>
            <a:r>
              <a:rPr lang="en-US" altLang="ja-JP" sz="3200" dirty="0" smtClean="0"/>
              <a:t>)</a:t>
            </a:r>
            <a:endParaRPr kumimoji="1" lang="ja-JP" altLang="en-US" sz="32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-40130" y="1769039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432FF"/>
                </a:solidFill>
                <a:latin typeface="Arial" charset="0"/>
              </a:rPr>
              <a:t>EFSO</a:t>
            </a:r>
            <a:r>
              <a:rPr lang="en-US" altLang="ja-JP" dirty="0">
                <a:solidFill>
                  <a:srgbClr val="0432FF"/>
                </a:solidFill>
                <a:latin typeface="Arial" charset="0"/>
              </a:rPr>
              <a:t> </a:t>
            </a:r>
            <a:r>
              <a:rPr lang="en-US" altLang="ja-JP" dirty="0" smtClean="0">
                <a:solidFill>
                  <a:srgbClr val="0432FF"/>
                </a:solidFill>
                <a:latin typeface="Arial" charset="0"/>
              </a:rPr>
              <a:t>value</a:t>
            </a:r>
            <a:endParaRPr kumimoji="1" lang="ja-JP" altLang="en-US" dirty="0">
              <a:solidFill>
                <a:srgbClr val="0432FF"/>
              </a:solidFill>
              <a:latin typeface="Arial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373069" y="5497530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0000"/>
                </a:solidFill>
                <a:latin typeface="Arial" charset="0"/>
              </a:rPr>
              <a:t>6-day </a:t>
            </a:r>
            <a:r>
              <a:rPr lang="en-US" altLang="ja-JP" dirty="0" err="1" smtClean="0">
                <a:solidFill>
                  <a:srgbClr val="FF0000"/>
                </a:solidFill>
                <a:latin typeface="Arial" charset="0"/>
              </a:rPr>
              <a:t>fcst</a:t>
            </a:r>
            <a:endParaRPr kumimoji="1" lang="ja-JP" altLang="en-US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8076" y="2489796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00B050"/>
                </a:solidFill>
                <a:latin typeface="Arial" charset="0"/>
              </a:rPr>
              <a:t>1-day </a:t>
            </a:r>
            <a:r>
              <a:rPr lang="en-US" altLang="ja-JP" dirty="0" err="1" smtClean="0">
                <a:solidFill>
                  <a:srgbClr val="00B050"/>
                </a:solidFill>
                <a:latin typeface="Arial" charset="0"/>
              </a:rPr>
              <a:t>fcst</a:t>
            </a:r>
            <a:endParaRPr kumimoji="1" lang="ja-JP" altLang="en-US" dirty="0">
              <a:solidFill>
                <a:srgbClr val="00B050"/>
              </a:solidFill>
              <a:latin typeface="Arial" charset="0"/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8202168" y="1759088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19" name="下矢印 18"/>
          <p:cNvSpPr/>
          <p:nvPr/>
        </p:nvSpPr>
        <p:spPr>
          <a:xfrm>
            <a:off x="301042" y="5018302"/>
            <a:ext cx="484632" cy="978408"/>
          </a:xfrm>
          <a:prstGeom prst="down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Arial" charset="0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902907" y="2740922"/>
            <a:ext cx="111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solidFill>
                  <a:srgbClr val="0070C0"/>
                </a:solidFill>
                <a:latin typeface="Arial" charset="0"/>
              </a:rPr>
              <a:t>larger</a:t>
            </a:r>
            <a:endParaRPr kumimoji="1" lang="ja-JP" altLang="en-US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-53639" y="6018159"/>
            <a:ext cx="111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solidFill>
                  <a:srgbClr val="C00000"/>
                </a:solidFill>
                <a:latin typeface="Arial" charset="0"/>
              </a:rPr>
              <a:t>Larger</a:t>
            </a:r>
            <a:endParaRPr kumimoji="1" lang="ja-JP" altLang="en-US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7889052" y="1128936"/>
            <a:ext cx="1110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err="1" smtClean="0">
                <a:solidFill>
                  <a:srgbClr val="0070C0"/>
                </a:solidFill>
                <a:latin typeface="Arial" charset="0"/>
              </a:rPr>
              <a:t>obs</a:t>
            </a:r>
            <a:r>
              <a:rPr kumimoji="1" lang="en-US" altLang="ja-JP" dirty="0" smtClean="0">
                <a:solidFill>
                  <a:srgbClr val="0070C0"/>
                </a:solidFill>
                <a:latin typeface="Arial" charset="0"/>
              </a:rPr>
              <a:t> impacts</a:t>
            </a:r>
            <a:endParaRPr kumimoji="1" lang="ja-JP" altLang="en-US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-12074" y="4613992"/>
            <a:ext cx="1110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err="1" smtClean="0">
                <a:solidFill>
                  <a:srgbClr val="C00000"/>
                </a:solidFill>
                <a:latin typeface="Arial" charset="0"/>
              </a:rPr>
              <a:t>Fcst</a:t>
            </a:r>
            <a:r>
              <a:rPr lang="en-US" altLang="ja-JP" dirty="0" smtClean="0">
                <a:solidFill>
                  <a:srgbClr val="C00000"/>
                </a:solidFill>
                <a:latin typeface="Arial" charset="0"/>
              </a:rPr>
              <a:t> diff</a:t>
            </a:r>
            <a:endParaRPr kumimoji="1" lang="ja-JP" altLang="en-US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3340100" y="632267"/>
            <a:ext cx="5803900" cy="369332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ja-JP" dirty="0" err="1" smtClean="0">
                <a:latin typeface="Arial" charset="0"/>
              </a:rPr>
              <a:t>Fcst</a:t>
            </a:r>
            <a:r>
              <a:rPr lang="en-US" altLang="ja-JP" dirty="0" smtClean="0">
                <a:latin typeface="Arial" charset="0"/>
              </a:rPr>
              <a:t> diff: total moist energy (</a:t>
            </a:r>
            <a:r>
              <a:rPr lang="en-US" altLang="ja-JP" dirty="0" err="1" smtClean="0">
                <a:latin typeface="Arial" charset="0"/>
              </a:rPr>
              <a:t>DDexp</a:t>
            </a:r>
            <a:r>
              <a:rPr lang="en-US" altLang="ja-JP" dirty="0" smtClean="0">
                <a:latin typeface="Arial" charset="0"/>
              </a:rPr>
              <a:t> </a:t>
            </a:r>
            <a:r>
              <a:rPr lang="en-US" altLang="ja-JP" dirty="0" smtClean="0">
                <a:latin typeface="Arial" charset="0"/>
              </a:rPr>
              <a:t>– CTL </a:t>
            </a:r>
            <a:r>
              <a:rPr lang="en-US" altLang="ja-JP" dirty="0" err="1" smtClean="0">
                <a:latin typeface="Arial" charset="0"/>
              </a:rPr>
              <a:t>fcsts</a:t>
            </a:r>
            <a:r>
              <a:rPr lang="en-US" altLang="ja-JP" dirty="0" smtClean="0">
                <a:latin typeface="Arial" charset="0"/>
              </a:rPr>
              <a:t>) 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8076" y="1146658"/>
            <a:ext cx="278439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>
                <a:latin typeface="Arial" charset="0"/>
              </a:rPr>
              <a:t>T</a:t>
            </a:r>
            <a:r>
              <a:rPr lang="en-US" altLang="ja-JP" smtClean="0">
                <a:latin typeface="Arial" charset="0"/>
              </a:rPr>
              <a:t>ruth</a:t>
            </a:r>
            <a:r>
              <a:rPr lang="en-US" altLang="ja-JP" dirty="0" smtClean="0">
                <a:latin typeface="Arial" charset="0"/>
              </a:rPr>
              <a:t>: DD–CTL</a:t>
            </a:r>
            <a:endParaRPr kumimoji="1" lang="ja-JP" alt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70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99" y="978553"/>
            <a:ext cx="7364330" cy="5155031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Truth (CTL–</a:t>
            </a:r>
            <a:r>
              <a:rPr lang="en-US" altLang="ja-JP" dirty="0" err="1" smtClean="0"/>
              <a:t>DDexps</a:t>
            </a:r>
            <a:r>
              <a:rPr lang="en-US" altLang="ja-JP" dirty="0" smtClean="0"/>
              <a:t>) vs EFSO value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DD0AD-D7BD-F640-8658-6E911D167780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954769" y="1232972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Arial" charset="0"/>
              </a:rPr>
              <a:t>ave.</a:t>
            </a:r>
            <a:r>
              <a:rPr lang="en-US" altLang="ja-JP" dirty="0" smtClean="0">
                <a:latin typeface="Arial" charset="0"/>
              </a:rPr>
              <a:t> 91 days (times)</a:t>
            </a:r>
            <a:endParaRPr kumimoji="1" lang="ja-JP" altLang="en-US" dirty="0">
              <a:latin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コンテンツ プレースホルダー 2"/>
              <p:cNvSpPr txBox="1">
                <a:spLocks/>
              </p:cNvSpPr>
              <p:nvPr/>
            </p:nvSpPr>
            <p:spPr>
              <a:xfrm>
                <a:off x="940905" y="5986034"/>
                <a:ext cx="6241773" cy="5878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kumimoji="1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>
                  <a:buFont typeface="Arial" charset="0"/>
                  <a:buChar char="•"/>
                </a:pPr>
                <a:r>
                  <a:rPr lang="en-US" altLang="ja-JP" dirty="0" smtClean="0">
                    <a:latin typeface="Arial" charset="0"/>
                  </a:rPr>
                  <a:t>(EFSO values) </a:t>
                </a:r>
                <a14:m>
                  <m:oMath xmlns:m="http://schemas.openxmlformats.org/officeDocument/2006/math">
                    <m:r>
                      <a:rPr lang="en-US" altLang="ja-JP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≈</m:t>
                    </m:r>
                  </m:oMath>
                </a14:m>
                <a:r>
                  <a:rPr lang="en-US" altLang="ja-JP" dirty="0" smtClean="0">
                    <a:latin typeface="Arial" charset="0"/>
                  </a:rPr>
                  <a:t> (true </a:t>
                </a:r>
                <a:r>
                  <a:rPr lang="en-US" altLang="ja-JP" dirty="0" err="1" smtClean="0">
                    <a:latin typeface="Arial" charset="0"/>
                  </a:rPr>
                  <a:t>obs</a:t>
                </a:r>
                <a:r>
                  <a:rPr lang="en-US" altLang="ja-JP" dirty="0" smtClean="0">
                    <a:latin typeface="Arial" charset="0"/>
                  </a:rPr>
                  <a:t> impacts)</a:t>
                </a:r>
                <a:endParaRPr lang="en-US" altLang="ja-JP" dirty="0">
                  <a:latin typeface="Arial" charset="0"/>
                </a:endParaRPr>
              </a:p>
            </p:txBody>
          </p:sp>
        </mc:Choice>
        <mc:Fallback>
          <p:sp>
            <p:nvSpPr>
              <p:cNvPr id="11" name="コンテンツ プレースホルダー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905" y="5986034"/>
                <a:ext cx="6241773" cy="587891"/>
              </a:xfrm>
              <a:prstGeom prst="rect">
                <a:avLst/>
              </a:prstGeom>
              <a:blipFill rotWithShape="0">
                <a:blip r:embed="rId3"/>
                <a:stretch>
                  <a:fillRect t="-9375" r="-488" b="-93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7401206" y="3683278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Arial" charset="0"/>
              </a:rPr>
              <a:t>midlatitude</a:t>
            </a:r>
            <a:r>
              <a:rPr lang="en-US" altLang="ja-JP" dirty="0" err="1">
                <a:latin typeface="Arial" charset="0"/>
              </a:rPr>
              <a:t>s</a:t>
            </a:r>
            <a:endParaRPr kumimoji="1" lang="ja-JP" altLang="en-US" dirty="0">
              <a:latin typeface="Arial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17572" y="4948596"/>
            <a:ext cx="770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432FF"/>
                </a:solidFill>
                <a:latin typeface="Arial" charset="0"/>
              </a:rPr>
              <a:t>Arctic</a:t>
            </a:r>
            <a:endParaRPr kumimoji="1" lang="ja-JP" altLang="en-US" dirty="0">
              <a:solidFill>
                <a:srgbClr val="0432FF"/>
              </a:solidFill>
              <a:latin typeface="Arial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417572" y="4315937"/>
            <a:ext cx="93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Arial" charset="0"/>
              </a:rPr>
              <a:t>Tropics</a:t>
            </a:r>
            <a:endParaRPr kumimoji="1" lang="ja-JP" altLang="en-US" dirty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44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ペーパー">
      <a:majorFont>
        <a:latin typeface="Avenir Book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venir Book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12716</TotalTime>
  <Words>1612</Words>
  <Application>Microsoft Macintosh PowerPoint</Application>
  <PresentationFormat>画面に合わせる (4:3)</PresentationFormat>
  <Paragraphs>274</Paragraphs>
  <Slides>29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29</vt:i4>
      </vt:variant>
    </vt:vector>
  </HeadingPairs>
  <TitlesOfParts>
    <vt:vector size="40" baseType="lpstr">
      <vt:lpstr>Avenir Book</vt:lpstr>
      <vt:lpstr>Calibri</vt:lpstr>
      <vt:lpstr>Cambria Math</vt:lpstr>
      <vt:lpstr>ＭＳ Ｐゴシック</vt:lpstr>
      <vt:lpstr>Wingdings</vt:lpstr>
      <vt:lpstr>Yu Gothic</vt:lpstr>
      <vt:lpstr>Yu Gothic Light</vt:lpstr>
      <vt:lpstr>ヒラギノ角ゴ Pro W3</vt:lpstr>
      <vt:lpstr>Arial</vt:lpstr>
      <vt:lpstr>ホワイト</vt:lpstr>
      <vt:lpstr>デザインの設定</vt:lpstr>
      <vt:lpstr>Using the Ensemble Forecast Sensitivity to Observations (EFSO) technique for global observing system experiments (OSEs)  </vt:lpstr>
      <vt:lpstr>AFES-LETKF experimental global ensemble reanalysis（ALERA）</vt:lpstr>
      <vt:lpstr>PowerPoint プレゼンテーション</vt:lpstr>
      <vt:lpstr>EFSO (Ensemble-based FSO) Kalnay et al. (2012 Tellus), Ota et al. (2013 Tellus), Hotta et al. (2017 MWR)</vt:lpstr>
      <vt:lpstr>Total (global) EFSO values</vt:lpstr>
      <vt:lpstr>Data denial experiments for 3 radiosondes</vt:lpstr>
      <vt:lpstr>EFSO values (radiosondes) and DD sondes</vt:lpstr>
      <vt:lpstr>Time sequences of EFSO and fcst diff (DDpol)</vt:lpstr>
      <vt:lpstr>Truth (CTL–DDexps) vs EFSO value</vt:lpstr>
      <vt:lpstr>Fcst diff of CTL–DD (Ave.)</vt:lpstr>
      <vt:lpstr>cont’d</vt:lpstr>
      <vt:lpstr>Corr. (EFSO estimation, truth)</vt:lpstr>
      <vt:lpstr>cont’d</vt:lpstr>
      <vt:lpstr>Conclusion</vt:lpstr>
      <vt:lpstr>PowerPoint プレゼンテーション</vt:lpstr>
      <vt:lpstr>Time evolutions of CTL–OSE (Moist TE) </vt:lpstr>
      <vt:lpstr>PowerPoint プレゼンテーション</vt:lpstr>
      <vt:lpstr>Performance of ALERA</vt:lpstr>
      <vt:lpstr>PowerPoint プレゼンテーション</vt:lpstr>
      <vt:lpstr>AFES(AGCM)-LETKF experimental Ensemble ReAnalysis: ALERA</vt:lpstr>
      <vt:lpstr>PowerPoint プレゼンテーション</vt:lpstr>
      <vt:lpstr>PowerPoint プレゼンテーション</vt:lpstr>
      <vt:lpstr>PowerPoint プレゼンテーション</vt:lpstr>
      <vt:lpstr>Corr (Δe2, Δd2)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海洋研究開発機構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ALERA2開発進捗 +ALERA2を使ったブロッキング予測可能性実験</dc:title>
  <dc:creator>山崎 哲</dc:creator>
  <cp:lastModifiedBy>Akira YAMAZAKI</cp:lastModifiedBy>
  <cp:revision>342</cp:revision>
  <dcterms:created xsi:type="dcterms:W3CDTF">2016-04-20T06:01:54Z</dcterms:created>
  <dcterms:modified xsi:type="dcterms:W3CDTF">2018-07-05T07:07:40Z</dcterms:modified>
</cp:coreProperties>
</file>