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84" r:id="rId2"/>
    <p:sldId id="300" r:id="rId3"/>
    <p:sldId id="285" r:id="rId4"/>
    <p:sldId id="286" r:id="rId5"/>
    <p:sldId id="315" r:id="rId6"/>
    <p:sldId id="287" r:id="rId7"/>
    <p:sldId id="290" r:id="rId8"/>
    <p:sldId id="291" r:id="rId9"/>
    <p:sldId id="316" r:id="rId10"/>
    <p:sldId id="298" r:id="rId11"/>
    <p:sldId id="297" r:id="rId12"/>
    <p:sldId id="312" r:id="rId13"/>
    <p:sldId id="304" r:id="rId14"/>
    <p:sldId id="310" r:id="rId15"/>
    <p:sldId id="265" r:id="rId16"/>
    <p:sldId id="302" r:id="rId17"/>
    <p:sldId id="279" r:id="rId18"/>
    <p:sldId id="299" r:id="rId19"/>
    <p:sldId id="313" r:id="rId20"/>
    <p:sldId id="311"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2"/>
    <p:restoredTop sz="92598" autoAdjust="0"/>
  </p:normalViewPr>
  <p:slideViewPr>
    <p:cSldViewPr snapToGrid="0" snapToObjects="1">
      <p:cViewPr varScale="1">
        <p:scale>
          <a:sx n="186" d="100"/>
          <a:sy n="186" d="100"/>
        </p:scale>
        <p:origin x="36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2T11:18:45.271"/>
    </inkml:context>
    <inkml:brush xml:id="br0">
      <inkml:brushProperty name="width" value="0.08571" units="cm"/>
      <inkml:brushProperty name="height" value="0.08571" units="cm"/>
      <inkml:brushProperty name="color" value="#E71224"/>
    </inkml:brush>
  </inkml:definitions>
  <inkml:trace contextRef="#ctx0" brushRef="#br0">0 540 7582,'10'-8'51,"-3"2"0,1 2 0,0-1 0,2 0 0,3 1 0,1-2 0,1-2 1,2-3-1,3 0 0,1 1 0,4 0 0,1 0 0,2-3 0,1 0 0,3-1 1,5 0 464,3 0-717,1 0-405,7 0 621,-5 1 1,5-6 0,-7 1 124,1 1 1,-7 3-215,-3 5 0,-3-4 143,-1 4 1,-5 2-109,0-3 1,-7 6 73,-3-5-14,1 5 1,-11-6 384,7 5-329,-7 0-88,3 5 42,-6 0-483,0 0 308,-6 0 0,3 0 128,-7 0 0,3 7-42,-3 2-725,-2 3 1,4 2 581,-5 0 0,-1 0 0,0-1 1</inkml:trace>
  <inkml:trace contextRef="#ctx0" brushRef="#br0" timeOffset="657">567 111 6986,'5'-9'1672,"0"0"-1580,-1 6 1,1-5 0,1 5 81,2-2 1,5-4-94,6 5 1,1-6 64,-2 6 1,5-5-107,10 4 1,-4-4 157,3 4 0,-6-4-86,2 4 0,-8 1-295,7 4 1,-3 0 93,-1 0 0,1 0-88,-5 0 0,-1 1-12,-4 4 1,0-2 21,0 6 0,-5-4 117,0 4 0,-6 0-5,2 5 0,-4-5 39,-1 0 0,0 1-37,0 3 1,-1 6 139,-4-1 0,-3 1-120,-5-5 1,2 4-41,-3 1 0,3 4 34,-7-5 1,2 0-13,3-4 0,-1 0 30,0 0 0,0-5-7,0 0 1,0 1-54,1 3 0,-1 0 41,0-4 1,0 3-305,0-3 1,2 5 90,3 5 1,3-4-331,6 4 477,0 2 0,12-6 0,3 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2T11:18:54.928"/>
    </inkml:context>
    <inkml:brush xml:id="br0">
      <inkml:brushProperty name="width" value="0.08571" units="cm"/>
      <inkml:brushProperty name="height" value="0.08571" units="cm"/>
      <inkml:brushProperty name="color" value="#E71224"/>
    </inkml:brush>
  </inkml:definitions>
  <inkml:trace contextRef="#ctx0" brushRef="#br0">1 540 8000,'6'-8'249,"3"4"0,0 1-82,5-2 0,-1 2-176,10-6 1,1 4 286,8-4 0,5 1-33,9-1 1,5-3-1,9 3 1,6-2-15,12 2 0,2-4-56,13 4 0,-3 1 10,2-1 1,-39 5 0,0 1-277,0-2 0,0 0 0,6-1 0,1 0 169,0 1 1,0 1 0,0 0-1,1 0-80,-1 0 0,0-1 0,6 1 0,0-1 33,-1-2 1,-1 0-1,2 2 1,0 1 64,-3-1 0,-1 0 0,-4 1 0,0-1-27,-2-2 1,-1 0 0,0 3 0,-1-1 5,-3 1 1,0-1 0,47-4-80,-11-5 1,-1 0 49,-12 0 1,-6 5-90,-8 0 1,-16 1-79,-7-1 1,-12-2-350,-7 7 1,-7-6-395,-2 6 1,-7-1 312,-2 5 1,-6 0 537,-8 0 1,-5 2-505,1 2 0,-1-1-684,6 7 1031,-1-1 0,-6 5 0,-2-1 1</inkml:trace>
  <inkml:trace contextRef="#ctx0" brushRef="#br0" timeOffset="572">2601 70 8355,'-22'-14'-264,"8"0"295,8 0 247,6 7 1,2-4 126,2 6 0,5 1 207,10 4 1,9 1-228,8 4 0,11 3-80,3 5 1,10 6-99,5-1 1,4 7-164,5-2 1,-5 3-6,0 2 0,-8-1 179,-10 1 1,-14-5-31,-9 0 0,-16 0-68,-3 5 1,-6 0-388,-3-1 1,-8 1 4,-5 0 1,-3-5-46,-7 0 1,-1-5 71,-9 5 133,4-6 0,-11 3 0,5-6-1000,0 0 0,-4-1 206,7 1 0,-7 6 0,4 2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A09347-1563-D04C-9141-79A4C96F6D11}" type="datetimeFigureOut">
              <a:rPr lang="en-US" smtClean="0"/>
              <a:t>7/3/18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F42FB3-68CF-A743-9122-6CCEE71EEBB5}" type="slidenum">
              <a:rPr lang="en-US" smtClean="0"/>
              <a:t>‹#›</a:t>
            </a:fld>
            <a:endParaRPr lang="en-US"/>
          </a:p>
        </p:txBody>
      </p:sp>
    </p:spTree>
    <p:extLst>
      <p:ext uri="{BB962C8B-B14F-4D97-AF65-F5344CB8AC3E}">
        <p14:creationId xmlns:p14="http://schemas.microsoft.com/office/powerpoint/2010/main" val="29606907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a:t>
            </a:r>
            <a:r>
              <a:rPr lang="en-US" baseline="0" dirty="0"/>
              <a:t> background is probably better for the remainder of the slides.</a:t>
            </a:r>
            <a:endParaRPr lang="en-US" dirty="0"/>
          </a:p>
        </p:txBody>
      </p:sp>
      <p:sp>
        <p:nvSpPr>
          <p:cNvPr id="4" name="Slide Number Placeholder 3"/>
          <p:cNvSpPr>
            <a:spLocks noGrp="1"/>
          </p:cNvSpPr>
          <p:nvPr>
            <p:ph type="sldNum" sz="quarter" idx="10"/>
          </p:nvPr>
        </p:nvSpPr>
        <p:spPr/>
        <p:txBody>
          <a:bodyPr/>
          <a:lstStyle/>
          <a:p>
            <a:fld id="{4F793055-F8BB-8240-A1D3-93ECC03C49DB}" type="slidenum">
              <a:rPr lang="en-US" smtClean="0"/>
              <a:t>2</a:t>
            </a:fld>
            <a:endParaRPr lang="en-US"/>
          </a:p>
        </p:txBody>
      </p:sp>
    </p:spTree>
    <p:extLst>
      <p:ext uri="{BB962C8B-B14F-4D97-AF65-F5344CB8AC3E}">
        <p14:creationId xmlns:p14="http://schemas.microsoft.com/office/powerpoint/2010/main" val="1195213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a:t>
            </a:r>
            <a:r>
              <a:rPr lang="en-US" baseline="0" dirty="0"/>
              <a:t> background is probably better for the remainder of the slides.</a:t>
            </a:r>
            <a:endParaRPr lang="en-US" dirty="0"/>
          </a:p>
        </p:txBody>
      </p:sp>
      <p:sp>
        <p:nvSpPr>
          <p:cNvPr id="4" name="Slide Number Placeholder 3"/>
          <p:cNvSpPr>
            <a:spLocks noGrp="1"/>
          </p:cNvSpPr>
          <p:nvPr>
            <p:ph type="sldNum" sz="quarter" idx="10"/>
          </p:nvPr>
        </p:nvSpPr>
        <p:spPr/>
        <p:txBody>
          <a:bodyPr/>
          <a:lstStyle/>
          <a:p>
            <a:fld id="{4F793055-F8BB-8240-A1D3-93ECC03C49DB}" type="slidenum">
              <a:rPr lang="en-US" smtClean="0"/>
              <a:t>9</a:t>
            </a:fld>
            <a:endParaRPr lang="en-US"/>
          </a:p>
        </p:txBody>
      </p:sp>
    </p:spTree>
    <p:extLst>
      <p:ext uri="{BB962C8B-B14F-4D97-AF65-F5344CB8AC3E}">
        <p14:creationId xmlns:p14="http://schemas.microsoft.com/office/powerpoint/2010/main" val="1195213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a:t>
            </a:r>
            <a:r>
              <a:rPr lang="en-US" baseline="0" dirty="0"/>
              <a:t> background is probably better for the remainder of the slides.</a:t>
            </a:r>
            <a:endParaRPr lang="en-US" dirty="0"/>
          </a:p>
        </p:txBody>
      </p:sp>
      <p:sp>
        <p:nvSpPr>
          <p:cNvPr id="4" name="Slide Number Placeholder 3"/>
          <p:cNvSpPr>
            <a:spLocks noGrp="1"/>
          </p:cNvSpPr>
          <p:nvPr>
            <p:ph type="sldNum" sz="quarter" idx="10"/>
          </p:nvPr>
        </p:nvSpPr>
        <p:spPr/>
        <p:txBody>
          <a:bodyPr/>
          <a:lstStyle/>
          <a:p>
            <a:fld id="{4F793055-F8BB-8240-A1D3-93ECC03C49DB}" type="slidenum">
              <a:rPr lang="en-US" smtClean="0"/>
              <a:t>13</a:t>
            </a:fld>
            <a:endParaRPr lang="en-US"/>
          </a:p>
        </p:txBody>
      </p:sp>
    </p:spTree>
    <p:extLst>
      <p:ext uri="{BB962C8B-B14F-4D97-AF65-F5344CB8AC3E}">
        <p14:creationId xmlns:p14="http://schemas.microsoft.com/office/powerpoint/2010/main" val="1195213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a:t>
            </a:r>
            <a:r>
              <a:rPr lang="en-US" baseline="0" dirty="0"/>
              <a:t> background is probably better for the remainder of the slides.</a:t>
            </a:r>
            <a:endParaRPr lang="en-US" dirty="0"/>
          </a:p>
        </p:txBody>
      </p:sp>
      <p:sp>
        <p:nvSpPr>
          <p:cNvPr id="4" name="Slide Number Placeholder 3"/>
          <p:cNvSpPr>
            <a:spLocks noGrp="1"/>
          </p:cNvSpPr>
          <p:nvPr>
            <p:ph type="sldNum" sz="quarter" idx="10"/>
          </p:nvPr>
        </p:nvSpPr>
        <p:spPr/>
        <p:txBody>
          <a:bodyPr/>
          <a:lstStyle/>
          <a:p>
            <a:fld id="{4F793055-F8BB-8240-A1D3-93ECC03C49DB}" type="slidenum">
              <a:rPr lang="en-US" smtClean="0"/>
              <a:t>16</a:t>
            </a:fld>
            <a:endParaRPr lang="en-US"/>
          </a:p>
        </p:txBody>
      </p:sp>
    </p:spTree>
    <p:extLst>
      <p:ext uri="{BB962C8B-B14F-4D97-AF65-F5344CB8AC3E}">
        <p14:creationId xmlns:p14="http://schemas.microsoft.com/office/powerpoint/2010/main" val="1195213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a:t>
            </a:r>
            <a:r>
              <a:rPr lang="en-US" baseline="0" dirty="0"/>
              <a:t> background is probably better for the remainder of the slides.</a:t>
            </a:r>
            <a:endParaRPr lang="en-US" dirty="0"/>
          </a:p>
        </p:txBody>
      </p:sp>
      <p:sp>
        <p:nvSpPr>
          <p:cNvPr id="4" name="Slide Number Placeholder 3"/>
          <p:cNvSpPr>
            <a:spLocks noGrp="1"/>
          </p:cNvSpPr>
          <p:nvPr>
            <p:ph type="sldNum" sz="quarter" idx="10"/>
          </p:nvPr>
        </p:nvSpPr>
        <p:spPr/>
        <p:txBody>
          <a:bodyPr/>
          <a:lstStyle/>
          <a:p>
            <a:fld id="{4F793055-F8BB-8240-A1D3-93ECC03C49DB}" type="slidenum">
              <a:rPr lang="en-US" smtClean="0"/>
              <a:t>18</a:t>
            </a:fld>
            <a:endParaRPr lang="en-US"/>
          </a:p>
        </p:txBody>
      </p:sp>
    </p:spTree>
    <p:extLst>
      <p:ext uri="{BB962C8B-B14F-4D97-AF65-F5344CB8AC3E}">
        <p14:creationId xmlns:p14="http://schemas.microsoft.com/office/powerpoint/2010/main" val="1195213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E38103-557B-4D4D-B75E-486DAE7A7F73}" type="datetimeFigureOut">
              <a:rPr lang="en-US" smtClean="0"/>
              <a:t>7/3/18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170201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E38103-557B-4D4D-B75E-486DAE7A7F73}" type="datetimeFigureOut">
              <a:rPr lang="en-US" smtClean="0"/>
              <a:t>7/3/18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3150041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E38103-557B-4D4D-B75E-486DAE7A7F73}" type="datetimeFigureOut">
              <a:rPr lang="en-US" smtClean="0"/>
              <a:t>7/3/18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855532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E38103-557B-4D4D-B75E-486DAE7A7F73}" type="datetimeFigureOut">
              <a:rPr lang="en-US" smtClean="0"/>
              <a:t>7/3/18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1253581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E38103-557B-4D4D-B75E-486DAE7A7F73}" type="datetimeFigureOut">
              <a:rPr lang="en-US" smtClean="0"/>
              <a:t>7/3/18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2079030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E38103-557B-4D4D-B75E-486DAE7A7F73}" type="datetimeFigureOut">
              <a:rPr lang="en-US" smtClean="0"/>
              <a:t>7/3/18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2523863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E38103-557B-4D4D-B75E-486DAE7A7F73}" type="datetimeFigureOut">
              <a:rPr lang="en-US" smtClean="0"/>
              <a:t>7/3/18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256432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E38103-557B-4D4D-B75E-486DAE7A7F73}" type="datetimeFigureOut">
              <a:rPr lang="en-US" smtClean="0"/>
              <a:t>7/3/18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4087802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E38103-557B-4D4D-B75E-486DAE7A7F73}" type="datetimeFigureOut">
              <a:rPr lang="en-US" smtClean="0"/>
              <a:t>7/3/18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2646414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E38103-557B-4D4D-B75E-486DAE7A7F73}" type="datetimeFigureOut">
              <a:rPr lang="en-US" smtClean="0"/>
              <a:t>7/3/18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1555292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E38103-557B-4D4D-B75E-486DAE7A7F73}" type="datetimeFigureOut">
              <a:rPr lang="en-US" smtClean="0"/>
              <a:t>7/3/18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1124513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0601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1" name="Picture 10" descr="JCSDA_transp.png"/>
          <p:cNvPicPr>
            <a:picLocks noChangeAspect="1"/>
          </p:cNvPicPr>
          <p:nvPr userDrawn="1"/>
        </p:nvPicPr>
        <p:blipFill>
          <a:blip r:embed="rId14" cstate="print"/>
          <a:stretch>
            <a:fillRect/>
          </a:stretch>
        </p:blipFill>
        <p:spPr>
          <a:xfrm>
            <a:off x="7913431" y="-1"/>
            <a:ext cx="1224000" cy="1224000"/>
          </a:xfrm>
          <a:prstGeom prst="rect">
            <a:avLst/>
          </a:prstGeom>
          <a:effectLst>
            <a:outerShdw blurRad="50800" dist="203200" dir="8100000" algn="tr" rotWithShape="0">
              <a:prstClr val="black">
                <a:alpha val="40000"/>
              </a:prstClr>
            </a:outerShdw>
          </a:effectLst>
        </p:spPr>
      </p:pic>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38103-557B-4D4D-B75E-486DAE7A7F73}" type="datetimeFigureOut">
              <a:rPr lang="en-US" smtClean="0"/>
              <a:t>7/3/18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D3740-6ED1-F845-93BD-27C684B2C932}" type="slidenum">
              <a:rPr lang="en-US" smtClean="0"/>
              <a:t>‹#›</a:t>
            </a:fld>
            <a:endParaRPr lang="en-US"/>
          </a:p>
        </p:txBody>
      </p:sp>
      <p:sp>
        <p:nvSpPr>
          <p:cNvPr id="2" name="Title Placeholder 1"/>
          <p:cNvSpPr>
            <a:spLocks noGrp="1"/>
          </p:cNvSpPr>
          <p:nvPr>
            <p:ph type="title"/>
          </p:nvPr>
        </p:nvSpPr>
        <p:spPr>
          <a:xfrm>
            <a:off x="0" y="-1"/>
            <a:ext cx="7771088" cy="105977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9776418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bg1"/>
          </a:solidFill>
          <a:effectLst>
            <a:outerShdw blurRad="63500" sx="102000" sy="102000" algn="ctr" rotWithShape="0">
              <a:prstClr val="black">
                <a:alpha val="40000"/>
              </a:prst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customXml" Target="../ink/ink2.xml"/><Relationship Id="rId5" Type="http://schemas.openxmlformats.org/officeDocument/2006/relationships/image" Target="../media/image70.png"/><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5323" y="2389064"/>
            <a:ext cx="7772400" cy="249857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r>
              <a:rPr lang="en-US" sz="2800" b="1" dirty="0"/>
              <a:t>Yannick Trémolet</a:t>
            </a:r>
            <a:endParaRPr lang="en-US" sz="2400" dirty="0"/>
          </a:p>
          <a:p>
            <a:pPr>
              <a:lnSpc>
                <a:spcPct val="130000"/>
              </a:lnSpc>
            </a:pPr>
            <a:r>
              <a:rPr lang="en-US" sz="2400" dirty="0"/>
              <a:t>Joint Center for Satellite Data Assimilation (JCSDA)</a:t>
            </a:r>
          </a:p>
          <a:p>
            <a:pPr>
              <a:lnSpc>
                <a:spcPct val="130000"/>
              </a:lnSpc>
            </a:pPr>
            <a:endParaRPr lang="en-US" sz="2400" dirty="0"/>
          </a:p>
          <a:p>
            <a:pPr>
              <a:lnSpc>
                <a:spcPct val="130000"/>
              </a:lnSpc>
            </a:pPr>
            <a:r>
              <a:rPr lang="fr-FR" sz="2400" dirty="0"/>
              <a:t>Adjoint</a:t>
            </a:r>
            <a:r>
              <a:rPr lang="en-US" sz="2400" dirty="0"/>
              <a:t> Workshop </a:t>
            </a:r>
            <a:r>
              <a:rPr lang="mr-IN" sz="2400" dirty="0"/>
              <a:t>–</a:t>
            </a:r>
            <a:r>
              <a:rPr lang="en-US" sz="2400" dirty="0"/>
              <a:t> 3 </a:t>
            </a:r>
            <a:r>
              <a:rPr lang="fr-FR" sz="2400" dirty="0" err="1"/>
              <a:t>Jul</a:t>
            </a:r>
            <a:r>
              <a:rPr lang="en-US" sz="2400" dirty="0"/>
              <a:t>y 2018</a:t>
            </a:r>
            <a:endParaRPr lang="en-US" sz="2800" dirty="0"/>
          </a:p>
        </p:txBody>
      </p:sp>
      <p:pic>
        <p:nvPicPr>
          <p:cNvPr id="5" name="Picture 4"/>
          <p:cNvPicPr>
            <a:picLocks noChangeAspect="1"/>
          </p:cNvPicPr>
          <p:nvPr/>
        </p:nvPicPr>
        <p:blipFill>
          <a:blip r:embed="rId2"/>
          <a:stretch>
            <a:fillRect/>
          </a:stretch>
        </p:blipFill>
        <p:spPr>
          <a:xfrm>
            <a:off x="1374832" y="4787613"/>
            <a:ext cx="6365818" cy="1987550"/>
          </a:xfrm>
          <a:prstGeom prst="rect">
            <a:avLst/>
          </a:prstGeom>
        </p:spPr>
      </p:pic>
      <p:sp>
        <p:nvSpPr>
          <p:cNvPr id="6" name="Title 1"/>
          <p:cNvSpPr txBox="1">
            <a:spLocks/>
          </p:cNvSpPr>
          <p:nvPr/>
        </p:nvSpPr>
        <p:spPr>
          <a:xfrm>
            <a:off x="362867" y="1377547"/>
            <a:ext cx="8357313" cy="101151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tx2"/>
                </a:solidFill>
              </a:rPr>
              <a:t>The Joint Effort for Data assimilation Integration</a:t>
            </a:r>
          </a:p>
          <a:p>
            <a:r>
              <a:rPr lang="en-US" sz="3200" dirty="0">
                <a:solidFill>
                  <a:schemeClr val="tx2"/>
                </a:solidFill>
              </a:rPr>
              <a:t>What is JEDI?</a:t>
            </a:r>
          </a:p>
        </p:txBody>
      </p:sp>
    </p:spTree>
    <p:extLst>
      <p:ext uri="{BB962C8B-B14F-4D97-AF65-F5344CB8AC3E}">
        <p14:creationId xmlns:p14="http://schemas.microsoft.com/office/powerpoint/2010/main" val="320515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32" y="1"/>
            <a:ext cx="8448668" cy="816496"/>
          </a:xfrm>
        </p:spPr>
        <p:txBody>
          <a:bodyPr>
            <a:normAutofit/>
          </a:bodyPr>
          <a:lstStyle/>
          <a:p>
            <a:pPr algn="l"/>
            <a:r>
              <a:rPr lang="en-US" sz="3600" b="1" dirty="0">
                <a:solidFill>
                  <a:srgbClr val="FFFFFF"/>
                </a:solidFill>
              </a:rPr>
              <a:t>Observation Space Interfaces Status</a:t>
            </a:r>
          </a:p>
        </p:txBody>
      </p:sp>
      <p:sp>
        <p:nvSpPr>
          <p:cNvPr id="5" name="TextBox 4"/>
          <p:cNvSpPr txBox="1"/>
          <p:nvPr/>
        </p:nvSpPr>
        <p:spPr>
          <a:xfrm>
            <a:off x="207715" y="1314759"/>
            <a:ext cx="8777833" cy="4807470"/>
          </a:xfrm>
          <a:prstGeom prst="rect">
            <a:avLst/>
          </a:prstGeom>
          <a:noFill/>
        </p:spPr>
        <p:txBody>
          <a:bodyPr wrap="square" rtlCol="0">
            <a:spAutoFit/>
          </a:bodyPr>
          <a:lstStyle/>
          <a:p>
            <a:pPr marL="342900" indent="-342900">
              <a:spcBef>
                <a:spcPts val="1200"/>
              </a:spcBef>
              <a:buClr>
                <a:schemeClr val="tx2"/>
              </a:buClr>
              <a:buFont typeface="Arial"/>
              <a:buChar char="•"/>
            </a:pPr>
            <a:r>
              <a:rPr lang="en-US" sz="2400" dirty="0"/>
              <a:t>Initial implementation of interface classes</a:t>
            </a:r>
          </a:p>
          <a:p>
            <a:pPr marL="800100" lvl="1" indent="-342900">
              <a:lnSpc>
                <a:spcPct val="70000"/>
              </a:lnSpc>
              <a:spcBef>
                <a:spcPts val="1200"/>
              </a:spcBef>
              <a:buClr>
                <a:schemeClr val="tx2"/>
              </a:buClr>
              <a:buFont typeface="Lucida Grande"/>
              <a:buChar char="-"/>
            </a:pPr>
            <a:r>
              <a:rPr lang="en-US" sz="2400" dirty="0"/>
              <a:t>Locations</a:t>
            </a:r>
          </a:p>
          <a:p>
            <a:pPr marL="800100" lvl="1" indent="-342900">
              <a:lnSpc>
                <a:spcPct val="70000"/>
              </a:lnSpc>
              <a:spcBef>
                <a:spcPts val="1200"/>
              </a:spcBef>
              <a:buClr>
                <a:schemeClr val="tx2"/>
              </a:buClr>
              <a:buFont typeface="Lucida Grande"/>
              <a:buChar char="-"/>
            </a:pPr>
            <a:r>
              <a:rPr lang="en-US" sz="2400" dirty="0"/>
              <a:t>Variables</a:t>
            </a:r>
          </a:p>
          <a:p>
            <a:pPr marL="800100" lvl="1" indent="-342900">
              <a:lnSpc>
                <a:spcPct val="70000"/>
              </a:lnSpc>
              <a:spcBef>
                <a:spcPts val="1200"/>
              </a:spcBef>
              <a:buClr>
                <a:schemeClr val="tx2"/>
              </a:buClr>
              <a:buFont typeface="Lucida Grande"/>
              <a:buChar char="-"/>
            </a:pPr>
            <a:r>
              <a:rPr lang="en-US" sz="2400" dirty="0" err="1"/>
              <a:t>GeoVaLs</a:t>
            </a:r>
            <a:r>
              <a:rPr lang="en-US" sz="2400" dirty="0"/>
              <a:t> (Geophysical Values at Locations)</a:t>
            </a:r>
          </a:p>
          <a:p>
            <a:pPr marL="342900" indent="-342900">
              <a:spcBef>
                <a:spcPts val="1200"/>
              </a:spcBef>
              <a:buClr>
                <a:schemeClr val="tx2"/>
              </a:buClr>
              <a:buFont typeface="Arial"/>
              <a:buChar char="•"/>
            </a:pPr>
            <a:r>
              <a:rPr lang="en-US" sz="2400" dirty="0"/>
              <a:t>Currently (May 2018):</a:t>
            </a:r>
          </a:p>
          <a:p>
            <a:pPr marL="800100" lvl="1" indent="-342900">
              <a:lnSpc>
                <a:spcPct val="70000"/>
              </a:lnSpc>
              <a:spcBef>
                <a:spcPts val="1200"/>
              </a:spcBef>
              <a:buClr>
                <a:schemeClr val="tx2"/>
              </a:buClr>
              <a:buFont typeface="Lucida Grande"/>
              <a:buChar char="-"/>
            </a:pPr>
            <a:r>
              <a:rPr lang="en-US" sz="2400" dirty="0"/>
              <a:t>Radiosonde, aircraft</a:t>
            </a:r>
          </a:p>
          <a:p>
            <a:pPr marL="800100" lvl="1" indent="-342900">
              <a:lnSpc>
                <a:spcPct val="70000"/>
              </a:lnSpc>
              <a:spcBef>
                <a:spcPts val="1200"/>
              </a:spcBef>
              <a:buClr>
                <a:schemeClr val="tx2"/>
              </a:buClr>
              <a:buFont typeface="Lucida Grande"/>
              <a:buChar char="-"/>
            </a:pPr>
            <a:r>
              <a:rPr lang="en-US" sz="2400" dirty="0"/>
              <a:t>CRTM radiances (tested for AMSU-A) and AOD</a:t>
            </a:r>
          </a:p>
          <a:p>
            <a:pPr marL="800100" lvl="1" indent="-342900">
              <a:lnSpc>
                <a:spcPct val="70000"/>
              </a:lnSpc>
              <a:spcBef>
                <a:spcPts val="1200"/>
              </a:spcBef>
              <a:buClr>
                <a:schemeClr val="tx2"/>
              </a:buClr>
              <a:buFont typeface="Lucida Grande"/>
              <a:buChar char="-"/>
            </a:pPr>
            <a:r>
              <a:rPr lang="en-US" sz="2400" dirty="0"/>
              <a:t>GNSSRO in progress</a:t>
            </a:r>
          </a:p>
          <a:p>
            <a:pPr marL="800100" lvl="1" indent="-342900">
              <a:lnSpc>
                <a:spcPct val="70000"/>
              </a:lnSpc>
              <a:spcBef>
                <a:spcPts val="1200"/>
              </a:spcBef>
              <a:buClr>
                <a:schemeClr val="tx2"/>
              </a:buClr>
              <a:buFont typeface="Lucida Grande"/>
              <a:buChar char="-"/>
            </a:pPr>
            <a:r>
              <a:rPr lang="en-US" sz="2400" dirty="0"/>
              <a:t>Marine observations</a:t>
            </a:r>
          </a:p>
          <a:p>
            <a:pPr marL="800100" lvl="1" indent="-342900">
              <a:lnSpc>
                <a:spcPct val="70000"/>
              </a:lnSpc>
              <a:spcBef>
                <a:spcPts val="1200"/>
              </a:spcBef>
              <a:buClr>
                <a:schemeClr val="tx2"/>
              </a:buClr>
              <a:buFont typeface="Lucida Grande"/>
              <a:buChar char="-"/>
            </a:pPr>
            <a:r>
              <a:rPr lang="en-US" sz="2400" dirty="0"/>
              <a:t>Interface for QC filters</a:t>
            </a:r>
          </a:p>
          <a:p>
            <a:pPr marL="342900" indent="-342900">
              <a:spcBef>
                <a:spcPts val="1200"/>
              </a:spcBef>
              <a:buClr>
                <a:schemeClr val="tx2"/>
              </a:buClr>
              <a:buFont typeface="Arial"/>
              <a:buChar char="•"/>
            </a:pPr>
            <a:r>
              <a:rPr lang="en-US" sz="2400" dirty="0"/>
              <a:t>Interface for Observation Data Access (IODA) v0 based on NetCDF4</a:t>
            </a:r>
          </a:p>
        </p:txBody>
      </p:sp>
    </p:spTree>
    <p:extLst>
      <p:ext uri="{BB962C8B-B14F-4D97-AF65-F5344CB8AC3E}">
        <p14:creationId xmlns:p14="http://schemas.microsoft.com/office/powerpoint/2010/main" val="3776259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32" y="1"/>
            <a:ext cx="8448668" cy="816496"/>
          </a:xfrm>
        </p:spPr>
        <p:txBody>
          <a:bodyPr>
            <a:normAutofit/>
          </a:bodyPr>
          <a:lstStyle/>
          <a:p>
            <a:pPr algn="l"/>
            <a:r>
              <a:rPr lang="en-US" sz="3600" b="1" dirty="0">
                <a:solidFill>
                  <a:srgbClr val="FFFFFF"/>
                </a:solidFill>
              </a:rPr>
              <a:t>Models Interfacing Status</a:t>
            </a:r>
          </a:p>
        </p:txBody>
      </p:sp>
      <p:graphicFrame>
        <p:nvGraphicFramePr>
          <p:cNvPr id="3" name="Table 2"/>
          <p:cNvGraphicFramePr>
            <a:graphicFrameLocks noGrp="1"/>
          </p:cNvGraphicFramePr>
          <p:nvPr>
            <p:extLst>
              <p:ext uri="{D42A27DB-BD31-4B8C-83A1-F6EECF244321}">
                <p14:modId xmlns:p14="http://schemas.microsoft.com/office/powerpoint/2010/main" val="2738153972"/>
              </p:ext>
            </p:extLst>
          </p:nvPr>
        </p:nvGraphicFramePr>
        <p:xfrm>
          <a:off x="492132" y="1220455"/>
          <a:ext cx="7895048" cy="3977640"/>
        </p:xfrm>
        <a:graphic>
          <a:graphicData uri="http://schemas.openxmlformats.org/drawingml/2006/table">
            <a:tbl>
              <a:tblPr firstRow="1" bandRow="1">
                <a:tableStyleId>{5C22544A-7EE6-4342-B048-85BDC9FD1C3A}</a:tableStyleId>
              </a:tblPr>
              <a:tblGrid>
                <a:gridCol w="2371943">
                  <a:extLst>
                    <a:ext uri="{9D8B030D-6E8A-4147-A177-3AD203B41FA5}">
                      <a16:colId xmlns:a16="http://schemas.microsoft.com/office/drawing/2014/main" val="20000"/>
                    </a:ext>
                  </a:extLst>
                </a:gridCol>
                <a:gridCol w="827300">
                  <a:extLst>
                    <a:ext uri="{9D8B030D-6E8A-4147-A177-3AD203B41FA5}">
                      <a16:colId xmlns:a16="http://schemas.microsoft.com/office/drawing/2014/main" val="20001"/>
                    </a:ext>
                  </a:extLst>
                </a:gridCol>
                <a:gridCol w="838952">
                  <a:extLst>
                    <a:ext uri="{9D8B030D-6E8A-4147-A177-3AD203B41FA5}">
                      <a16:colId xmlns:a16="http://schemas.microsoft.com/office/drawing/2014/main" val="20002"/>
                    </a:ext>
                  </a:extLst>
                </a:gridCol>
                <a:gridCol w="803996">
                  <a:extLst>
                    <a:ext uri="{9D8B030D-6E8A-4147-A177-3AD203B41FA5}">
                      <a16:colId xmlns:a16="http://schemas.microsoft.com/office/drawing/2014/main" val="20003"/>
                    </a:ext>
                  </a:extLst>
                </a:gridCol>
                <a:gridCol w="792344">
                  <a:extLst>
                    <a:ext uri="{9D8B030D-6E8A-4147-A177-3AD203B41FA5}">
                      <a16:colId xmlns:a16="http://schemas.microsoft.com/office/drawing/2014/main" val="20004"/>
                    </a:ext>
                  </a:extLst>
                </a:gridCol>
                <a:gridCol w="710780">
                  <a:extLst>
                    <a:ext uri="{9D8B030D-6E8A-4147-A177-3AD203B41FA5}">
                      <a16:colId xmlns:a16="http://schemas.microsoft.com/office/drawing/2014/main" val="20005"/>
                    </a:ext>
                  </a:extLst>
                </a:gridCol>
                <a:gridCol w="827300">
                  <a:extLst>
                    <a:ext uri="{9D8B030D-6E8A-4147-A177-3AD203B41FA5}">
                      <a16:colId xmlns:a16="http://schemas.microsoft.com/office/drawing/2014/main" val="20006"/>
                    </a:ext>
                  </a:extLst>
                </a:gridCol>
                <a:gridCol w="722433">
                  <a:extLst>
                    <a:ext uri="{9D8B030D-6E8A-4147-A177-3AD203B41FA5}">
                      <a16:colId xmlns:a16="http://schemas.microsoft.com/office/drawing/2014/main" val="20007"/>
                    </a:ext>
                  </a:extLst>
                </a:gridCol>
              </a:tblGrid>
              <a:tr h="370840">
                <a:tc>
                  <a:txBody>
                    <a:bodyPr/>
                    <a:lstStyle/>
                    <a:p>
                      <a:endParaRPr lang="en-US" dirty="0"/>
                    </a:p>
                  </a:txBody>
                  <a:tcPr/>
                </a:tc>
                <a:tc>
                  <a:txBody>
                    <a:bodyPr/>
                    <a:lstStyle/>
                    <a:p>
                      <a:pPr algn="ctr"/>
                      <a:r>
                        <a:rPr lang="en-US" baseline="0" dirty="0"/>
                        <a:t>State</a:t>
                      </a:r>
                      <a:endParaRPr lang="en-US" dirty="0"/>
                    </a:p>
                  </a:txBody>
                  <a:tcPr anchor="ctr"/>
                </a:tc>
                <a:tc>
                  <a:txBody>
                    <a:bodyPr/>
                    <a:lstStyle/>
                    <a:p>
                      <a:pPr algn="ctr"/>
                      <a:r>
                        <a:rPr lang="en-US" dirty="0"/>
                        <a:t>3D H(x)</a:t>
                      </a:r>
                    </a:p>
                  </a:txBody>
                  <a:tcPr/>
                </a:tc>
                <a:tc>
                  <a:txBody>
                    <a:bodyPr/>
                    <a:lstStyle/>
                    <a:p>
                      <a:pPr algn="ctr"/>
                      <a:r>
                        <a:rPr lang="en-US" dirty="0"/>
                        <a:t>M(x)</a:t>
                      </a:r>
                    </a:p>
                  </a:txBody>
                  <a:tcPr anchor="ctr"/>
                </a:tc>
                <a:tc>
                  <a:txBody>
                    <a:bodyPr/>
                    <a:lstStyle/>
                    <a:p>
                      <a:pPr algn="ctr"/>
                      <a:r>
                        <a:rPr lang="en-US" dirty="0"/>
                        <a:t>4D H(x)</a:t>
                      </a:r>
                    </a:p>
                  </a:txBody>
                  <a:tcPr/>
                </a:tc>
                <a:tc>
                  <a:txBody>
                    <a:bodyPr/>
                    <a:lstStyle/>
                    <a:p>
                      <a:pPr algn="ctr"/>
                      <a:r>
                        <a:rPr lang="en-US" dirty="0"/>
                        <a:t>3D-Var</a:t>
                      </a:r>
                    </a:p>
                  </a:txBody>
                  <a:tcPr/>
                </a:tc>
                <a:tc>
                  <a:txBody>
                    <a:bodyPr/>
                    <a:lstStyle/>
                    <a:p>
                      <a:pPr algn="ctr"/>
                      <a:r>
                        <a:rPr lang="en-US" dirty="0"/>
                        <a:t>TL/AD</a:t>
                      </a:r>
                    </a:p>
                  </a:txBody>
                  <a:tcPr anchor="ctr"/>
                </a:tc>
                <a:tc>
                  <a:txBody>
                    <a:bodyPr/>
                    <a:lstStyle/>
                    <a:p>
                      <a:pPr algn="ctr"/>
                      <a:r>
                        <a:rPr lang="en-US" dirty="0"/>
                        <a:t>4D-Var</a:t>
                      </a:r>
                    </a:p>
                  </a:txBody>
                  <a:tcPr/>
                </a:tc>
                <a:extLst>
                  <a:ext uri="{0D108BD9-81ED-4DB2-BD59-A6C34878D82A}">
                    <a16:rowId xmlns:a16="http://schemas.microsoft.com/office/drawing/2014/main" val="10000"/>
                  </a:ext>
                </a:extLst>
              </a:tr>
              <a:tr h="370840">
                <a:tc>
                  <a:txBody>
                    <a:bodyPr/>
                    <a:lstStyle/>
                    <a:p>
                      <a:r>
                        <a:rPr lang="en-US" dirty="0"/>
                        <a:t>FV3-GFS (NOAA)</a:t>
                      </a:r>
                    </a:p>
                  </a:txBody>
                  <a:tcPr/>
                </a:tc>
                <a:tc>
                  <a:txBody>
                    <a:bodyPr/>
                    <a:lstStyle/>
                    <a:p>
                      <a:pPr algn="ctr"/>
                      <a:r>
                        <a:rPr lang="en-US" b="1" dirty="0">
                          <a:solidFill>
                            <a:srgbClr val="008000"/>
                          </a:solidFill>
                          <a:latin typeface="Zapf Dingbats"/>
                          <a:sym typeface="Zapf Dingbats"/>
                        </a:rPr>
                        <a:t>X</a:t>
                      </a:r>
                      <a:endParaRPr lang="en-US" b="1" dirty="0">
                        <a:solidFill>
                          <a:srgbClr val="00B050"/>
                        </a:solidFill>
                      </a:endParaRPr>
                    </a:p>
                  </a:txBody>
                  <a:tcPr/>
                </a:tc>
                <a:tc>
                  <a:txBody>
                    <a:bodyPr/>
                    <a:lstStyle/>
                    <a:p>
                      <a:pPr algn="ctr"/>
                      <a:r>
                        <a:rPr lang="en-US" b="1" dirty="0">
                          <a:solidFill>
                            <a:srgbClr val="008000"/>
                          </a:solidFill>
                          <a:latin typeface="Zapf Dingbats"/>
                          <a:sym typeface="Zapf Dingbats"/>
                        </a:rPr>
                        <a:t>X</a:t>
                      </a:r>
                      <a:endParaRPr lang="en-US" b="1"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rgbClr val="F79646"/>
                          </a:solidFill>
                          <a:latin typeface="Zapf Dingbats"/>
                          <a:sym typeface="Zapf Dingbats"/>
                        </a:rPr>
                        <a:t>X</a:t>
                      </a:r>
                      <a:endParaRPr lang="en-US" b="1"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rgbClr val="F79646"/>
                          </a:solidFill>
                          <a:latin typeface="Zapf Dingbats"/>
                          <a:sym typeface="Zapf Dingbats"/>
                        </a:rPr>
                        <a:t>X</a:t>
                      </a:r>
                      <a:endParaRPr lang="en-US" b="1"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rgbClr val="008000"/>
                          </a:solidFill>
                          <a:latin typeface="Zapf Dingbats"/>
                          <a:sym typeface="Zapf Dingbats"/>
                        </a:rPr>
                        <a:t>X</a:t>
                      </a:r>
                      <a:endParaRPr lang="en-US" b="0" dirty="0"/>
                    </a:p>
                  </a:txBody>
                  <a:tcPr/>
                </a:tc>
                <a:tc>
                  <a:txBody>
                    <a:bodyPr/>
                    <a:lstStyle/>
                    <a:p>
                      <a:pPr algn="ctr"/>
                      <a:r>
                        <a:rPr lang="en-US" dirty="0">
                          <a:latin typeface="+mn-lt"/>
                          <a:ea typeface="Zapf Dingbats"/>
                          <a:cs typeface="Zapf Dingbats"/>
                          <a:sym typeface="Zapf Dingbats"/>
                        </a:rPr>
                        <a:t>N/A</a:t>
                      </a:r>
                      <a:endParaRPr lang="en-US" dirty="0">
                        <a:latin typeface="+mn-lt"/>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rgbClr val="F79646"/>
                          </a:solidFill>
                          <a:latin typeface="Zapf Dingbats"/>
                          <a:sym typeface="Zapf Dingbats"/>
                        </a:rPr>
                        <a:t>X</a:t>
                      </a:r>
                      <a:endParaRPr lang="en-US" b="1" dirty="0"/>
                    </a:p>
                  </a:txBody>
                  <a:tcPr/>
                </a:tc>
                <a:extLst>
                  <a:ext uri="{0D108BD9-81ED-4DB2-BD59-A6C34878D82A}">
                    <a16:rowId xmlns:a16="http://schemas.microsoft.com/office/drawing/2014/main" val="10001"/>
                  </a:ext>
                </a:extLst>
              </a:tr>
              <a:tr h="370840">
                <a:tc>
                  <a:txBody>
                    <a:bodyPr/>
                    <a:lstStyle/>
                    <a:p>
                      <a:r>
                        <a:rPr lang="en-US" dirty="0"/>
                        <a:t>FV3-GEOS (NASA)</a:t>
                      </a:r>
                    </a:p>
                  </a:txBody>
                  <a:tcPr/>
                </a:tc>
                <a:tc>
                  <a:txBody>
                    <a:bodyPr/>
                    <a:lstStyle/>
                    <a:p>
                      <a:pPr algn="ctr"/>
                      <a:r>
                        <a:rPr lang="en-US" b="1" dirty="0">
                          <a:solidFill>
                            <a:srgbClr val="008000"/>
                          </a:solidFill>
                          <a:latin typeface="Zapf Dingbats"/>
                          <a:sym typeface="Zapf Dingbats"/>
                        </a:rPr>
                        <a:t>X</a:t>
                      </a:r>
                      <a:endParaRPr lang="en-US" dirty="0"/>
                    </a:p>
                  </a:txBody>
                  <a:tcPr/>
                </a:tc>
                <a:tc>
                  <a:txBody>
                    <a:bodyPr/>
                    <a:lstStyle/>
                    <a:p>
                      <a:pPr algn="ctr"/>
                      <a:r>
                        <a:rPr lang="en-US" b="1" dirty="0">
                          <a:solidFill>
                            <a:srgbClr val="008000"/>
                          </a:solidFill>
                          <a:latin typeface="Zapf Dingbats"/>
                          <a:sym typeface="Zapf Dingbats"/>
                        </a:rPr>
                        <a:t>X</a:t>
                      </a:r>
                      <a:endParaRPr lang="en-US" b="1"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rgbClr val="F79646"/>
                          </a:solidFill>
                          <a:latin typeface="Zapf Dingbats"/>
                          <a:sym typeface="Zapf Dingbats"/>
                        </a:rPr>
                        <a:t>X</a:t>
                      </a:r>
                      <a:endParaRPr lang="en-US" b="1"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rgbClr val="F79646"/>
                          </a:solidFill>
                          <a:latin typeface="Zapf Dingbats"/>
                          <a:sym typeface="Zapf Dingbats"/>
                        </a:rPr>
                        <a:t>X</a:t>
                      </a:r>
                      <a:endParaRPr lang="en-US" b="1" dirty="0"/>
                    </a:p>
                  </a:txBody>
                  <a:tcPr/>
                </a:tc>
                <a:tc>
                  <a:txBody>
                    <a:bodyPr/>
                    <a:lstStyle/>
                    <a:p>
                      <a:pPr algn="ctr"/>
                      <a:r>
                        <a:rPr lang="en-US" b="1" dirty="0">
                          <a:solidFill>
                            <a:srgbClr val="008000"/>
                          </a:solidFill>
                          <a:latin typeface="Zapf Dingbats"/>
                          <a:sym typeface="Zapf Dingbats"/>
                        </a:rPr>
                        <a:t>X</a:t>
                      </a:r>
                      <a:endParaRPr lang="en-US" b="1" dirty="0"/>
                    </a:p>
                  </a:txBody>
                  <a:tcPr/>
                </a:tc>
                <a:tc>
                  <a:txBody>
                    <a:bodyPr/>
                    <a:lstStyle/>
                    <a:p>
                      <a:pPr algn="ctr"/>
                      <a:r>
                        <a:rPr lang="en-US" b="1" dirty="0">
                          <a:solidFill>
                            <a:srgbClr val="F79646"/>
                          </a:solidFill>
                          <a:latin typeface="Zapf Dingbats"/>
                          <a:sym typeface="Zapf Dingbats"/>
                        </a:rPr>
                        <a:t>X</a:t>
                      </a:r>
                      <a:endParaRPr lang="en-US" b="1" dirty="0">
                        <a:solidFill>
                          <a:srgbClr val="F79646"/>
                        </a:solidFill>
                      </a:endParaRPr>
                    </a:p>
                  </a:txBody>
                  <a:tcPr/>
                </a:tc>
                <a:tc>
                  <a:txBody>
                    <a:bodyPr/>
                    <a:lstStyle/>
                    <a:p>
                      <a:pPr algn="ctr"/>
                      <a:r>
                        <a:rPr lang="en-US" b="1" dirty="0">
                          <a:solidFill>
                            <a:srgbClr val="F79646"/>
                          </a:solidFill>
                          <a:latin typeface="Zapf Dingbats"/>
                          <a:sym typeface="Zapf Dingbats"/>
                        </a:rPr>
                        <a:t>X</a:t>
                      </a:r>
                      <a:endParaRPr lang="en-US" b="1" dirty="0"/>
                    </a:p>
                  </a:txBody>
                  <a:tcPr/>
                </a:tc>
                <a:extLst>
                  <a:ext uri="{0D108BD9-81ED-4DB2-BD59-A6C34878D82A}">
                    <a16:rowId xmlns:a16="http://schemas.microsoft.com/office/drawing/2014/main" val="10002"/>
                  </a:ext>
                </a:extLst>
              </a:tr>
              <a:tr h="370840">
                <a:tc>
                  <a:txBody>
                    <a:bodyPr/>
                    <a:lstStyle/>
                    <a:p>
                      <a:r>
                        <a:rPr lang="en-US" dirty="0"/>
                        <a:t>MPAS (NCAR)</a:t>
                      </a:r>
                    </a:p>
                  </a:txBody>
                  <a:tcPr/>
                </a:tc>
                <a:tc>
                  <a:txBody>
                    <a:bodyPr/>
                    <a:lstStyle/>
                    <a:p>
                      <a:pPr algn="ctr"/>
                      <a:r>
                        <a:rPr lang="en-US" b="1" dirty="0">
                          <a:solidFill>
                            <a:srgbClr val="008000"/>
                          </a:solidFill>
                          <a:latin typeface="Zapf Dingbats"/>
                          <a:sym typeface="Zapf Dingbats"/>
                        </a:rPr>
                        <a:t>X</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a:solidFill>
                            <a:srgbClr val="008000"/>
                          </a:solidFill>
                          <a:latin typeface="Zapf Dingbats"/>
                          <a:sym typeface="Zapf Dingbats"/>
                        </a:rPr>
                        <a:t>X</a:t>
                      </a:r>
                      <a:endParaRPr lang="en-US" b="1" dirty="0">
                        <a:solidFill>
                          <a:srgbClr val="008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a:solidFill>
                            <a:srgbClr val="008000"/>
                          </a:solidFill>
                          <a:latin typeface="Zapf Dingbats"/>
                          <a:sym typeface="Zapf Dingbats"/>
                        </a:rPr>
                        <a:t>X</a:t>
                      </a:r>
                      <a:endParaRPr lang="en-US" b="1" dirty="0"/>
                    </a:p>
                  </a:txBody>
                  <a:tcPr/>
                </a:tc>
                <a:tc>
                  <a:txBody>
                    <a:bodyPr/>
                    <a:lstStyle/>
                    <a:p>
                      <a:pPr algn="ctr"/>
                      <a:endParaRPr lang="en-US"/>
                    </a:p>
                  </a:txBody>
                  <a:tcPr/>
                </a:tc>
                <a:tc>
                  <a:txBody>
                    <a:bodyPr/>
                    <a:lstStyle/>
                    <a:p>
                      <a:pPr algn="ctr"/>
                      <a:r>
                        <a:rPr lang="en-US" b="1" dirty="0">
                          <a:solidFill>
                            <a:srgbClr val="F79646"/>
                          </a:solidFill>
                          <a:latin typeface="Zapf Dingbats"/>
                          <a:sym typeface="Zapf Dingbats"/>
                        </a:rPr>
                        <a:t>X</a:t>
                      </a:r>
                      <a:endParaRPr lang="en-US" b="1" dirty="0"/>
                    </a:p>
                  </a:txBody>
                  <a:tcPr/>
                </a:tc>
                <a:tc>
                  <a:txBody>
                    <a:bodyPr/>
                    <a:lstStyle/>
                    <a:p>
                      <a:pPr algn="ctr"/>
                      <a:r>
                        <a:rPr lang="en-US" dirty="0">
                          <a:latin typeface="+mn-lt"/>
                          <a:ea typeface="Zapf Dingbats"/>
                          <a:cs typeface="Zapf Dingbats"/>
                          <a:sym typeface="Zapf Dingbats"/>
                        </a:rPr>
                        <a:t>N/A</a:t>
                      </a:r>
                      <a:endParaRPr lang="en-US" dirty="0">
                        <a:latin typeface="+mn-lt"/>
                      </a:endParaRPr>
                    </a:p>
                  </a:txBody>
                  <a:tcPr/>
                </a:tc>
                <a:tc>
                  <a:txBody>
                    <a:bodyPr/>
                    <a:lstStyle/>
                    <a:p>
                      <a:pPr algn="ctr"/>
                      <a:endParaRPr lang="en-US"/>
                    </a:p>
                  </a:txBody>
                  <a:tcPr/>
                </a:tc>
                <a:extLst>
                  <a:ext uri="{0D108BD9-81ED-4DB2-BD59-A6C34878D82A}">
                    <a16:rowId xmlns:a16="http://schemas.microsoft.com/office/drawing/2014/main" val="10003"/>
                  </a:ext>
                </a:extLst>
              </a:tr>
              <a:tr h="370840">
                <a:tc>
                  <a:txBody>
                    <a:bodyPr/>
                    <a:lstStyle/>
                    <a:p>
                      <a:r>
                        <a:rPr lang="en-US" dirty="0"/>
                        <a:t>WRF (NCAR/NOAA)</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a:solidFill>
                            <a:srgbClr val="F79646"/>
                          </a:solidFill>
                        </a:rPr>
                        <a:t>X</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4"/>
                  </a:ext>
                </a:extLst>
              </a:tr>
              <a:tr h="370840">
                <a:tc>
                  <a:txBody>
                    <a:bodyPr/>
                    <a:lstStyle/>
                    <a:p>
                      <a:r>
                        <a:rPr lang="en-US" dirty="0" err="1"/>
                        <a:t>LFRic</a:t>
                      </a:r>
                      <a:r>
                        <a:rPr lang="en-US" dirty="0"/>
                        <a:t> (UKMO)</a:t>
                      </a:r>
                    </a:p>
                  </a:txBody>
                  <a:tcPr/>
                </a:tc>
                <a:tc>
                  <a:txBody>
                    <a:bodyPr/>
                    <a:lstStyle/>
                    <a:p>
                      <a:pPr algn="ctr"/>
                      <a:r>
                        <a:rPr lang="en-US" b="1" dirty="0">
                          <a:solidFill>
                            <a:srgbClr val="008000"/>
                          </a:solidFill>
                          <a:latin typeface="Zapf Dingbats"/>
                          <a:sym typeface="Zapf Dingbats"/>
                        </a:rPr>
                        <a:t>X</a:t>
                      </a:r>
                      <a:endParaRPr lang="en-US" b="1" dirty="0"/>
                    </a:p>
                  </a:txBody>
                  <a:tcPr/>
                </a:tc>
                <a:tc>
                  <a:txBody>
                    <a:bodyPr/>
                    <a:lstStyle/>
                    <a:p>
                      <a:pPr algn="ctr"/>
                      <a:r>
                        <a:rPr lang="en-US" b="1" dirty="0">
                          <a:solidFill>
                            <a:srgbClr val="008000"/>
                          </a:solidFill>
                          <a:latin typeface="Zapf Dingbats"/>
                          <a:sym typeface="Zapf Dingbats"/>
                        </a:rPr>
                        <a:t>X</a:t>
                      </a:r>
                      <a:endParaRPr lang="en-US" b="1" dirty="0"/>
                    </a:p>
                  </a:txBody>
                  <a:tcPr/>
                </a:tc>
                <a:tc>
                  <a:txBody>
                    <a:bodyPr/>
                    <a:lstStyle/>
                    <a:p>
                      <a:pPr algn="ctr"/>
                      <a:endParaRPr lang="en-US" dirty="0"/>
                    </a:p>
                  </a:txBody>
                  <a:tcPr/>
                </a:tc>
                <a:tc>
                  <a:txBody>
                    <a:bodyPr/>
                    <a:lstStyle/>
                    <a:p>
                      <a:pPr algn="ctr"/>
                      <a:endParaRPr lang="en-US"/>
                    </a:p>
                  </a:txBody>
                  <a:tcPr/>
                </a:tc>
                <a:tc>
                  <a:txBody>
                    <a:bodyPr/>
                    <a:lstStyle/>
                    <a:p>
                      <a:pPr algn="ctr"/>
                      <a:r>
                        <a:rPr lang="en-US" b="1" dirty="0">
                          <a:solidFill>
                            <a:schemeClr val="accent6"/>
                          </a:solidFill>
                          <a:latin typeface="Zapf Dingbats"/>
                          <a:sym typeface="Zapf Dingbats"/>
                        </a:rPr>
                        <a:t>X</a:t>
                      </a:r>
                      <a:endParaRPr lang="en-US" b="1" dirty="0"/>
                    </a:p>
                  </a:txBody>
                  <a:tcPr/>
                </a:tc>
                <a:tc>
                  <a:txBody>
                    <a:bodyPr/>
                    <a:lstStyle/>
                    <a:p>
                      <a:pPr algn="ctr"/>
                      <a:r>
                        <a:rPr lang="en-US" dirty="0"/>
                        <a:t>?</a:t>
                      </a:r>
                    </a:p>
                  </a:txBody>
                  <a:tcPr/>
                </a:tc>
                <a:tc>
                  <a:txBody>
                    <a:bodyPr/>
                    <a:lstStyle/>
                    <a:p>
                      <a:pPr algn="ctr"/>
                      <a:endParaRPr lang="en-US" dirty="0"/>
                    </a:p>
                  </a:txBody>
                  <a:tcPr/>
                </a:tc>
                <a:extLst>
                  <a:ext uri="{0D108BD9-81ED-4DB2-BD59-A6C34878D82A}">
                    <a16:rowId xmlns:a16="http://schemas.microsoft.com/office/drawing/2014/main" val="10005"/>
                  </a:ext>
                </a:extLst>
              </a:tr>
              <a:tr h="370840">
                <a:tc>
                  <a:txBody>
                    <a:bodyPr/>
                    <a:lstStyle/>
                    <a:p>
                      <a:r>
                        <a:rPr lang="en-US" dirty="0"/>
                        <a:t>NAVGEM</a:t>
                      </a:r>
                      <a:r>
                        <a:rPr lang="en-US" baseline="0" dirty="0"/>
                        <a:t> (NRL)</a:t>
                      </a:r>
                      <a:endParaRPr lang="en-US" dirty="0"/>
                    </a:p>
                  </a:txBody>
                  <a:tcPr/>
                </a:tc>
                <a:tc>
                  <a:txBody>
                    <a:bodyPr/>
                    <a:lstStyle/>
                    <a:p>
                      <a:pPr algn="ctr"/>
                      <a:r>
                        <a:rPr lang="en-US" b="1" dirty="0">
                          <a:solidFill>
                            <a:srgbClr val="F79646"/>
                          </a:solidFill>
                          <a:latin typeface="Zapf Dingbats"/>
                          <a:sym typeface="Zapf Dingbats"/>
                        </a:rPr>
                        <a:t>X</a:t>
                      </a:r>
                      <a:endParaRPr lang="en-US" b="1"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6"/>
                  </a:ext>
                </a:extLst>
              </a:tr>
              <a:tr h="370840">
                <a:tc>
                  <a:txBody>
                    <a:bodyPr/>
                    <a:lstStyle/>
                    <a:p>
                      <a:r>
                        <a:rPr lang="en-US" dirty="0"/>
                        <a:t>NEPTUNE (NRL)</a:t>
                      </a:r>
                    </a:p>
                  </a:txBody>
                  <a:tcPr/>
                </a:tc>
                <a:tc>
                  <a:txBody>
                    <a:bodyPr/>
                    <a:lstStyle/>
                    <a:p>
                      <a:pPr algn="ctr"/>
                      <a:r>
                        <a:rPr lang="en-US" b="1" dirty="0">
                          <a:solidFill>
                            <a:srgbClr val="F79646"/>
                          </a:solidFill>
                          <a:latin typeface="Zapf Dingbats"/>
                          <a:sym typeface="Zapf Dingbats"/>
                        </a:rPr>
                        <a:t>X</a:t>
                      </a:r>
                      <a:endParaRPr lang="en-US" b="1"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a:t>
                      </a:r>
                    </a:p>
                  </a:txBody>
                  <a:tcPr/>
                </a:tc>
                <a:tc>
                  <a:txBody>
                    <a:bodyPr/>
                    <a:lstStyle/>
                    <a:p>
                      <a:pPr algn="ctr"/>
                      <a:endParaRPr lang="en-US" dirty="0"/>
                    </a:p>
                  </a:txBody>
                  <a:tcPr/>
                </a:tc>
                <a:extLst>
                  <a:ext uri="{0D108BD9-81ED-4DB2-BD59-A6C34878D82A}">
                    <a16:rowId xmlns:a16="http://schemas.microsoft.com/office/drawing/2014/main" val="10007"/>
                  </a:ext>
                </a:extLst>
              </a:tr>
              <a:tr h="370840">
                <a:tc>
                  <a:txBody>
                    <a:bodyPr/>
                    <a:lstStyle/>
                    <a:p>
                      <a:r>
                        <a:rPr lang="en-US" dirty="0"/>
                        <a:t>CICE5 (JCSDA/NOAA)</a:t>
                      </a:r>
                    </a:p>
                  </a:txBody>
                  <a:tcPr/>
                </a:tc>
                <a:tc>
                  <a:txBody>
                    <a:bodyPr/>
                    <a:lstStyle/>
                    <a:p>
                      <a:pPr algn="ctr"/>
                      <a:r>
                        <a:rPr lang="en-US" b="1" dirty="0">
                          <a:solidFill>
                            <a:srgbClr val="008000"/>
                          </a:solidFill>
                          <a:latin typeface="Zapf Dingbats"/>
                          <a:sym typeface="Zapf Dingbats"/>
                        </a:rPr>
                        <a:t>X</a:t>
                      </a:r>
                      <a:endParaRPr lang="en-US" b="1" dirty="0"/>
                    </a:p>
                  </a:txBody>
                  <a:tcPr/>
                </a:tc>
                <a:tc>
                  <a:txBody>
                    <a:bodyPr/>
                    <a:lstStyle/>
                    <a:p>
                      <a:pPr algn="ctr"/>
                      <a:r>
                        <a:rPr lang="en-US" b="1" dirty="0">
                          <a:solidFill>
                            <a:srgbClr val="008000"/>
                          </a:solidFill>
                          <a:latin typeface="Zapf Dingbats"/>
                          <a:sym typeface="Zapf Dingbats"/>
                        </a:rPr>
                        <a:t>X</a:t>
                      </a:r>
                      <a:endParaRPr lang="en-US" b="1" dirty="0"/>
                    </a:p>
                  </a:txBody>
                  <a:tcPr/>
                </a:tc>
                <a:tc>
                  <a:txBody>
                    <a:bodyPr/>
                    <a:lstStyle/>
                    <a:p>
                      <a:pPr algn="ctr"/>
                      <a:endParaRPr lang="en-US" dirty="0"/>
                    </a:p>
                  </a:txBody>
                  <a:tcPr/>
                </a:tc>
                <a:tc>
                  <a:txBody>
                    <a:bodyPr/>
                    <a:lstStyle/>
                    <a:p>
                      <a:pPr algn="ctr"/>
                      <a:endParaRPr lang="en-US"/>
                    </a:p>
                  </a:txBody>
                  <a:tcPr/>
                </a:tc>
                <a:tc>
                  <a:txBody>
                    <a:bodyPr/>
                    <a:lstStyle/>
                    <a:p>
                      <a:pPr algn="ctr"/>
                      <a:r>
                        <a:rPr lang="en-US" b="1" dirty="0">
                          <a:solidFill>
                            <a:srgbClr val="008000"/>
                          </a:solidFill>
                          <a:latin typeface="Zapf Dingbats"/>
                          <a:sym typeface="Zapf Dingbats"/>
                        </a:rPr>
                        <a:t>X</a:t>
                      </a:r>
                      <a:endParaRPr lang="en-US" b="1" dirty="0"/>
                    </a:p>
                  </a:txBody>
                  <a:tcPr/>
                </a:tc>
                <a:tc>
                  <a:txBody>
                    <a:bodyPr/>
                    <a:lstStyle/>
                    <a:p>
                      <a:pPr algn="ctr"/>
                      <a:r>
                        <a:rPr lang="en-US" dirty="0"/>
                        <a:t>N/A</a:t>
                      </a:r>
                    </a:p>
                  </a:txBody>
                  <a:tcPr/>
                </a:tc>
                <a:tc>
                  <a:txBody>
                    <a:bodyPr/>
                    <a:lstStyle/>
                    <a:p>
                      <a:pPr algn="ctr"/>
                      <a:endParaRPr lang="en-US" dirty="0"/>
                    </a:p>
                  </a:txBody>
                  <a:tcPr/>
                </a:tc>
                <a:extLst>
                  <a:ext uri="{0D108BD9-81ED-4DB2-BD59-A6C34878D82A}">
                    <a16:rowId xmlns:a16="http://schemas.microsoft.com/office/drawing/2014/main" val="10008"/>
                  </a:ext>
                </a:extLst>
              </a:tr>
              <a:tr h="370840">
                <a:tc>
                  <a:txBody>
                    <a:bodyPr/>
                    <a:lstStyle/>
                    <a:p>
                      <a:r>
                        <a:rPr lang="en-US" dirty="0"/>
                        <a:t>MOM6 (JCSDA/NOAA)</a:t>
                      </a:r>
                    </a:p>
                  </a:txBody>
                  <a:tcPr/>
                </a:tc>
                <a:tc>
                  <a:txBody>
                    <a:bodyPr/>
                    <a:lstStyle/>
                    <a:p>
                      <a:pPr algn="ctr"/>
                      <a:r>
                        <a:rPr lang="en-US" b="1" dirty="0">
                          <a:solidFill>
                            <a:srgbClr val="008000"/>
                          </a:solidFill>
                          <a:latin typeface="Zapf Dingbats"/>
                          <a:sym typeface="Zapf Dingbats"/>
                        </a:rPr>
                        <a:t>X</a:t>
                      </a:r>
                      <a:endParaRPr lang="en-US" b="1" dirty="0"/>
                    </a:p>
                  </a:txBody>
                  <a:tcPr/>
                </a:tc>
                <a:tc>
                  <a:txBody>
                    <a:bodyPr/>
                    <a:lstStyle/>
                    <a:p>
                      <a:pPr algn="ctr"/>
                      <a:r>
                        <a:rPr lang="en-US" b="1" dirty="0">
                          <a:solidFill>
                            <a:srgbClr val="008000"/>
                          </a:solidFill>
                          <a:latin typeface="Zapf Dingbats"/>
                          <a:sym typeface="Zapf Dingbats"/>
                        </a:rPr>
                        <a:t>X</a:t>
                      </a:r>
                      <a:endParaRPr lang="en-US" b="1"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b="1" dirty="0">
                          <a:solidFill>
                            <a:srgbClr val="008000"/>
                          </a:solidFill>
                          <a:latin typeface="Zapf Dingbats"/>
                          <a:sym typeface="Zapf Dingbats"/>
                        </a:rPr>
                        <a:t>X</a:t>
                      </a:r>
                      <a:endParaRPr lang="en-US" dirty="0"/>
                    </a:p>
                  </a:txBody>
                  <a:tcPr/>
                </a:tc>
                <a:tc>
                  <a:txBody>
                    <a:bodyPr/>
                    <a:lstStyle/>
                    <a:p>
                      <a:pPr algn="ctr"/>
                      <a:r>
                        <a:rPr lang="en-US" dirty="0"/>
                        <a:t>N/A</a:t>
                      </a:r>
                    </a:p>
                  </a:txBody>
                  <a:tcPr/>
                </a:tc>
                <a:tc>
                  <a:txBody>
                    <a:bodyPr/>
                    <a:lstStyle/>
                    <a:p>
                      <a:pPr algn="ctr"/>
                      <a:endParaRPr lang="en-US" dirty="0"/>
                    </a:p>
                  </a:txBody>
                  <a:tcPr/>
                </a:tc>
                <a:extLst>
                  <a:ext uri="{0D108BD9-81ED-4DB2-BD59-A6C34878D82A}">
                    <a16:rowId xmlns:a16="http://schemas.microsoft.com/office/drawing/2014/main" val="10009"/>
                  </a:ext>
                </a:extLst>
              </a:tr>
            </a:tbl>
          </a:graphicData>
        </a:graphic>
      </p:graphicFrame>
      <p:sp>
        <p:nvSpPr>
          <p:cNvPr id="5" name="TextBox 4"/>
          <p:cNvSpPr txBox="1"/>
          <p:nvPr/>
        </p:nvSpPr>
        <p:spPr>
          <a:xfrm>
            <a:off x="492132" y="5191673"/>
            <a:ext cx="3927229" cy="369332"/>
          </a:xfrm>
          <a:prstGeom prst="rect">
            <a:avLst/>
          </a:prstGeom>
          <a:noFill/>
        </p:spPr>
        <p:txBody>
          <a:bodyPr wrap="none" rtlCol="0">
            <a:spAutoFit/>
          </a:bodyPr>
          <a:lstStyle/>
          <a:p>
            <a:r>
              <a:rPr lang="en-US" b="1" dirty="0">
                <a:solidFill>
                  <a:srgbClr val="008000"/>
                </a:solidFill>
                <a:latin typeface="Zapf Dingbats"/>
                <a:sym typeface="Zapf Dingbats"/>
              </a:rPr>
              <a:t>X</a:t>
            </a:r>
            <a:r>
              <a:rPr lang="en-US" dirty="0"/>
              <a:t> = technically working    </a:t>
            </a:r>
            <a:r>
              <a:rPr lang="en-US" b="1" dirty="0">
                <a:solidFill>
                  <a:srgbClr val="F79646"/>
                </a:solidFill>
                <a:latin typeface="Zapf Dingbats"/>
                <a:sym typeface="Zapf Dingbats"/>
              </a:rPr>
              <a:t>X</a:t>
            </a:r>
            <a:r>
              <a:rPr lang="en-US" dirty="0">
                <a:solidFill>
                  <a:srgbClr val="F79646"/>
                </a:solidFill>
              </a:rPr>
              <a:t> </a:t>
            </a:r>
            <a:r>
              <a:rPr lang="en-US" dirty="0"/>
              <a:t>= in progress</a:t>
            </a:r>
          </a:p>
        </p:txBody>
      </p:sp>
      <p:sp>
        <p:nvSpPr>
          <p:cNvPr id="6" name="TextBox 5"/>
          <p:cNvSpPr txBox="1"/>
          <p:nvPr/>
        </p:nvSpPr>
        <p:spPr>
          <a:xfrm>
            <a:off x="238132" y="5689734"/>
            <a:ext cx="8648985" cy="1015663"/>
          </a:xfrm>
          <a:prstGeom prst="rect">
            <a:avLst/>
          </a:prstGeom>
          <a:noFill/>
        </p:spPr>
        <p:txBody>
          <a:bodyPr wrap="square" rtlCol="0">
            <a:spAutoFit/>
          </a:bodyPr>
          <a:lstStyle/>
          <a:p>
            <a:r>
              <a:rPr lang="en-US" sz="2000" dirty="0"/>
              <a:t>Note: these are technical results, other aspects in progress or to come:</a:t>
            </a:r>
          </a:p>
          <a:p>
            <a:pPr marL="342900" indent="-342900">
              <a:buFont typeface="Arial"/>
              <a:buChar char="•"/>
            </a:pPr>
            <a:r>
              <a:rPr lang="en-US" sz="2000" dirty="0"/>
              <a:t>B matrix on Unstructured Mesh Package (BUMP, B. </a:t>
            </a:r>
            <a:r>
              <a:rPr lang="en-US" sz="2000" dirty="0" err="1"/>
              <a:t>Ménétrier</a:t>
            </a:r>
            <a:r>
              <a:rPr lang="en-US" sz="2000" dirty="0"/>
              <a:t>).</a:t>
            </a:r>
          </a:p>
          <a:p>
            <a:pPr marL="342900" indent="-342900">
              <a:buFont typeface="Arial"/>
              <a:buChar char="•"/>
            </a:pPr>
            <a:r>
              <a:rPr lang="en-US" sz="2000" dirty="0"/>
              <a:t>Observation error covariance, QC, bias correction</a:t>
            </a:r>
          </a:p>
        </p:txBody>
      </p:sp>
    </p:spTree>
    <p:extLst>
      <p:ext uri="{BB962C8B-B14F-4D97-AF65-F5344CB8AC3E}">
        <p14:creationId xmlns:p14="http://schemas.microsoft.com/office/powerpoint/2010/main" val="3824418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4C52-EACE-7B45-AC40-D4902405E5D6}"/>
              </a:ext>
            </a:extLst>
          </p:cNvPr>
          <p:cNvSpPr>
            <a:spLocks noGrp="1"/>
          </p:cNvSpPr>
          <p:nvPr>
            <p:ph type="title"/>
          </p:nvPr>
        </p:nvSpPr>
        <p:spPr/>
        <p:txBody>
          <a:bodyPr/>
          <a:lstStyle/>
          <a:p>
            <a:pPr algn="l"/>
            <a:r>
              <a:rPr lang="en-US" dirty="0"/>
              <a:t> 4D-Var with FV3 and AMSU-A</a:t>
            </a:r>
          </a:p>
        </p:txBody>
      </p:sp>
      <p:pic>
        <p:nvPicPr>
          <p:cNvPr id="5" name="Picture 4">
            <a:extLst>
              <a:ext uri="{FF2B5EF4-FFF2-40B4-BE49-F238E27FC236}">
                <a16:creationId xmlns:a16="http://schemas.microsoft.com/office/drawing/2014/main" id="{D0D54665-8912-5844-A8BB-6D8349B29836}"/>
              </a:ext>
            </a:extLst>
          </p:cNvPr>
          <p:cNvPicPr>
            <a:picLocks noChangeAspect="1"/>
          </p:cNvPicPr>
          <p:nvPr/>
        </p:nvPicPr>
        <p:blipFill>
          <a:blip r:embed="rId2"/>
          <a:stretch>
            <a:fillRect/>
          </a:stretch>
        </p:blipFill>
        <p:spPr>
          <a:xfrm>
            <a:off x="393611" y="1322222"/>
            <a:ext cx="7277671" cy="4621794"/>
          </a:xfrm>
          <a:prstGeom prst="rect">
            <a:avLst/>
          </a:prstGeom>
        </p:spPr>
      </p:pic>
      <p:sp>
        <p:nvSpPr>
          <p:cNvPr id="8" name="TextBox 7">
            <a:extLst>
              <a:ext uri="{FF2B5EF4-FFF2-40B4-BE49-F238E27FC236}">
                <a16:creationId xmlns:a16="http://schemas.microsoft.com/office/drawing/2014/main" id="{F423296C-B0C1-7447-93F3-8AE2DED70FB6}"/>
              </a:ext>
            </a:extLst>
          </p:cNvPr>
          <p:cNvSpPr txBox="1"/>
          <p:nvPr/>
        </p:nvSpPr>
        <p:spPr>
          <a:xfrm>
            <a:off x="477359" y="6024711"/>
            <a:ext cx="6069957" cy="646331"/>
          </a:xfrm>
          <a:prstGeom prst="rect">
            <a:avLst/>
          </a:prstGeom>
          <a:noFill/>
        </p:spPr>
        <p:txBody>
          <a:bodyPr wrap="square" rtlCol="0">
            <a:spAutoFit/>
          </a:bodyPr>
          <a:lstStyle/>
          <a:p>
            <a:pPr algn="l"/>
            <a:r>
              <a:rPr lang="en-US" dirty="0"/>
              <a:t>First 4D-Var run with satellite data, no adjustments</a:t>
            </a:r>
          </a:p>
          <a:p>
            <a:pPr algn="l"/>
            <a:r>
              <a:rPr lang="en-US" dirty="0"/>
              <a:t>Use FV3 TL/AD from GMAO</a:t>
            </a:r>
          </a:p>
        </p:txBody>
      </p:sp>
      <p:sp>
        <p:nvSpPr>
          <p:cNvPr id="3" name="TextBox 2">
            <a:extLst>
              <a:ext uri="{FF2B5EF4-FFF2-40B4-BE49-F238E27FC236}">
                <a16:creationId xmlns:a16="http://schemas.microsoft.com/office/drawing/2014/main" id="{9BCB638E-EDD1-5240-A5DA-A55FB3A7CD10}"/>
              </a:ext>
            </a:extLst>
          </p:cNvPr>
          <p:cNvSpPr txBox="1"/>
          <p:nvPr/>
        </p:nvSpPr>
        <p:spPr>
          <a:xfrm>
            <a:off x="902117" y="5371474"/>
            <a:ext cx="5707658" cy="369332"/>
          </a:xfrm>
          <a:prstGeom prst="rect">
            <a:avLst/>
          </a:prstGeom>
          <a:noFill/>
        </p:spPr>
        <p:txBody>
          <a:bodyPr wrap="square" rtlCol="0">
            <a:spAutoFit/>
          </a:bodyPr>
          <a:lstStyle/>
          <a:p>
            <a:pPr algn="l"/>
            <a:r>
              <a:rPr lang="en-US" b="1" dirty="0">
                <a:solidFill>
                  <a:schemeClr val="bg1"/>
                </a:solidFill>
              </a:rPr>
              <a:t>4D-Var on native cube-sphere grid</a:t>
            </a:r>
          </a:p>
        </p:txBody>
      </p:sp>
      <p:sp>
        <p:nvSpPr>
          <p:cNvPr id="9" name="TextBox 8">
            <a:extLst>
              <a:ext uri="{FF2B5EF4-FFF2-40B4-BE49-F238E27FC236}">
                <a16:creationId xmlns:a16="http://schemas.microsoft.com/office/drawing/2014/main" id="{8F1D05E5-F5D9-8548-B43F-C1696458963F}"/>
              </a:ext>
            </a:extLst>
          </p:cNvPr>
          <p:cNvSpPr txBox="1"/>
          <p:nvPr/>
        </p:nvSpPr>
        <p:spPr>
          <a:xfrm>
            <a:off x="2105390" y="3229760"/>
            <a:ext cx="4689630" cy="369332"/>
          </a:xfrm>
          <a:prstGeom prst="rect">
            <a:avLst/>
          </a:prstGeom>
          <a:noFill/>
        </p:spPr>
        <p:txBody>
          <a:bodyPr wrap="square">
            <a:spAutoFit/>
          </a:bodyPr>
          <a:lstStyle/>
          <a:p>
            <a:pPr algn="l"/>
            <a:r>
              <a:rPr lang="en-US">
                <a:solidFill>
                  <a:schemeClr val="bg1"/>
                </a:solidFill>
              </a:rPr>
              <a:t>4D-Var on native cube-sphere grid</a:t>
            </a:r>
            <a:endParaRPr lang="en-US" dirty="0">
              <a:solidFill>
                <a:schemeClr val="bg1"/>
              </a:solidFill>
            </a:endParaRPr>
          </a:p>
        </p:txBody>
      </p:sp>
    </p:spTree>
    <p:extLst>
      <p:ext uri="{BB962C8B-B14F-4D97-AF65-F5344CB8AC3E}">
        <p14:creationId xmlns:p14="http://schemas.microsoft.com/office/powerpoint/2010/main" val="2727055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5565" y="0"/>
            <a:ext cx="7746312" cy="10700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j-lt"/>
                <a:ea typeface="+mj-ea"/>
                <a:cs typeface="+mj-cs"/>
              </a:rPr>
              <a:t>Joint Effort for Data assimilation</a:t>
            </a:r>
            <a:r>
              <a:rPr kumimoji="0" lang="en-US" sz="3200" b="1" i="0" u="none" strike="noStrike" kern="1200" cap="none" spc="0" normalizeH="0" noProof="0" dirty="0">
                <a:ln>
                  <a:noFill/>
                </a:ln>
                <a:solidFill>
                  <a:schemeClr val="bg1"/>
                </a:solidFill>
                <a:effectLst/>
                <a:uLnTx/>
                <a:uFillTx/>
                <a:latin typeface="+mj-lt"/>
                <a:ea typeface="+mj-ea"/>
                <a:cs typeface="+mj-cs"/>
              </a:rPr>
              <a:t> Integration</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sp>
        <p:nvSpPr>
          <p:cNvPr id="6" name="Content Placeholder 1"/>
          <p:cNvSpPr>
            <a:spLocks noGrp="1"/>
          </p:cNvSpPr>
          <p:nvPr>
            <p:ph idx="1"/>
          </p:nvPr>
        </p:nvSpPr>
        <p:spPr>
          <a:xfrm>
            <a:off x="457200" y="1513560"/>
            <a:ext cx="8229600" cy="4576122"/>
          </a:xfrm>
        </p:spPr>
        <p:txBody>
          <a:bodyPr>
            <a:normAutofit/>
          </a:bodyPr>
          <a:lstStyle/>
          <a:p>
            <a:pPr marL="0" indent="0">
              <a:lnSpc>
                <a:spcPct val="200000"/>
              </a:lnSpc>
              <a:buNone/>
            </a:pPr>
            <a:r>
              <a:rPr lang="en-US" dirty="0">
                <a:solidFill>
                  <a:schemeClr val="tx1">
                    <a:lumMod val="65000"/>
                    <a:lumOff val="35000"/>
                  </a:schemeClr>
                </a:solidFill>
              </a:rPr>
              <a:t>General idea and design</a:t>
            </a:r>
          </a:p>
          <a:p>
            <a:pPr marL="0" indent="0">
              <a:lnSpc>
                <a:spcPct val="200000"/>
              </a:lnSpc>
              <a:buNone/>
            </a:pPr>
            <a:r>
              <a:rPr lang="en-US" dirty="0">
                <a:solidFill>
                  <a:schemeClr val="tx1">
                    <a:lumMod val="65000"/>
                    <a:lumOff val="35000"/>
                  </a:schemeClr>
                </a:solidFill>
              </a:rPr>
              <a:t>Where we are</a:t>
            </a:r>
          </a:p>
          <a:p>
            <a:pPr marL="0" indent="0">
              <a:lnSpc>
                <a:spcPct val="200000"/>
              </a:lnSpc>
              <a:buNone/>
            </a:pPr>
            <a:r>
              <a:rPr lang="en-US" b="1" dirty="0"/>
              <a:t>Infrastructure and working practices</a:t>
            </a:r>
          </a:p>
          <a:p>
            <a:pPr marL="800100" lvl="2" indent="0">
              <a:lnSpc>
                <a:spcPct val="200000"/>
              </a:lnSpc>
              <a:buNone/>
            </a:pPr>
            <a:r>
              <a:rPr lang="en-US" b="1" dirty="0"/>
              <a:t>What we are doing differently</a:t>
            </a:r>
          </a:p>
        </p:txBody>
      </p:sp>
    </p:spTree>
    <p:extLst>
      <p:ext uri="{BB962C8B-B14F-4D97-AF65-F5344CB8AC3E}">
        <p14:creationId xmlns:p14="http://schemas.microsoft.com/office/powerpoint/2010/main" val="2157678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32" y="1"/>
            <a:ext cx="8448668" cy="816496"/>
          </a:xfrm>
        </p:spPr>
        <p:txBody>
          <a:bodyPr>
            <a:normAutofit/>
          </a:bodyPr>
          <a:lstStyle/>
          <a:p>
            <a:pPr algn="l"/>
            <a:r>
              <a:rPr lang="en-US" sz="3600" b="1" dirty="0">
                <a:solidFill>
                  <a:srgbClr val="FFFFFF"/>
                </a:solidFill>
              </a:rPr>
              <a:t>Code and repositories</a:t>
            </a:r>
          </a:p>
        </p:txBody>
      </p:sp>
      <p:sp>
        <p:nvSpPr>
          <p:cNvPr id="4" name="Oval 3"/>
          <p:cNvSpPr/>
          <p:nvPr/>
        </p:nvSpPr>
        <p:spPr>
          <a:xfrm>
            <a:off x="3555999" y="2821164"/>
            <a:ext cx="1185965" cy="80530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solidFill>
                  <a:schemeClr val="tx1"/>
                </a:solidFill>
              </a:rPr>
              <a:t>OOPS</a:t>
            </a:r>
          </a:p>
        </p:txBody>
      </p:sp>
      <p:sp>
        <p:nvSpPr>
          <p:cNvPr id="5" name="Oval 4"/>
          <p:cNvSpPr/>
          <p:nvPr/>
        </p:nvSpPr>
        <p:spPr>
          <a:xfrm>
            <a:off x="876298" y="1254124"/>
            <a:ext cx="1227668" cy="5609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FV3GFS</a:t>
            </a:r>
          </a:p>
        </p:txBody>
      </p:sp>
      <p:sp>
        <p:nvSpPr>
          <p:cNvPr id="6" name="Oval 5"/>
          <p:cNvSpPr/>
          <p:nvPr/>
        </p:nvSpPr>
        <p:spPr>
          <a:xfrm>
            <a:off x="876298" y="2037644"/>
            <a:ext cx="1227668" cy="5609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GEOS</a:t>
            </a:r>
          </a:p>
        </p:txBody>
      </p:sp>
      <p:sp>
        <p:nvSpPr>
          <p:cNvPr id="9" name="Oval 8"/>
          <p:cNvSpPr/>
          <p:nvPr/>
        </p:nvSpPr>
        <p:spPr>
          <a:xfrm>
            <a:off x="876298" y="2821164"/>
            <a:ext cx="1227668" cy="5609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MOM6</a:t>
            </a:r>
          </a:p>
        </p:txBody>
      </p:sp>
      <p:sp>
        <p:nvSpPr>
          <p:cNvPr id="10" name="Oval 9"/>
          <p:cNvSpPr/>
          <p:nvPr/>
        </p:nvSpPr>
        <p:spPr>
          <a:xfrm>
            <a:off x="876298" y="3604684"/>
            <a:ext cx="1227668" cy="5609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MPAS</a:t>
            </a:r>
          </a:p>
        </p:txBody>
      </p:sp>
      <p:sp>
        <p:nvSpPr>
          <p:cNvPr id="11" name="Oval 10"/>
          <p:cNvSpPr/>
          <p:nvPr/>
        </p:nvSpPr>
        <p:spPr>
          <a:xfrm>
            <a:off x="876298" y="4388204"/>
            <a:ext cx="1227668" cy="5609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a:t>LFRic</a:t>
            </a:r>
            <a:endParaRPr lang="en-US" sz="1600" dirty="0"/>
          </a:p>
        </p:txBody>
      </p:sp>
      <p:sp>
        <p:nvSpPr>
          <p:cNvPr id="12" name="Oval 11"/>
          <p:cNvSpPr/>
          <p:nvPr/>
        </p:nvSpPr>
        <p:spPr>
          <a:xfrm>
            <a:off x="876298" y="5171724"/>
            <a:ext cx="1227668" cy="5609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NEPTUNE</a:t>
            </a:r>
          </a:p>
        </p:txBody>
      </p:sp>
      <p:sp>
        <p:nvSpPr>
          <p:cNvPr id="13" name="Oval 12"/>
          <p:cNvSpPr/>
          <p:nvPr/>
        </p:nvSpPr>
        <p:spPr>
          <a:xfrm>
            <a:off x="5743920" y="2821165"/>
            <a:ext cx="1174750" cy="78352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UFO</a:t>
            </a:r>
          </a:p>
        </p:txBody>
      </p:sp>
      <p:sp>
        <p:nvSpPr>
          <p:cNvPr id="14" name="Oval 13"/>
          <p:cNvSpPr/>
          <p:nvPr/>
        </p:nvSpPr>
        <p:spPr>
          <a:xfrm>
            <a:off x="7329009" y="3604684"/>
            <a:ext cx="1174750" cy="78352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IODA</a:t>
            </a:r>
          </a:p>
        </p:txBody>
      </p:sp>
      <p:sp>
        <p:nvSpPr>
          <p:cNvPr id="15" name="Oval 14"/>
          <p:cNvSpPr/>
          <p:nvPr/>
        </p:nvSpPr>
        <p:spPr>
          <a:xfrm>
            <a:off x="7329009" y="2190045"/>
            <a:ext cx="1174750" cy="78352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CRTM</a:t>
            </a:r>
          </a:p>
        </p:txBody>
      </p:sp>
      <p:cxnSp>
        <p:nvCxnSpPr>
          <p:cNvPr id="7" name="Straight Connector 6"/>
          <p:cNvCxnSpPr>
            <a:stCxn id="5" idx="6"/>
            <a:endCxn id="4" idx="2"/>
          </p:cNvCxnSpPr>
          <p:nvPr/>
        </p:nvCxnSpPr>
        <p:spPr>
          <a:xfrm>
            <a:off x="2103966" y="1534583"/>
            <a:ext cx="1452033" cy="16892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6" idx="6"/>
            <a:endCxn id="4" idx="2"/>
          </p:cNvCxnSpPr>
          <p:nvPr/>
        </p:nvCxnSpPr>
        <p:spPr>
          <a:xfrm>
            <a:off x="2103966" y="2318103"/>
            <a:ext cx="1452033" cy="9057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9" idx="6"/>
            <a:endCxn id="4" idx="2"/>
          </p:cNvCxnSpPr>
          <p:nvPr/>
        </p:nvCxnSpPr>
        <p:spPr>
          <a:xfrm>
            <a:off x="2103966" y="3101623"/>
            <a:ext cx="1452033" cy="1221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4" idx="2"/>
          </p:cNvCxnSpPr>
          <p:nvPr/>
        </p:nvCxnSpPr>
        <p:spPr>
          <a:xfrm flipV="1">
            <a:off x="2103966" y="3223817"/>
            <a:ext cx="1452033"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1" idx="6"/>
            <a:endCxn id="4" idx="2"/>
          </p:cNvCxnSpPr>
          <p:nvPr/>
        </p:nvCxnSpPr>
        <p:spPr>
          <a:xfrm flipV="1">
            <a:off x="2103966" y="3223817"/>
            <a:ext cx="1452033" cy="14448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2" idx="6"/>
            <a:endCxn id="4" idx="2"/>
          </p:cNvCxnSpPr>
          <p:nvPr/>
        </p:nvCxnSpPr>
        <p:spPr>
          <a:xfrm flipV="1">
            <a:off x="2103966" y="3223817"/>
            <a:ext cx="1452033" cy="2228366"/>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a:endCxn id="13" idx="2"/>
          </p:cNvCxnSpPr>
          <p:nvPr/>
        </p:nvCxnSpPr>
        <p:spPr>
          <a:xfrm flipV="1">
            <a:off x="4741964" y="3212925"/>
            <a:ext cx="1001956" cy="1089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13" idx="6"/>
            <a:endCxn id="15" idx="3"/>
          </p:cNvCxnSpPr>
          <p:nvPr/>
        </p:nvCxnSpPr>
        <p:spPr>
          <a:xfrm flipV="1">
            <a:off x="6918670" y="2858821"/>
            <a:ext cx="582377" cy="354104"/>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3" idx="6"/>
            <a:endCxn id="14" idx="1"/>
          </p:cNvCxnSpPr>
          <p:nvPr/>
        </p:nvCxnSpPr>
        <p:spPr>
          <a:xfrm>
            <a:off x="6918670" y="3212925"/>
            <a:ext cx="582377" cy="50650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3495738" y="4649695"/>
            <a:ext cx="1553032" cy="830822"/>
          </a:xfrm>
          <a:prstGeom prst="ellipse">
            <a:avLst/>
          </a:prstGeom>
          <a:solidFill>
            <a:schemeClr val="tx1">
              <a:lumMod val="65000"/>
              <a:lumOff val="3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Utilities</a:t>
            </a:r>
          </a:p>
        </p:txBody>
      </p:sp>
      <p:cxnSp>
        <p:nvCxnSpPr>
          <p:cNvPr id="40" name="Straight Connector 39"/>
          <p:cNvCxnSpPr>
            <a:cxnSpLocks/>
            <a:stCxn id="4" idx="4"/>
            <a:endCxn id="38" idx="0"/>
          </p:cNvCxnSpPr>
          <p:nvPr/>
        </p:nvCxnSpPr>
        <p:spPr>
          <a:xfrm>
            <a:off x="4148982" y="3626469"/>
            <a:ext cx="123272" cy="1023226"/>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5501826" y="5452182"/>
            <a:ext cx="3184974" cy="830997"/>
          </a:xfrm>
          <a:prstGeom prst="rect">
            <a:avLst/>
          </a:prstGeom>
          <a:noFill/>
        </p:spPr>
        <p:txBody>
          <a:bodyPr wrap="none" rtlCol="0">
            <a:spAutoFit/>
          </a:bodyPr>
          <a:lstStyle/>
          <a:p>
            <a:r>
              <a:rPr lang="en-US" sz="2400" dirty="0"/>
              <a:t>Observation and Model</a:t>
            </a:r>
          </a:p>
          <a:p>
            <a:r>
              <a:rPr lang="en-US" sz="2400" dirty="0"/>
              <a:t>Spaces are independent</a:t>
            </a:r>
          </a:p>
        </p:txBody>
      </p:sp>
    </p:spTree>
    <p:extLst>
      <p:ext uri="{BB962C8B-B14F-4D97-AF65-F5344CB8AC3E}">
        <p14:creationId xmlns:p14="http://schemas.microsoft.com/office/powerpoint/2010/main" val="2804986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32" y="1"/>
            <a:ext cx="8448668" cy="816496"/>
          </a:xfrm>
        </p:spPr>
        <p:txBody>
          <a:bodyPr>
            <a:normAutofit/>
          </a:bodyPr>
          <a:lstStyle/>
          <a:p>
            <a:pPr algn="l"/>
            <a:r>
              <a:rPr lang="en-US" sz="3600" b="1" dirty="0">
                <a:solidFill>
                  <a:srgbClr val="FFFFFF"/>
                </a:solidFill>
              </a:rPr>
              <a:t>Collaborating: Repositories</a:t>
            </a:r>
          </a:p>
        </p:txBody>
      </p:sp>
      <p:sp>
        <p:nvSpPr>
          <p:cNvPr id="12" name="Oval 11"/>
          <p:cNvSpPr/>
          <p:nvPr/>
        </p:nvSpPr>
        <p:spPr>
          <a:xfrm>
            <a:off x="1314450" y="803407"/>
            <a:ext cx="6667500" cy="4500000"/>
          </a:xfrm>
          <a:prstGeom prst="ellipse">
            <a:avLst/>
          </a:prstGeom>
          <a:solidFill>
            <a:schemeClr val="tx2">
              <a:lumMod val="40000"/>
              <a:lumOff val="60000"/>
            </a:schemeClr>
          </a:solidFill>
          <a:ln>
            <a:solidFill>
              <a:schemeClr val="accent2">
                <a:lumMod val="50000"/>
              </a:schemeClr>
            </a:solidFill>
            <a:prstDash val="solid"/>
          </a:ln>
        </p:spPr>
        <p:style>
          <a:lnRef idx="1">
            <a:schemeClr val="accent1"/>
          </a:lnRef>
          <a:fillRef idx="3">
            <a:schemeClr val="accent1"/>
          </a:fillRef>
          <a:effectRef idx="2">
            <a:schemeClr val="accent1"/>
          </a:effectRef>
          <a:fontRef idx="minor">
            <a:schemeClr val="lt1"/>
          </a:fontRef>
        </p:style>
        <p:txBody>
          <a:bodyPr bIns="0" rtlCol="0" anchor="b" anchorCtr="1"/>
          <a:lstStyle/>
          <a:p>
            <a:pPr algn="ctr"/>
            <a:endParaRPr lang="en-US" dirty="0"/>
          </a:p>
          <a:p>
            <a:pPr algn="ctr"/>
            <a:endParaRPr lang="en-US" dirty="0"/>
          </a:p>
          <a:p>
            <a:pPr algn="ctr"/>
            <a:endParaRPr lang="en-US" dirty="0"/>
          </a:p>
          <a:p>
            <a:pPr algn="ctr"/>
            <a:endParaRPr lang="en-US" dirty="0"/>
          </a:p>
          <a:p>
            <a:pPr algn="ctr"/>
            <a:r>
              <a:rPr lang="en-US" dirty="0"/>
              <a:t> </a:t>
            </a:r>
          </a:p>
        </p:txBody>
      </p:sp>
      <p:sp>
        <p:nvSpPr>
          <p:cNvPr id="11" name="Oval 10"/>
          <p:cNvSpPr/>
          <p:nvPr/>
        </p:nvSpPr>
        <p:spPr>
          <a:xfrm>
            <a:off x="3203575" y="2151707"/>
            <a:ext cx="2762250" cy="2114550"/>
          </a:xfrm>
          <a:prstGeom prst="ellipse">
            <a:avLst/>
          </a:prstGeom>
          <a:solidFill>
            <a:schemeClr val="tx2">
              <a:lumMod val="60000"/>
              <a:lumOff val="40000"/>
            </a:schemeClr>
          </a:solidFill>
          <a:ln>
            <a:solidFill>
              <a:schemeClr val="accent2">
                <a:lumMod val="50000"/>
              </a:schemeClr>
            </a:solidFill>
            <a:prstDash val="solid"/>
          </a:ln>
        </p:spPr>
        <p:style>
          <a:lnRef idx="1">
            <a:schemeClr val="accent1"/>
          </a:lnRef>
          <a:fillRef idx="3">
            <a:schemeClr val="accent1"/>
          </a:fillRef>
          <a:effectRef idx="2">
            <a:schemeClr val="accent1"/>
          </a:effectRef>
          <a:fontRef idx="minor">
            <a:schemeClr val="lt1"/>
          </a:fontRef>
        </p:style>
        <p:txBody>
          <a:bodyPr bIns="0" rtlCol="0" anchor="b" anchorCtr="1"/>
          <a:lstStyle/>
          <a:p>
            <a:pPr algn="ctr"/>
            <a:endParaRPr lang="en-US" dirty="0"/>
          </a:p>
        </p:txBody>
      </p:sp>
      <p:sp>
        <p:nvSpPr>
          <p:cNvPr id="3" name="Magnetic Disk 2"/>
          <p:cNvSpPr/>
          <p:nvPr/>
        </p:nvSpPr>
        <p:spPr>
          <a:xfrm>
            <a:off x="4057650" y="2370782"/>
            <a:ext cx="1054100" cy="1060450"/>
          </a:xfrm>
          <a:prstGeom prst="flowChartMagneticDisk">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Central repo.</a:t>
            </a:r>
          </a:p>
        </p:txBody>
      </p:sp>
      <p:sp>
        <p:nvSpPr>
          <p:cNvPr id="4" name="Magnetic Disk 3"/>
          <p:cNvSpPr/>
          <p:nvPr/>
        </p:nvSpPr>
        <p:spPr>
          <a:xfrm>
            <a:off x="5965825" y="1481782"/>
            <a:ext cx="831850" cy="793750"/>
          </a:xfrm>
          <a:prstGeom prst="flowChartMagneticDisk">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JEDI core</a:t>
            </a:r>
          </a:p>
        </p:txBody>
      </p:sp>
      <p:sp>
        <p:nvSpPr>
          <p:cNvPr id="5" name="Magnetic Disk 4"/>
          <p:cNvSpPr/>
          <p:nvPr/>
        </p:nvSpPr>
        <p:spPr>
          <a:xfrm>
            <a:off x="6505575" y="3161357"/>
            <a:ext cx="831850" cy="793750"/>
          </a:xfrm>
          <a:prstGeom prst="flowChartMagneticDisk">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ESRL</a:t>
            </a:r>
          </a:p>
        </p:txBody>
      </p:sp>
      <p:sp>
        <p:nvSpPr>
          <p:cNvPr id="6" name="Magnetic Disk 5"/>
          <p:cNvSpPr/>
          <p:nvPr/>
        </p:nvSpPr>
        <p:spPr>
          <a:xfrm>
            <a:off x="3076575" y="4266257"/>
            <a:ext cx="831850" cy="793750"/>
          </a:xfrm>
          <a:prstGeom prst="flowChartMagneticDisk">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r>
              <a:rPr lang="en-US" dirty="0" err="1"/>
              <a:t>edu</a:t>
            </a:r>
            <a:endParaRPr lang="en-US" dirty="0"/>
          </a:p>
        </p:txBody>
      </p:sp>
      <p:sp>
        <p:nvSpPr>
          <p:cNvPr id="7" name="Magnetic Disk 6"/>
          <p:cNvSpPr/>
          <p:nvPr/>
        </p:nvSpPr>
        <p:spPr>
          <a:xfrm>
            <a:off x="1739900" y="3008957"/>
            <a:ext cx="831850" cy="793750"/>
          </a:xfrm>
          <a:prstGeom prst="flowChartMagneticDisk">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GMAO</a:t>
            </a:r>
          </a:p>
        </p:txBody>
      </p:sp>
      <p:sp>
        <p:nvSpPr>
          <p:cNvPr id="8" name="Magnetic Disk 7"/>
          <p:cNvSpPr/>
          <p:nvPr/>
        </p:nvSpPr>
        <p:spPr>
          <a:xfrm>
            <a:off x="2244725" y="1560214"/>
            <a:ext cx="831850" cy="793750"/>
          </a:xfrm>
          <a:prstGeom prst="flowChartMagneticDisk">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EMC</a:t>
            </a:r>
          </a:p>
        </p:txBody>
      </p:sp>
      <p:sp>
        <p:nvSpPr>
          <p:cNvPr id="9" name="Magnetic Disk 8"/>
          <p:cNvSpPr/>
          <p:nvPr/>
        </p:nvSpPr>
        <p:spPr>
          <a:xfrm>
            <a:off x="4168775" y="865832"/>
            <a:ext cx="831850" cy="793750"/>
          </a:xfrm>
          <a:prstGeom prst="flowChartMagneticDisk">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NRL</a:t>
            </a:r>
          </a:p>
        </p:txBody>
      </p:sp>
      <p:sp>
        <p:nvSpPr>
          <p:cNvPr id="10" name="Magnetic Disk 9"/>
          <p:cNvSpPr/>
          <p:nvPr/>
        </p:nvSpPr>
        <p:spPr>
          <a:xfrm>
            <a:off x="5387975" y="4266257"/>
            <a:ext cx="831850" cy="793750"/>
          </a:xfrm>
          <a:prstGeom prst="flowChartMagneticDisk">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NCAR</a:t>
            </a:r>
          </a:p>
        </p:txBody>
      </p:sp>
      <p:sp>
        <p:nvSpPr>
          <p:cNvPr id="13" name="TextBox 12"/>
          <p:cNvSpPr txBox="1"/>
          <p:nvPr/>
        </p:nvSpPr>
        <p:spPr>
          <a:xfrm>
            <a:off x="3801746" y="4875341"/>
            <a:ext cx="1586229" cy="369332"/>
          </a:xfrm>
          <a:prstGeom prst="rect">
            <a:avLst/>
          </a:prstGeom>
          <a:noFill/>
        </p:spPr>
        <p:txBody>
          <a:bodyPr wrap="none" rtlCol="0">
            <a:spAutoFit/>
          </a:bodyPr>
          <a:lstStyle/>
          <a:p>
            <a:pPr algn="ctr"/>
            <a:r>
              <a:rPr lang="en-US" dirty="0"/>
              <a:t>Lab. controlled</a:t>
            </a:r>
          </a:p>
        </p:txBody>
      </p:sp>
      <p:cxnSp>
        <p:nvCxnSpPr>
          <p:cNvPr id="15" name="Straight Arrow Connector 14"/>
          <p:cNvCxnSpPr/>
          <p:nvPr/>
        </p:nvCxnSpPr>
        <p:spPr>
          <a:xfrm>
            <a:off x="4495800" y="1659582"/>
            <a:ext cx="0" cy="711200"/>
          </a:xfrm>
          <a:prstGeom prst="straightConnector1">
            <a:avLst/>
          </a:prstGeom>
          <a:ln w="44450">
            <a:solidFill>
              <a:schemeClr val="tx2">
                <a:lumMod val="50000"/>
              </a:schemeClr>
            </a:solidFill>
            <a:headEnd type="triangle" w="lg" len="med"/>
            <a:tailEnd type="none" w="lg"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3" idx="2"/>
            <a:endCxn id="7" idx="4"/>
          </p:cNvCxnSpPr>
          <p:nvPr/>
        </p:nvCxnSpPr>
        <p:spPr>
          <a:xfrm flipH="1">
            <a:off x="2571750" y="2901007"/>
            <a:ext cx="1485900" cy="504825"/>
          </a:xfrm>
          <a:prstGeom prst="straightConnector1">
            <a:avLst/>
          </a:prstGeom>
          <a:ln w="44450">
            <a:solidFill>
              <a:schemeClr val="tx2">
                <a:lumMod val="50000"/>
              </a:schemeClr>
            </a:solidFill>
            <a:headEnd type="non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657600" y="3355032"/>
            <a:ext cx="457200" cy="911225"/>
          </a:xfrm>
          <a:prstGeom prst="straightConnector1">
            <a:avLst/>
          </a:prstGeom>
          <a:ln w="44450">
            <a:solidFill>
              <a:schemeClr val="tx2">
                <a:lumMod val="50000"/>
              </a:schemeClr>
            </a:solidFill>
            <a:headEnd type="non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076575" y="2004714"/>
            <a:ext cx="981075" cy="524818"/>
          </a:xfrm>
          <a:prstGeom prst="straightConnector1">
            <a:avLst/>
          </a:prstGeom>
          <a:ln w="44450">
            <a:solidFill>
              <a:schemeClr val="tx2">
                <a:lumMod val="50000"/>
              </a:schemeClr>
            </a:solidFill>
            <a:headEnd type="triangle" w="lg" len="med"/>
            <a:tailEnd type="none" w="lg" len="med"/>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5111750" y="2004714"/>
            <a:ext cx="854075" cy="755650"/>
          </a:xfrm>
          <a:prstGeom prst="straightConnector1">
            <a:avLst/>
          </a:prstGeom>
          <a:ln w="44450">
            <a:solidFill>
              <a:schemeClr val="tx2">
                <a:lumMod val="50000"/>
              </a:schemeClr>
            </a:solidFill>
            <a:headEnd type="triangle" w="lg" len="med"/>
            <a:tailEnd type="none" w="lg"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150684" y="3203425"/>
            <a:ext cx="1339517" cy="404813"/>
          </a:xfrm>
          <a:prstGeom prst="straightConnector1">
            <a:avLst/>
          </a:prstGeom>
          <a:ln w="44450">
            <a:solidFill>
              <a:schemeClr val="tx2">
                <a:lumMod val="50000"/>
              </a:schemeClr>
            </a:solidFill>
            <a:headEnd type="non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0" idx="1"/>
          </p:cNvCxnSpPr>
          <p:nvPr/>
        </p:nvCxnSpPr>
        <p:spPr>
          <a:xfrm>
            <a:off x="5111750" y="3320107"/>
            <a:ext cx="692150" cy="946150"/>
          </a:xfrm>
          <a:prstGeom prst="straightConnector1">
            <a:avLst/>
          </a:prstGeom>
          <a:ln w="44450">
            <a:solidFill>
              <a:schemeClr val="tx2">
                <a:lumMod val="50000"/>
              </a:schemeClr>
            </a:solidFill>
            <a:headEnd type="none" w="lg" len="med"/>
            <a:tailEnd type="triangle" w="lg" len="med"/>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448050" y="1659582"/>
            <a:ext cx="871302" cy="461665"/>
          </a:xfrm>
          <a:prstGeom prst="rect">
            <a:avLst/>
          </a:prstGeom>
          <a:noFill/>
        </p:spPr>
        <p:txBody>
          <a:bodyPr wrap="none" rtlCol="0">
            <a:spAutoFit/>
          </a:bodyPr>
          <a:lstStyle/>
          <a:p>
            <a:r>
              <a:rPr lang="en-US" sz="2400" b="1" dirty="0">
                <a:solidFill>
                  <a:schemeClr val="tx2">
                    <a:lumMod val="50000"/>
                  </a:schemeClr>
                </a:solidFill>
              </a:rPr>
              <a:t>Forks</a:t>
            </a:r>
          </a:p>
        </p:txBody>
      </p:sp>
      <p:cxnSp>
        <p:nvCxnSpPr>
          <p:cNvPr id="49" name="Straight Arrow Connector 48"/>
          <p:cNvCxnSpPr/>
          <p:nvPr/>
        </p:nvCxnSpPr>
        <p:spPr>
          <a:xfrm>
            <a:off x="3076575" y="2121247"/>
            <a:ext cx="971550" cy="535285"/>
          </a:xfrm>
          <a:prstGeom prst="straightConnector1">
            <a:avLst/>
          </a:prstGeom>
          <a:ln w="44450">
            <a:solidFill>
              <a:schemeClr val="accent2">
                <a:lumMod val="75000"/>
              </a:schemeClr>
            </a:solidFill>
            <a:headEnd type="non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2571750" y="3053407"/>
            <a:ext cx="1485900" cy="504825"/>
          </a:xfrm>
          <a:prstGeom prst="straightConnector1">
            <a:avLst/>
          </a:prstGeom>
          <a:ln w="44450">
            <a:solidFill>
              <a:schemeClr val="accent2">
                <a:lumMod val="75000"/>
              </a:schemeClr>
            </a:solidFill>
            <a:headEnd type="triangle" w="lg" len="med"/>
            <a:tailEnd type="none" w="lg" len="med"/>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endCxn id="6" idx="1"/>
          </p:cNvCxnSpPr>
          <p:nvPr/>
        </p:nvCxnSpPr>
        <p:spPr>
          <a:xfrm flipH="1">
            <a:off x="3492500" y="3256607"/>
            <a:ext cx="520700" cy="1009650"/>
          </a:xfrm>
          <a:prstGeom prst="straightConnector1">
            <a:avLst/>
          </a:prstGeom>
          <a:ln w="44450">
            <a:solidFill>
              <a:schemeClr val="accent2">
                <a:lumMod val="75000"/>
              </a:schemeClr>
            </a:solidFill>
            <a:headEnd type="triangle" w="lg" len="med"/>
            <a:tailEnd type="none" w="lg" len="med"/>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000625" y="3375669"/>
            <a:ext cx="603250" cy="890588"/>
          </a:xfrm>
          <a:prstGeom prst="straightConnector1">
            <a:avLst/>
          </a:prstGeom>
          <a:ln w="44450">
            <a:solidFill>
              <a:schemeClr val="accent2">
                <a:lumMod val="75000"/>
              </a:schemeClr>
            </a:solidFill>
            <a:headEnd type="triangle" w="lg" len="med"/>
            <a:tailEnd type="none" w="lg" len="med"/>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111750" y="3053407"/>
            <a:ext cx="1393825" cy="404813"/>
          </a:xfrm>
          <a:prstGeom prst="straightConnector1">
            <a:avLst/>
          </a:prstGeom>
          <a:ln w="44450">
            <a:solidFill>
              <a:schemeClr val="accent2">
                <a:lumMod val="75000"/>
              </a:schemeClr>
            </a:solidFill>
            <a:headEnd type="triangle" w="lg" len="med"/>
            <a:tailEnd type="none" w="lg" len="med"/>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a:off x="5132387" y="2145357"/>
            <a:ext cx="854075" cy="755650"/>
          </a:xfrm>
          <a:prstGeom prst="straightConnector1">
            <a:avLst/>
          </a:prstGeom>
          <a:ln w="44450">
            <a:solidFill>
              <a:schemeClr val="accent2">
                <a:lumMod val="75000"/>
              </a:schemeClr>
            </a:solidFill>
            <a:headEnd type="non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4648200" y="1693564"/>
            <a:ext cx="0" cy="711200"/>
          </a:xfrm>
          <a:prstGeom prst="straightConnector1">
            <a:avLst/>
          </a:prstGeom>
          <a:ln w="44450">
            <a:solidFill>
              <a:schemeClr val="accent2">
                <a:lumMod val="75000"/>
              </a:schemeClr>
            </a:solidFill>
            <a:headEnd type="none" w="lg" len="med"/>
            <a:tailEnd type="triangle" w="lg" len="med"/>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5580062" y="2372428"/>
            <a:ext cx="1713480" cy="830997"/>
          </a:xfrm>
          <a:prstGeom prst="rect">
            <a:avLst/>
          </a:prstGeom>
          <a:noFill/>
        </p:spPr>
        <p:txBody>
          <a:bodyPr wrap="none" rtlCol="0">
            <a:spAutoFit/>
          </a:bodyPr>
          <a:lstStyle/>
          <a:p>
            <a:r>
              <a:rPr lang="en-US" sz="2400" b="1" dirty="0">
                <a:solidFill>
                  <a:srgbClr val="953735"/>
                </a:solidFill>
              </a:rPr>
              <a:t>Push +</a:t>
            </a:r>
          </a:p>
          <a:p>
            <a:r>
              <a:rPr lang="en-US" sz="2400" b="1" dirty="0">
                <a:solidFill>
                  <a:srgbClr val="953735"/>
                </a:solidFill>
              </a:rPr>
              <a:t>Pull request</a:t>
            </a:r>
          </a:p>
        </p:txBody>
      </p:sp>
      <p:sp>
        <p:nvSpPr>
          <p:cNvPr id="65" name="TextBox 64"/>
          <p:cNvSpPr txBox="1"/>
          <p:nvPr/>
        </p:nvSpPr>
        <p:spPr>
          <a:xfrm>
            <a:off x="3949700" y="3532832"/>
            <a:ext cx="1275597" cy="646331"/>
          </a:xfrm>
          <a:prstGeom prst="rect">
            <a:avLst/>
          </a:prstGeom>
          <a:noFill/>
        </p:spPr>
        <p:txBody>
          <a:bodyPr wrap="none" rtlCol="0">
            <a:spAutoFit/>
          </a:bodyPr>
          <a:lstStyle/>
          <a:p>
            <a:pPr algn="ctr"/>
            <a:r>
              <a:rPr lang="en-US" dirty="0">
                <a:solidFill>
                  <a:schemeClr val="bg1"/>
                </a:solidFill>
              </a:rPr>
              <a:t>Community</a:t>
            </a:r>
          </a:p>
          <a:p>
            <a:pPr algn="ctr"/>
            <a:r>
              <a:rPr lang="en-US" dirty="0">
                <a:solidFill>
                  <a:schemeClr val="bg1"/>
                </a:solidFill>
              </a:rPr>
              <a:t>controlled</a:t>
            </a:r>
          </a:p>
        </p:txBody>
      </p:sp>
      <p:sp>
        <p:nvSpPr>
          <p:cNvPr id="70" name="TextBox 69"/>
          <p:cNvSpPr txBox="1"/>
          <p:nvPr/>
        </p:nvSpPr>
        <p:spPr>
          <a:xfrm>
            <a:off x="131579" y="5422900"/>
            <a:ext cx="8905002" cy="1323439"/>
          </a:xfrm>
          <a:prstGeom prst="rect">
            <a:avLst/>
          </a:prstGeom>
          <a:noFill/>
        </p:spPr>
        <p:txBody>
          <a:bodyPr wrap="none" rtlCol="0">
            <a:spAutoFit/>
          </a:bodyPr>
          <a:lstStyle/>
          <a:p>
            <a:r>
              <a:rPr lang="en-US" sz="2000" dirty="0"/>
              <a:t>Permission to fork repository are very easy to obtain</a:t>
            </a:r>
          </a:p>
          <a:p>
            <a:r>
              <a:rPr lang="en-US" sz="2000" dirty="0"/>
              <a:t>Contributing code is very controlled:</a:t>
            </a:r>
          </a:p>
          <a:p>
            <a:pPr marL="342900" indent="-342900">
              <a:buClr>
                <a:schemeClr val="tx2"/>
              </a:buClr>
              <a:buFont typeface="Lucida Grande"/>
              <a:buChar char="-"/>
            </a:pPr>
            <a:r>
              <a:rPr lang="en-US" sz="2000" dirty="0"/>
              <a:t>Pushing a branch requires write permission on central repository</a:t>
            </a:r>
          </a:p>
          <a:p>
            <a:pPr marL="342900" indent="-342900">
              <a:buClr>
                <a:schemeClr val="tx2"/>
              </a:buClr>
              <a:buFont typeface="Lucida Grande"/>
              <a:buChar char="-"/>
            </a:pPr>
            <a:r>
              <a:rPr lang="en-US" sz="2000" dirty="0"/>
              <a:t>Pull request triggers code review and approval for merging to higher level branch</a:t>
            </a:r>
          </a:p>
        </p:txBody>
      </p:sp>
    </p:spTree>
    <p:extLst>
      <p:ext uri="{BB962C8B-B14F-4D97-AF65-F5344CB8AC3E}">
        <p14:creationId xmlns:p14="http://schemas.microsoft.com/office/powerpoint/2010/main" val="2062844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74" y="1701938"/>
            <a:ext cx="8839051" cy="4356587"/>
          </a:xfrm>
        </p:spPr>
        <p:txBody>
          <a:bodyPr>
            <a:normAutofit/>
          </a:bodyPr>
          <a:lstStyle/>
          <a:p>
            <a:pPr>
              <a:buClr>
                <a:schemeClr val="tx2"/>
              </a:buClr>
            </a:pPr>
            <a:r>
              <a:rPr lang="en-US" sz="2800" dirty="0"/>
              <a:t>Project methodology inspired by Agile/SCRUM</a:t>
            </a:r>
          </a:p>
          <a:p>
            <a:pPr lvl="1"/>
            <a:r>
              <a:rPr lang="en-US" sz="2400" dirty="0"/>
              <a:t>Adapted to distributed teams and part time members</a:t>
            </a:r>
          </a:p>
          <a:p>
            <a:pPr>
              <a:lnSpc>
                <a:spcPct val="150000"/>
              </a:lnSpc>
              <a:buClr>
                <a:schemeClr val="tx2"/>
              </a:buClr>
            </a:pPr>
            <a:r>
              <a:rPr lang="en-US" sz="2800" dirty="0"/>
              <a:t>Collaborative environment</a:t>
            </a:r>
          </a:p>
          <a:p>
            <a:pPr lvl="1" indent="-342900">
              <a:buClr>
                <a:schemeClr val="tx2"/>
              </a:buClr>
              <a:buFont typeface="Lucida Grande"/>
              <a:buChar char="-"/>
            </a:pPr>
            <a:r>
              <a:rPr lang="en-US" sz="2400" dirty="0"/>
              <a:t>Easy access to up-to-date source code (</a:t>
            </a:r>
            <a:r>
              <a:rPr lang="en-US" sz="2400" dirty="0" err="1"/>
              <a:t>github</a:t>
            </a:r>
            <a:r>
              <a:rPr lang="en-US" sz="2400" dirty="0"/>
              <a:t>)</a:t>
            </a:r>
          </a:p>
          <a:p>
            <a:pPr lvl="1" indent="-342900">
              <a:buClr>
                <a:schemeClr val="tx2"/>
              </a:buClr>
              <a:buFont typeface="Lucida Grande"/>
              <a:buChar char="-"/>
            </a:pPr>
            <a:r>
              <a:rPr lang="en-US" sz="2400" dirty="0"/>
              <a:t>Easy exchange of information (Confluence, </a:t>
            </a:r>
            <a:r>
              <a:rPr lang="en-US" sz="2400" dirty="0" err="1"/>
              <a:t>zenhub</a:t>
            </a:r>
            <a:r>
              <a:rPr lang="en-US" sz="2400" dirty="0"/>
              <a:t>)</a:t>
            </a:r>
          </a:p>
          <a:p>
            <a:pPr>
              <a:lnSpc>
                <a:spcPct val="150000"/>
              </a:lnSpc>
              <a:buClr>
                <a:schemeClr val="tx2"/>
              </a:buClr>
            </a:pPr>
            <a:r>
              <a:rPr lang="en-US" sz="2800" dirty="0"/>
              <a:t>Documentation, tutorials, JEDI Academy</a:t>
            </a:r>
          </a:p>
          <a:p>
            <a:pPr>
              <a:lnSpc>
                <a:spcPct val="150000"/>
              </a:lnSpc>
              <a:buClr>
                <a:schemeClr val="tx2"/>
              </a:buClr>
            </a:pPr>
            <a:r>
              <a:rPr lang="en-US" sz="2800" dirty="0"/>
              <a:t>Enforce software quality (coding norms, code reviews)</a:t>
            </a:r>
          </a:p>
        </p:txBody>
      </p:sp>
      <p:sp>
        <p:nvSpPr>
          <p:cNvPr id="4" name="Title 1"/>
          <p:cNvSpPr>
            <a:spLocks noGrp="1"/>
          </p:cNvSpPr>
          <p:nvPr>
            <p:ph type="title"/>
          </p:nvPr>
        </p:nvSpPr>
        <p:spPr>
          <a:xfrm>
            <a:off x="113396" y="1"/>
            <a:ext cx="8573404" cy="816496"/>
          </a:xfrm>
        </p:spPr>
        <p:txBody>
          <a:bodyPr>
            <a:normAutofit/>
          </a:bodyPr>
          <a:lstStyle/>
          <a:p>
            <a:pPr algn="l"/>
            <a:r>
              <a:rPr lang="en-US" sz="3600" b="1" dirty="0">
                <a:solidFill>
                  <a:srgbClr val="FFFFFF"/>
                </a:solidFill>
              </a:rPr>
              <a:t>Infrastructure, working practices</a:t>
            </a:r>
          </a:p>
        </p:txBody>
      </p:sp>
    </p:spTree>
    <p:extLst>
      <p:ext uri="{BB962C8B-B14F-4D97-AF65-F5344CB8AC3E}">
        <p14:creationId xmlns:p14="http://schemas.microsoft.com/office/powerpoint/2010/main" val="1017317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96" y="1"/>
            <a:ext cx="8573404" cy="816496"/>
          </a:xfrm>
        </p:spPr>
        <p:txBody>
          <a:bodyPr>
            <a:normAutofit/>
          </a:bodyPr>
          <a:lstStyle/>
          <a:p>
            <a:pPr algn="l"/>
            <a:r>
              <a:rPr lang="en-US" sz="3600" b="1" dirty="0">
                <a:solidFill>
                  <a:srgbClr val="FFFFFF"/>
                </a:solidFill>
              </a:rPr>
              <a:t>Infrastructure, working practices</a:t>
            </a:r>
          </a:p>
        </p:txBody>
      </p:sp>
      <p:sp>
        <p:nvSpPr>
          <p:cNvPr id="3" name="TextBox 2"/>
          <p:cNvSpPr txBox="1"/>
          <p:nvPr/>
        </p:nvSpPr>
        <p:spPr>
          <a:xfrm>
            <a:off x="113396" y="1213811"/>
            <a:ext cx="8686161" cy="5016758"/>
          </a:xfrm>
          <a:prstGeom prst="rect">
            <a:avLst/>
          </a:prstGeom>
          <a:noFill/>
        </p:spPr>
        <p:txBody>
          <a:bodyPr wrap="square" rtlCol="0">
            <a:spAutoFit/>
          </a:bodyPr>
          <a:lstStyle/>
          <a:p>
            <a:pPr marL="457200" indent="-457200">
              <a:buClr>
                <a:schemeClr val="tx2"/>
              </a:buClr>
              <a:buFont typeface="Arial" charset="0"/>
              <a:buChar char="•"/>
            </a:pPr>
            <a:r>
              <a:rPr lang="en-US" sz="2800" dirty="0"/>
              <a:t>Flexible build system (</a:t>
            </a:r>
            <a:r>
              <a:rPr lang="en-US" sz="2800" dirty="0" err="1"/>
              <a:t>cmake-based</a:t>
            </a:r>
            <a:r>
              <a:rPr lang="en-US" sz="2800" dirty="0"/>
              <a:t>) </a:t>
            </a:r>
          </a:p>
          <a:p>
            <a:pPr marL="457200" indent="-457200">
              <a:buClr>
                <a:schemeClr val="tx2"/>
              </a:buClr>
              <a:buFont typeface="Arial" charset="0"/>
              <a:buChar char="•"/>
            </a:pPr>
            <a:endParaRPr lang="en-US" sz="2800" dirty="0"/>
          </a:p>
          <a:p>
            <a:pPr marL="457200" indent="-457200">
              <a:buClr>
                <a:schemeClr val="tx2"/>
              </a:buClr>
              <a:buFont typeface="Arial" charset="0"/>
              <a:buChar char="•"/>
            </a:pPr>
            <a:r>
              <a:rPr lang="en-US" sz="2800" dirty="0"/>
              <a:t>Continuous Integration, Testing framework (coming)</a:t>
            </a:r>
          </a:p>
          <a:p>
            <a:pPr marL="800100" lvl="1" indent="-342900">
              <a:buClr>
                <a:schemeClr val="tx2"/>
              </a:buClr>
              <a:buFont typeface=".AppleSystemUIFont" charset="-120"/>
              <a:buChar char="-"/>
            </a:pPr>
            <a:r>
              <a:rPr lang="en-US" sz="2400" dirty="0"/>
              <a:t>Toolbox for writing tests</a:t>
            </a:r>
          </a:p>
          <a:p>
            <a:pPr marL="800100" lvl="1" indent="-342900">
              <a:buClr>
                <a:schemeClr val="tx2"/>
              </a:buClr>
              <a:buFont typeface=".AppleSystemUIFont" charset="-120"/>
              <a:buChar char="-"/>
            </a:pPr>
            <a:r>
              <a:rPr lang="en-US" sz="2400" dirty="0"/>
              <a:t>Automated running of tests (on push to repositories)</a:t>
            </a:r>
          </a:p>
          <a:p>
            <a:pPr marL="457200" indent="-457200">
              <a:buClr>
                <a:schemeClr val="tx2"/>
              </a:buClr>
              <a:buFont typeface="Arial" charset="0"/>
              <a:buChar char="•"/>
            </a:pPr>
            <a:endParaRPr lang="en-US" sz="2800" dirty="0"/>
          </a:p>
          <a:p>
            <a:pPr marL="457200" indent="-457200">
              <a:buClr>
                <a:schemeClr val="tx2"/>
              </a:buClr>
              <a:buFont typeface="Arial" charset="0"/>
              <a:buChar char="•"/>
            </a:pPr>
            <a:r>
              <a:rPr lang="en-US" sz="2800" dirty="0"/>
              <a:t>Effort on portability</a:t>
            </a:r>
          </a:p>
          <a:p>
            <a:pPr marL="800100" lvl="1" indent="-342900">
              <a:buClr>
                <a:schemeClr val="tx2"/>
              </a:buClr>
              <a:buFont typeface=".AppleSystemUIFont" charset="-120"/>
              <a:buChar char="-"/>
            </a:pPr>
            <a:r>
              <a:rPr lang="en-US" sz="2400" dirty="0"/>
              <a:t>Automatic testing with several compilers</a:t>
            </a:r>
          </a:p>
          <a:p>
            <a:pPr marL="800100" lvl="1" indent="-342900">
              <a:buClr>
                <a:schemeClr val="tx2"/>
              </a:buClr>
              <a:buFont typeface=".AppleSystemUIFont" charset="-120"/>
              <a:buChar char="-"/>
            </a:pPr>
            <a:r>
              <a:rPr lang="en-US" sz="2400" dirty="0"/>
              <a:t>JEDI available in containers (singularity)</a:t>
            </a:r>
            <a:endParaRPr lang="en-US" sz="2800" dirty="0"/>
          </a:p>
          <a:p>
            <a:pPr marL="457200" indent="-457200">
              <a:buClr>
                <a:schemeClr val="tx2"/>
              </a:buClr>
              <a:buFont typeface="Arial" charset="0"/>
              <a:buChar char="•"/>
            </a:pPr>
            <a:endParaRPr lang="en-US" sz="2800" dirty="0"/>
          </a:p>
          <a:p>
            <a:pPr marL="457200" indent="-457200">
              <a:buClr>
                <a:schemeClr val="tx2"/>
              </a:buClr>
              <a:buFont typeface="Arial" charset="0"/>
              <a:buChar char="•"/>
            </a:pPr>
            <a:r>
              <a:rPr lang="en-US" sz="2800" dirty="0"/>
              <a:t>Change in working practices takes time</a:t>
            </a:r>
            <a:r>
              <a:rPr lang="mr-IN" sz="2800" dirty="0"/>
              <a:t>…</a:t>
            </a:r>
            <a:r>
              <a:rPr lang="en-US" sz="2800" dirty="0"/>
              <a:t> but it’s happening</a:t>
            </a:r>
          </a:p>
        </p:txBody>
      </p:sp>
    </p:spTree>
    <p:extLst>
      <p:ext uri="{BB962C8B-B14F-4D97-AF65-F5344CB8AC3E}">
        <p14:creationId xmlns:p14="http://schemas.microsoft.com/office/powerpoint/2010/main" val="169134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18</a:t>
            </a:fld>
            <a:endParaRPr lang="en-US"/>
          </a:p>
        </p:txBody>
      </p:sp>
      <p:sp>
        <p:nvSpPr>
          <p:cNvPr id="7" name="Title 1"/>
          <p:cNvSpPr txBox="1">
            <a:spLocks/>
          </p:cNvSpPr>
          <p:nvPr/>
        </p:nvSpPr>
        <p:spPr>
          <a:xfrm>
            <a:off x="258695" y="1"/>
            <a:ext cx="7245270" cy="897118"/>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noProof="0" dirty="0">
                <a:ln>
                  <a:noFill/>
                </a:ln>
                <a:solidFill>
                  <a:schemeClr val="bg1"/>
                </a:solidFill>
                <a:effectLst/>
                <a:uLnTx/>
                <a:uFillTx/>
                <a:latin typeface="+mj-lt"/>
                <a:ea typeface="+mj-ea"/>
                <a:cs typeface="+mj-cs"/>
              </a:rPr>
              <a:t>Code </a:t>
            </a:r>
            <a:r>
              <a:rPr lang="en-US" sz="3200" b="1" dirty="0">
                <a:solidFill>
                  <a:schemeClr val="bg1"/>
                </a:solidFill>
                <a:latin typeface="+mj-lt"/>
                <a:ea typeface="+mj-ea"/>
                <a:cs typeface="+mj-cs"/>
              </a:rPr>
              <a:t>Sprint</a:t>
            </a:r>
            <a:r>
              <a:rPr kumimoji="0" lang="en-US" sz="3200" b="1" i="0" u="none" strike="noStrike" kern="1200" cap="none" spc="0" normalizeH="0" noProof="0" dirty="0">
                <a:ln>
                  <a:noFill/>
                </a:ln>
                <a:solidFill>
                  <a:schemeClr val="bg1"/>
                </a:solidFill>
                <a:effectLst/>
                <a:uLnTx/>
                <a:uFillTx/>
                <a:latin typeface="+mj-lt"/>
                <a:ea typeface="+mj-ea"/>
                <a:cs typeface="+mj-cs"/>
              </a:rPr>
              <a:t>s</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sp>
        <p:nvSpPr>
          <p:cNvPr id="2" name="Content Placeholder 1"/>
          <p:cNvSpPr>
            <a:spLocks noGrp="1"/>
          </p:cNvSpPr>
          <p:nvPr>
            <p:ph idx="1"/>
          </p:nvPr>
        </p:nvSpPr>
        <p:spPr>
          <a:xfrm>
            <a:off x="248283" y="1113122"/>
            <a:ext cx="8895716" cy="3710153"/>
          </a:xfrm>
        </p:spPr>
        <p:txBody>
          <a:bodyPr>
            <a:normAutofit/>
          </a:bodyPr>
          <a:lstStyle/>
          <a:p>
            <a:pPr>
              <a:lnSpc>
                <a:spcPct val="120000"/>
              </a:lnSpc>
              <a:buClr>
                <a:schemeClr val="tx2"/>
              </a:buClr>
            </a:pPr>
            <a:r>
              <a:rPr lang="en-US" sz="2800" dirty="0"/>
              <a:t>Involve people from all partner institutions in project</a:t>
            </a:r>
          </a:p>
          <a:p>
            <a:pPr>
              <a:lnSpc>
                <a:spcPct val="120000"/>
              </a:lnSpc>
              <a:buClr>
                <a:schemeClr val="tx2"/>
              </a:buClr>
            </a:pPr>
            <a:r>
              <a:rPr lang="en-US" sz="2800" dirty="0"/>
              <a:t>Gather 8-10 people in a room for 2 weeks</a:t>
            </a:r>
          </a:p>
          <a:p>
            <a:pPr lvl="1">
              <a:lnSpc>
                <a:spcPct val="120000"/>
              </a:lnSpc>
              <a:buClr>
                <a:schemeClr val="tx2"/>
              </a:buClr>
            </a:pPr>
            <a:r>
              <a:rPr lang="en-US" sz="2400" dirty="0"/>
              <a:t>B Matrix (Aug. 2017, Aug. 2018), Observation Operators (Nov. 2017), Marine UFO (Apr. 2018), GNSSRO (Aug. 2018)…</a:t>
            </a:r>
          </a:p>
          <a:p>
            <a:pPr>
              <a:buClr>
                <a:schemeClr val="tx2"/>
              </a:buClr>
            </a:pPr>
            <a:r>
              <a:rPr lang="en-US" sz="2800" dirty="0"/>
              <a:t>Efficient use of time, especially for part time contributors</a:t>
            </a:r>
          </a:p>
          <a:p>
            <a:pPr>
              <a:buClr>
                <a:schemeClr val="tx2"/>
              </a:buClr>
            </a:pPr>
            <a:r>
              <a:rPr lang="en-US" sz="2800" dirty="0"/>
              <a:t>Very motivating (before, during, after)</a:t>
            </a:r>
          </a:p>
          <a:p>
            <a:pPr>
              <a:lnSpc>
                <a:spcPct val="120000"/>
              </a:lnSpc>
              <a:buClr>
                <a:schemeClr val="tx2"/>
              </a:buClr>
            </a:pPr>
            <a:endParaRPr lang="en-US" sz="2800" dirty="0"/>
          </a:p>
        </p:txBody>
      </p:sp>
      <p:pic>
        <p:nvPicPr>
          <p:cNvPr id="5" name="Picture 4"/>
          <p:cNvPicPr>
            <a:picLocks noChangeAspect="1"/>
          </p:cNvPicPr>
          <p:nvPr/>
        </p:nvPicPr>
        <p:blipFill rotWithShape="1">
          <a:blip r:embed="rId3"/>
          <a:srcRect t="27780" b="43462"/>
          <a:stretch/>
        </p:blipFill>
        <p:spPr>
          <a:xfrm>
            <a:off x="-1" y="4885735"/>
            <a:ext cx="9144000" cy="1972265"/>
          </a:xfrm>
          <a:prstGeom prst="rect">
            <a:avLst/>
          </a:prstGeom>
        </p:spPr>
      </p:pic>
    </p:spTree>
    <p:extLst>
      <p:ext uri="{BB962C8B-B14F-4D97-AF65-F5344CB8AC3E}">
        <p14:creationId xmlns:p14="http://schemas.microsoft.com/office/powerpoint/2010/main" val="1497582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FA21C-4DFF-774C-B341-F2194E9BF50D}"/>
              </a:ext>
            </a:extLst>
          </p:cNvPr>
          <p:cNvSpPr>
            <a:spLocks noGrp="1"/>
          </p:cNvSpPr>
          <p:nvPr>
            <p:ph type="title"/>
          </p:nvPr>
        </p:nvSpPr>
        <p:spPr/>
        <p:txBody>
          <a:bodyPr>
            <a:normAutofit fontScale="90000"/>
          </a:bodyPr>
          <a:lstStyle/>
          <a:p>
            <a:pPr algn="l"/>
            <a:r>
              <a:rPr lang="en-US" dirty="0"/>
              <a:t> </a:t>
            </a:r>
            <a:r>
              <a:rPr lang="en-US" sz="4000" dirty="0"/>
              <a:t>Collaborative work (not working groups)</a:t>
            </a:r>
          </a:p>
        </p:txBody>
      </p:sp>
      <p:pic>
        <p:nvPicPr>
          <p:cNvPr id="11" name="Picture 10">
            <a:extLst>
              <a:ext uri="{FF2B5EF4-FFF2-40B4-BE49-F238E27FC236}">
                <a16:creationId xmlns:a16="http://schemas.microsoft.com/office/drawing/2014/main" id="{987C35E8-12DC-784D-94E1-8055284D709A}"/>
              </a:ext>
            </a:extLst>
          </p:cNvPr>
          <p:cNvPicPr>
            <a:picLocks noChangeAspect="1"/>
          </p:cNvPicPr>
          <p:nvPr/>
        </p:nvPicPr>
        <p:blipFill>
          <a:blip r:embed="rId2"/>
          <a:stretch>
            <a:fillRect/>
          </a:stretch>
        </p:blipFill>
        <p:spPr>
          <a:xfrm>
            <a:off x="4313523" y="1254786"/>
            <a:ext cx="4149674" cy="5532900"/>
          </a:xfrm>
          <a:prstGeom prst="rect">
            <a:avLst/>
          </a:prstGeom>
          <a:effectLst>
            <a:outerShdw blurRad="50800" dist="76200" dir="2700000" algn="tl" rotWithShape="0">
              <a:prstClr val="black">
                <a:alpha val="40000"/>
              </a:prstClr>
            </a:outerShdw>
          </a:effectLst>
        </p:spPr>
      </p:pic>
      <p:pic>
        <p:nvPicPr>
          <p:cNvPr id="8" name="Picture 7">
            <a:extLst>
              <a:ext uri="{FF2B5EF4-FFF2-40B4-BE49-F238E27FC236}">
                <a16:creationId xmlns:a16="http://schemas.microsoft.com/office/drawing/2014/main" id="{9DD6143C-6755-5F4D-B538-5E636FF8CF62}"/>
              </a:ext>
            </a:extLst>
          </p:cNvPr>
          <p:cNvPicPr>
            <a:picLocks noChangeAspect="1"/>
          </p:cNvPicPr>
          <p:nvPr/>
        </p:nvPicPr>
        <p:blipFill>
          <a:blip r:embed="rId3"/>
          <a:stretch>
            <a:fillRect/>
          </a:stretch>
        </p:blipFill>
        <p:spPr>
          <a:xfrm>
            <a:off x="1812731" y="1149352"/>
            <a:ext cx="3486656" cy="4648875"/>
          </a:xfrm>
          <a:prstGeom prst="rect">
            <a:avLst/>
          </a:prstGeom>
          <a:effectLst>
            <a:outerShdw blurRad="50800" dist="76200" dir="2700000" algn="tl" rotWithShape="0">
              <a:prstClr val="black">
                <a:alpha val="40000"/>
              </a:prstClr>
            </a:outerShdw>
          </a:effectLst>
        </p:spPr>
      </p:pic>
      <p:sp>
        <p:nvSpPr>
          <p:cNvPr id="12" name="TextBox 11">
            <a:extLst>
              <a:ext uri="{FF2B5EF4-FFF2-40B4-BE49-F238E27FC236}">
                <a16:creationId xmlns:a16="http://schemas.microsoft.com/office/drawing/2014/main" id="{E3170D42-D58D-CF4C-9BDB-8AB293E26931}"/>
              </a:ext>
            </a:extLst>
          </p:cNvPr>
          <p:cNvSpPr txBox="1"/>
          <p:nvPr/>
        </p:nvSpPr>
        <p:spPr>
          <a:xfrm>
            <a:off x="377158" y="3473789"/>
            <a:ext cx="3936365" cy="3139321"/>
          </a:xfrm>
          <a:prstGeom prst="rect">
            <a:avLst/>
          </a:prstGeom>
          <a:noFill/>
        </p:spPr>
        <p:txBody>
          <a:bodyPr wrap="square" rtlCol="0">
            <a:spAutoFit/>
          </a:bodyPr>
          <a:lstStyle/>
          <a:p>
            <a:pPr algn="l"/>
            <a:r>
              <a:rPr lang="en-US" dirty="0"/>
              <a:t>Pull</a:t>
            </a:r>
          </a:p>
          <a:p>
            <a:pPr algn="l"/>
            <a:r>
              <a:rPr lang="en-US" dirty="0"/>
              <a:t>Requests</a:t>
            </a:r>
          </a:p>
          <a:p>
            <a:pPr algn="l"/>
            <a:r>
              <a:rPr lang="en-US" dirty="0"/>
              <a:t>(past week)</a:t>
            </a:r>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r>
              <a:rPr lang="en-US" dirty="0"/>
              <a:t>Discussions about issues</a:t>
            </a:r>
          </a:p>
        </p:txBody>
      </p:sp>
      <mc:AlternateContent xmlns:mc="http://schemas.openxmlformats.org/markup-compatibility/2006" xmlns:p14="http://schemas.microsoft.com/office/powerpoint/2010/main">
        <mc:Choice Requires="p14">
          <p:contentPart p14:bwMode="auto" r:id="rId4">
            <p14:nvContentPartPr>
              <p14:cNvPr id="15" name="Ink 15">
                <a:extLst>
                  <a:ext uri="{FF2B5EF4-FFF2-40B4-BE49-F238E27FC236}">
                    <a16:creationId xmlns:a16="http://schemas.microsoft.com/office/drawing/2014/main" id="{F1442795-D8EE-D241-83E9-A53F2E057F94}"/>
                  </a:ext>
                </a:extLst>
              </p14:cNvPr>
              <p14:cNvContentPartPr/>
              <p14:nvPr/>
            </p14:nvContentPartPr>
            <p14:xfrm>
              <a:off x="1420623" y="3623421"/>
              <a:ext cx="383760" cy="194760"/>
            </p14:xfrm>
          </p:contentPart>
        </mc:Choice>
        <mc:Fallback xmlns="">
          <p:pic>
            <p:nvPicPr>
              <p:cNvPr id="15" name="Ink 15">
                <a:extLst>
                  <a:ext uri="{FF2B5EF4-FFF2-40B4-BE49-F238E27FC236}">
                    <a16:creationId xmlns:a16="http://schemas.microsoft.com/office/drawing/2014/main" id="{F1442795-D8EE-D241-83E9-A53F2E057F94}"/>
                  </a:ext>
                </a:extLst>
              </p:cNvPr>
              <p:cNvPicPr/>
              <p:nvPr/>
            </p:nvPicPr>
            <p:blipFill>
              <a:blip r:embed="rId5"/>
              <a:stretch>
                <a:fillRect/>
              </a:stretch>
            </p:blipFill>
            <p:spPr>
              <a:xfrm>
                <a:off x="1405503" y="3608273"/>
                <a:ext cx="414360" cy="22541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3">
                <a:extLst>
                  <a:ext uri="{FF2B5EF4-FFF2-40B4-BE49-F238E27FC236}">
                    <a16:creationId xmlns:a16="http://schemas.microsoft.com/office/drawing/2014/main" id="{91B9B448-E8AD-BA41-8DC6-9C4B0F1B7D65}"/>
                  </a:ext>
                </a:extLst>
              </p14:cNvPr>
              <p14:cNvContentPartPr/>
              <p14:nvPr/>
            </p14:nvContentPartPr>
            <p14:xfrm>
              <a:off x="3177783" y="6231981"/>
              <a:ext cx="1210320" cy="234360"/>
            </p14:xfrm>
          </p:contentPart>
        </mc:Choice>
        <mc:Fallback xmlns="">
          <p:pic>
            <p:nvPicPr>
              <p:cNvPr id="23" name="Ink 23">
                <a:extLst>
                  <a:ext uri="{FF2B5EF4-FFF2-40B4-BE49-F238E27FC236}">
                    <a16:creationId xmlns:a16="http://schemas.microsoft.com/office/drawing/2014/main" id="{91B9B448-E8AD-BA41-8DC6-9C4B0F1B7D65}"/>
                  </a:ext>
                </a:extLst>
              </p:cNvPr>
              <p:cNvPicPr/>
              <p:nvPr/>
            </p:nvPicPr>
            <p:blipFill>
              <a:blip r:embed="rId7"/>
              <a:stretch>
                <a:fillRect/>
              </a:stretch>
            </p:blipFill>
            <p:spPr>
              <a:xfrm>
                <a:off x="3162659" y="6216861"/>
                <a:ext cx="1240929" cy="264960"/>
              </a:xfrm>
              <a:prstGeom prst="rect">
                <a:avLst/>
              </a:prstGeom>
            </p:spPr>
          </p:pic>
        </mc:Fallback>
      </mc:AlternateContent>
    </p:spTree>
    <p:extLst>
      <p:ext uri="{BB962C8B-B14F-4D97-AF65-F5344CB8AC3E}">
        <p14:creationId xmlns:p14="http://schemas.microsoft.com/office/powerpoint/2010/main" val="1577996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5565" y="0"/>
            <a:ext cx="7746312" cy="10700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j-lt"/>
                <a:ea typeface="+mj-ea"/>
                <a:cs typeface="+mj-cs"/>
              </a:rPr>
              <a:t>Joint Effort for Data assimilation</a:t>
            </a:r>
            <a:r>
              <a:rPr kumimoji="0" lang="en-US" sz="3200" b="1" i="0" u="none" strike="noStrike" kern="1200" cap="none" spc="0" normalizeH="0" noProof="0" dirty="0">
                <a:ln>
                  <a:noFill/>
                </a:ln>
                <a:solidFill>
                  <a:schemeClr val="bg1"/>
                </a:solidFill>
                <a:effectLst/>
                <a:uLnTx/>
                <a:uFillTx/>
                <a:latin typeface="+mj-lt"/>
                <a:ea typeface="+mj-ea"/>
                <a:cs typeface="+mj-cs"/>
              </a:rPr>
              <a:t> Integration</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sp>
        <p:nvSpPr>
          <p:cNvPr id="6" name="Content Placeholder 1"/>
          <p:cNvSpPr>
            <a:spLocks noGrp="1"/>
          </p:cNvSpPr>
          <p:nvPr>
            <p:ph idx="1"/>
          </p:nvPr>
        </p:nvSpPr>
        <p:spPr>
          <a:xfrm>
            <a:off x="457200" y="1513560"/>
            <a:ext cx="8229600" cy="4576122"/>
          </a:xfrm>
        </p:spPr>
        <p:txBody>
          <a:bodyPr>
            <a:normAutofit/>
          </a:bodyPr>
          <a:lstStyle/>
          <a:p>
            <a:pPr marL="0" indent="0">
              <a:lnSpc>
                <a:spcPct val="200000"/>
              </a:lnSpc>
              <a:buNone/>
            </a:pPr>
            <a:r>
              <a:rPr lang="en-US" b="1" dirty="0"/>
              <a:t>General idea and design</a:t>
            </a:r>
          </a:p>
          <a:p>
            <a:pPr marL="0" indent="0">
              <a:lnSpc>
                <a:spcPct val="200000"/>
              </a:lnSpc>
              <a:buNone/>
            </a:pPr>
            <a:r>
              <a:rPr lang="en-US" dirty="0">
                <a:solidFill>
                  <a:schemeClr val="tx1">
                    <a:lumMod val="65000"/>
                    <a:lumOff val="35000"/>
                  </a:schemeClr>
                </a:solidFill>
              </a:rPr>
              <a:t>Where we are</a:t>
            </a:r>
          </a:p>
          <a:p>
            <a:pPr marL="0" indent="0">
              <a:lnSpc>
                <a:spcPct val="200000"/>
              </a:lnSpc>
              <a:buNone/>
            </a:pPr>
            <a:r>
              <a:rPr lang="en-US" dirty="0">
                <a:solidFill>
                  <a:schemeClr val="tx1">
                    <a:lumMod val="65000"/>
                    <a:lumOff val="35000"/>
                  </a:schemeClr>
                </a:solidFill>
              </a:rPr>
              <a:t>Infrastructure and working practices</a:t>
            </a:r>
          </a:p>
        </p:txBody>
      </p:sp>
    </p:spTree>
    <p:extLst>
      <p:ext uri="{BB962C8B-B14F-4D97-AF65-F5344CB8AC3E}">
        <p14:creationId xmlns:p14="http://schemas.microsoft.com/office/powerpoint/2010/main" val="2506759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78" y="0"/>
            <a:ext cx="7553739" cy="816496"/>
          </a:xfrm>
        </p:spPr>
        <p:txBody>
          <a:bodyPr>
            <a:normAutofit/>
          </a:bodyPr>
          <a:lstStyle/>
          <a:p>
            <a:pPr algn="l"/>
            <a:r>
              <a:rPr lang="en-US" sz="3200" b="1" dirty="0">
                <a:solidFill>
                  <a:srgbClr val="FFFFFF"/>
                </a:solidFill>
              </a:rPr>
              <a:t>Thanks to all involved in developing JEDI</a:t>
            </a:r>
          </a:p>
        </p:txBody>
      </p:sp>
      <p:sp>
        <p:nvSpPr>
          <p:cNvPr id="5" name="TextBox 4"/>
          <p:cNvSpPr txBox="1"/>
          <p:nvPr/>
        </p:nvSpPr>
        <p:spPr>
          <a:xfrm>
            <a:off x="374953" y="1584476"/>
            <a:ext cx="8478761" cy="3970318"/>
          </a:xfrm>
          <a:prstGeom prst="rect">
            <a:avLst/>
          </a:prstGeom>
          <a:noFill/>
        </p:spPr>
        <p:txBody>
          <a:bodyPr wrap="square" rtlCol="0">
            <a:spAutoFit/>
          </a:bodyPr>
          <a:lstStyle/>
          <a:p>
            <a:r>
              <a:rPr lang="en-US" sz="2800" dirty="0"/>
              <a:t>Anna Shlyaeva, Ben Johnson, Benjamin Ménétrier, BJ Jung, Bryan Flynt, Chris Harrop, Clara Draper, Dan Holdaway, David Davies, David Rundle, François Vandenberghe, Gael Descombes, Guillaume </a:t>
            </a:r>
            <a:r>
              <a:rPr lang="en-US" sz="2800" dirty="0" err="1"/>
              <a:t>Vernières</a:t>
            </a:r>
            <a:r>
              <a:rPr lang="en-US" sz="2800" dirty="0"/>
              <a:t>, Jeff Whitaker, Jing Guo, Marek Wlasak, Mariusz Pagowski, Mark Miesch, Ming Hu, Rahul Mahajan, Ricardo Todling, Sarah King, Scott Gregory, Sergey Frolov, Steve Herbener, Steve Sandbach, Tom Auligné, Xin Zhang, Yannick Trémolet</a:t>
            </a:r>
            <a:r>
              <a:rPr lang="mr-IN" sz="2800" dirty="0"/>
              <a:t>…</a:t>
            </a:r>
            <a:r>
              <a:rPr lang="en-US" sz="2800" dirty="0"/>
              <a:t> </a:t>
            </a:r>
          </a:p>
        </p:txBody>
      </p:sp>
    </p:spTree>
    <p:extLst>
      <p:ext uri="{BB962C8B-B14F-4D97-AF65-F5344CB8AC3E}">
        <p14:creationId xmlns:p14="http://schemas.microsoft.com/office/powerpoint/2010/main" val="154224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32" y="1"/>
            <a:ext cx="7597557" cy="918558"/>
          </a:xfrm>
        </p:spPr>
        <p:txBody>
          <a:bodyPr>
            <a:normAutofit/>
          </a:bodyPr>
          <a:lstStyle/>
          <a:p>
            <a:pPr algn="l"/>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JEDI: Motivations and Objectives</a:t>
            </a:r>
          </a:p>
        </p:txBody>
      </p:sp>
      <p:sp>
        <p:nvSpPr>
          <p:cNvPr id="3" name="TextBox 2"/>
          <p:cNvSpPr txBox="1"/>
          <p:nvPr/>
        </p:nvSpPr>
        <p:spPr>
          <a:xfrm>
            <a:off x="293780" y="1431637"/>
            <a:ext cx="8388403" cy="5048754"/>
          </a:xfrm>
          <a:prstGeom prst="rect">
            <a:avLst/>
          </a:prstGeom>
          <a:noFill/>
        </p:spPr>
        <p:txBody>
          <a:bodyPr wrap="square" rtlCol="0">
            <a:spAutoFit/>
          </a:bodyPr>
          <a:lstStyle/>
          <a:p>
            <a:r>
              <a:rPr lang="en-US" sz="2400" dirty="0"/>
              <a:t>The Joint Effort for Data assimilation Integration (JEDI) is a collaborative development between JCSDA partners.</a:t>
            </a:r>
          </a:p>
          <a:p>
            <a:endParaRPr lang="en-US" sz="2400" dirty="0"/>
          </a:p>
          <a:p>
            <a:pPr>
              <a:lnSpc>
                <a:spcPct val="80000"/>
              </a:lnSpc>
            </a:pPr>
            <a:r>
              <a:rPr lang="en-US" sz="2400" dirty="0"/>
              <a:t>Develop a unified data assimilation system:</a:t>
            </a:r>
          </a:p>
          <a:p>
            <a:pPr>
              <a:lnSpc>
                <a:spcPct val="80000"/>
              </a:lnSpc>
            </a:pPr>
            <a:endParaRPr lang="en-US" sz="2400" dirty="0"/>
          </a:p>
          <a:p>
            <a:pPr marL="342900" indent="-342900">
              <a:lnSpc>
                <a:spcPct val="80000"/>
              </a:lnSpc>
              <a:buClr>
                <a:schemeClr val="tx2"/>
              </a:buClr>
              <a:buFont typeface="Lucida Grande"/>
              <a:buChar char="-"/>
            </a:pPr>
            <a:r>
              <a:rPr lang="en-US" sz="2400" dirty="0"/>
              <a:t>From toy models to Earth system coupled models</a:t>
            </a:r>
          </a:p>
          <a:p>
            <a:pPr marL="342900" indent="-342900">
              <a:lnSpc>
                <a:spcPct val="80000"/>
              </a:lnSpc>
              <a:buClr>
                <a:schemeClr val="tx2"/>
              </a:buClr>
              <a:buFont typeface="Lucida Grande"/>
              <a:buChar char="-"/>
            </a:pPr>
            <a:endParaRPr lang="en-US" sz="2400" dirty="0"/>
          </a:p>
          <a:p>
            <a:pPr marL="342900" indent="-342900">
              <a:lnSpc>
                <a:spcPct val="80000"/>
              </a:lnSpc>
              <a:buClr>
                <a:schemeClr val="tx2"/>
              </a:buClr>
              <a:buFont typeface="Lucida Grande"/>
              <a:buChar char="-"/>
            </a:pPr>
            <a:r>
              <a:rPr lang="en-US" sz="2400" dirty="0"/>
              <a:t>For research and operations (including R2O/O2R)</a:t>
            </a:r>
          </a:p>
          <a:p>
            <a:pPr marL="342900" indent="-342900">
              <a:lnSpc>
                <a:spcPct val="80000"/>
              </a:lnSpc>
              <a:buClr>
                <a:schemeClr val="tx2"/>
              </a:buClr>
              <a:buFont typeface="Lucida Grande"/>
              <a:buChar char="-"/>
            </a:pPr>
            <a:endParaRPr lang="en-US" sz="2400" dirty="0"/>
          </a:p>
          <a:p>
            <a:pPr marL="342900" indent="-342900">
              <a:lnSpc>
                <a:spcPct val="80000"/>
              </a:lnSpc>
              <a:buClr>
                <a:schemeClr val="tx2"/>
              </a:buClr>
              <a:buFont typeface="Lucida Grande"/>
              <a:buChar char="-"/>
            </a:pPr>
            <a:r>
              <a:rPr lang="en-US" sz="2400" dirty="0"/>
              <a:t>Unified observation (forward) operators (UFO)</a:t>
            </a:r>
          </a:p>
          <a:p>
            <a:pPr marL="800100" lvl="1" indent="-342900">
              <a:lnSpc>
                <a:spcPct val="80000"/>
              </a:lnSpc>
              <a:buClr>
                <a:schemeClr val="tx2"/>
              </a:buClr>
              <a:buFont typeface="Lucida Grande"/>
              <a:buChar char="-"/>
            </a:pPr>
            <a:r>
              <a:rPr lang="en-US" sz="2400" dirty="0"/>
              <a:t>Share operators between JCSDA partners</a:t>
            </a:r>
          </a:p>
          <a:p>
            <a:pPr marL="800100" lvl="1" indent="-342900">
              <a:lnSpc>
                <a:spcPct val="80000"/>
              </a:lnSpc>
              <a:buClr>
                <a:schemeClr val="tx2"/>
              </a:buClr>
              <a:buFont typeface="Lucida Grande"/>
              <a:buChar char="-"/>
            </a:pPr>
            <a:r>
              <a:rPr lang="en-US" sz="2400" dirty="0"/>
              <a:t>Faster use of new observation platforms</a:t>
            </a:r>
          </a:p>
          <a:p>
            <a:pPr marL="800100" lvl="1" indent="-342900">
              <a:lnSpc>
                <a:spcPct val="80000"/>
              </a:lnSpc>
              <a:buClr>
                <a:schemeClr val="tx2"/>
              </a:buClr>
              <a:buFont typeface="Lucida Grande"/>
              <a:buChar char="-"/>
            </a:pPr>
            <a:r>
              <a:rPr lang="en-US" sz="2400" dirty="0"/>
              <a:t>Build a community app-store of observation operators </a:t>
            </a:r>
          </a:p>
          <a:p>
            <a:pPr marL="342900" indent="-342900">
              <a:lnSpc>
                <a:spcPct val="80000"/>
              </a:lnSpc>
              <a:buClr>
                <a:schemeClr val="tx2"/>
              </a:buClr>
              <a:buFont typeface="Lucida Grande"/>
              <a:buChar char="-"/>
            </a:pPr>
            <a:endParaRPr lang="en-US" sz="2400" dirty="0"/>
          </a:p>
          <a:p>
            <a:pPr marL="342900" indent="-342900">
              <a:lnSpc>
                <a:spcPct val="80000"/>
              </a:lnSpc>
              <a:buClr>
                <a:schemeClr val="tx2"/>
              </a:buClr>
              <a:buFont typeface="Lucida Grande"/>
              <a:buChar char="-"/>
            </a:pPr>
            <a:r>
              <a:rPr lang="en-US" sz="2400" dirty="0"/>
              <a:t>Share as much as possible without imposing one approach</a:t>
            </a:r>
          </a:p>
          <a:p>
            <a:pPr marL="800100" lvl="1" indent="-342900">
              <a:lnSpc>
                <a:spcPct val="80000"/>
              </a:lnSpc>
              <a:buClr>
                <a:schemeClr val="tx2"/>
              </a:buClr>
              <a:buFont typeface="Lucida Grande"/>
              <a:buChar char="-"/>
            </a:pPr>
            <a:r>
              <a:rPr lang="en-US" sz="2400" dirty="0"/>
              <a:t>Not a new data assimilation method</a:t>
            </a:r>
          </a:p>
        </p:txBody>
      </p:sp>
    </p:spTree>
    <p:extLst>
      <p:ext uri="{BB962C8B-B14F-4D97-AF65-F5344CB8AC3E}">
        <p14:creationId xmlns:p14="http://schemas.microsoft.com/office/powerpoint/2010/main" val="2167883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78" y="1"/>
            <a:ext cx="8482687" cy="816496"/>
          </a:xfrm>
        </p:spPr>
        <p:txBody>
          <a:bodyPr>
            <a:normAutofit/>
          </a:bodyPr>
          <a:lstStyle/>
          <a:p>
            <a:pPr algn="l"/>
            <a:r>
              <a:rPr lang="en-US" sz="3600" b="1" dirty="0"/>
              <a:t>Abstract Design: separation of concerns</a:t>
            </a:r>
          </a:p>
        </p:txBody>
      </p:sp>
      <p:sp>
        <p:nvSpPr>
          <p:cNvPr id="3" name="Rectangle 2"/>
          <p:cNvSpPr/>
          <p:nvPr/>
        </p:nvSpPr>
        <p:spPr>
          <a:xfrm>
            <a:off x="2097833" y="1512378"/>
            <a:ext cx="6894499" cy="3186602"/>
          </a:xfrm>
          <a:prstGeom prst="rect">
            <a:avLst/>
          </a:prstGeom>
          <a:solidFill>
            <a:schemeClr val="accent1">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1"/>
          <a:lstStyle/>
          <a:p>
            <a:pPr algn="ctr"/>
            <a:endParaRPr lang="en-US" sz="3200" dirty="0">
              <a:solidFill>
                <a:schemeClr val="tx2"/>
              </a:solidFill>
            </a:endParaRPr>
          </a:p>
        </p:txBody>
      </p:sp>
      <p:sp>
        <p:nvSpPr>
          <p:cNvPr id="4" name="TextBox 3"/>
          <p:cNvSpPr txBox="1"/>
          <p:nvPr/>
        </p:nvSpPr>
        <p:spPr>
          <a:xfrm>
            <a:off x="306170" y="2260894"/>
            <a:ext cx="1338828" cy="646331"/>
          </a:xfrm>
          <a:prstGeom prst="rect">
            <a:avLst/>
          </a:prstGeom>
          <a:noFill/>
        </p:spPr>
        <p:txBody>
          <a:bodyPr wrap="none" rtlCol="0">
            <a:spAutoFit/>
          </a:bodyPr>
          <a:lstStyle/>
          <a:p>
            <a:r>
              <a:rPr lang="en-US" dirty="0"/>
              <a:t>Generic</a:t>
            </a:r>
          </a:p>
          <a:p>
            <a:r>
              <a:rPr lang="en-US" dirty="0"/>
              <a:t>Applications</a:t>
            </a:r>
          </a:p>
        </p:txBody>
      </p:sp>
      <p:sp>
        <p:nvSpPr>
          <p:cNvPr id="5" name="TextBox 4"/>
          <p:cNvSpPr txBox="1"/>
          <p:nvPr/>
        </p:nvSpPr>
        <p:spPr>
          <a:xfrm>
            <a:off x="306170" y="3712584"/>
            <a:ext cx="1651973" cy="646331"/>
          </a:xfrm>
          <a:prstGeom prst="rect">
            <a:avLst/>
          </a:prstGeom>
          <a:noFill/>
        </p:spPr>
        <p:txBody>
          <a:bodyPr wrap="square" rtlCol="0">
            <a:spAutoFit/>
          </a:bodyPr>
          <a:lstStyle/>
          <a:p>
            <a:r>
              <a:rPr lang="en-US" dirty="0"/>
              <a:t>Abstract building blocks</a:t>
            </a:r>
          </a:p>
        </p:txBody>
      </p:sp>
      <p:sp>
        <p:nvSpPr>
          <p:cNvPr id="6" name="TextBox 5"/>
          <p:cNvSpPr txBox="1"/>
          <p:nvPr/>
        </p:nvSpPr>
        <p:spPr>
          <a:xfrm>
            <a:off x="306170" y="5403865"/>
            <a:ext cx="1651973" cy="369332"/>
          </a:xfrm>
          <a:prstGeom prst="rect">
            <a:avLst/>
          </a:prstGeom>
          <a:noFill/>
        </p:spPr>
        <p:txBody>
          <a:bodyPr wrap="square" rtlCol="0">
            <a:spAutoFit/>
          </a:bodyPr>
          <a:lstStyle/>
          <a:p>
            <a:r>
              <a:rPr lang="en-US" dirty="0"/>
              <a:t>Systems</a:t>
            </a:r>
          </a:p>
        </p:txBody>
      </p:sp>
      <p:sp>
        <p:nvSpPr>
          <p:cNvPr id="7" name="Rounded Rectangle 6"/>
          <p:cNvSpPr/>
          <p:nvPr/>
        </p:nvSpPr>
        <p:spPr>
          <a:xfrm>
            <a:off x="2356151" y="2338833"/>
            <a:ext cx="1349417" cy="482733"/>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2">
                    <a:lumMod val="50000"/>
                  </a:schemeClr>
                </a:solidFill>
              </a:rPr>
              <a:t>Forecast</a:t>
            </a:r>
          </a:p>
        </p:txBody>
      </p:sp>
      <p:sp>
        <p:nvSpPr>
          <p:cNvPr id="8" name="Rounded Rectangle 7"/>
          <p:cNvSpPr/>
          <p:nvPr/>
        </p:nvSpPr>
        <p:spPr>
          <a:xfrm>
            <a:off x="3979185" y="2342693"/>
            <a:ext cx="1151659" cy="482733"/>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2">
                    <a:lumMod val="50000"/>
                  </a:schemeClr>
                </a:solidFill>
              </a:rPr>
              <a:t>4D-Var</a:t>
            </a:r>
          </a:p>
        </p:txBody>
      </p:sp>
      <p:sp>
        <p:nvSpPr>
          <p:cNvPr id="10" name="Rounded Rectangle 9"/>
          <p:cNvSpPr/>
          <p:nvPr/>
        </p:nvSpPr>
        <p:spPr>
          <a:xfrm>
            <a:off x="6594119" y="2338833"/>
            <a:ext cx="869537" cy="482733"/>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2">
                    <a:lumMod val="50000"/>
                  </a:schemeClr>
                </a:solidFill>
              </a:rPr>
              <a:t>PF</a:t>
            </a:r>
          </a:p>
        </p:txBody>
      </p:sp>
      <p:sp>
        <p:nvSpPr>
          <p:cNvPr id="11" name="Rounded Rectangle 10"/>
          <p:cNvSpPr/>
          <p:nvPr/>
        </p:nvSpPr>
        <p:spPr>
          <a:xfrm>
            <a:off x="2506059" y="3794383"/>
            <a:ext cx="1049601" cy="482733"/>
          </a:xfrm>
          <a:prstGeom prst="round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2">
                    <a:lumMod val="10000"/>
                  </a:schemeClr>
                </a:solidFill>
              </a:rPr>
              <a:t>State</a:t>
            </a:r>
          </a:p>
        </p:txBody>
      </p:sp>
      <p:sp>
        <p:nvSpPr>
          <p:cNvPr id="12" name="Rounded Rectangle 11"/>
          <p:cNvSpPr/>
          <p:nvPr/>
        </p:nvSpPr>
        <p:spPr>
          <a:xfrm>
            <a:off x="3868021" y="3794383"/>
            <a:ext cx="1140686" cy="482733"/>
          </a:xfrm>
          <a:prstGeom prst="round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2">
                    <a:lumMod val="10000"/>
                  </a:schemeClr>
                </a:solidFill>
              </a:rPr>
              <a:t>Model</a:t>
            </a:r>
          </a:p>
        </p:txBody>
      </p:sp>
      <p:sp>
        <p:nvSpPr>
          <p:cNvPr id="13" name="Rounded Rectangle 12"/>
          <p:cNvSpPr/>
          <p:nvPr/>
        </p:nvSpPr>
        <p:spPr>
          <a:xfrm>
            <a:off x="5363518" y="3794383"/>
            <a:ext cx="1349417" cy="482733"/>
          </a:xfrm>
          <a:prstGeom prst="round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2">
                    <a:lumMod val="10000"/>
                  </a:schemeClr>
                </a:solidFill>
              </a:rPr>
              <a:t>Covariance</a:t>
            </a:r>
          </a:p>
        </p:txBody>
      </p:sp>
      <p:sp>
        <p:nvSpPr>
          <p:cNvPr id="15" name="Rounded Rectangle 14"/>
          <p:cNvSpPr/>
          <p:nvPr/>
        </p:nvSpPr>
        <p:spPr>
          <a:xfrm>
            <a:off x="6996556" y="3794383"/>
            <a:ext cx="1576209" cy="482733"/>
          </a:xfrm>
          <a:prstGeom prst="round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2">
                    <a:lumMod val="10000"/>
                  </a:schemeClr>
                </a:solidFill>
              </a:rPr>
              <a:t>Observations</a:t>
            </a:r>
          </a:p>
        </p:txBody>
      </p:sp>
      <p:sp>
        <p:nvSpPr>
          <p:cNvPr id="16" name="Rounded Rectangle 15"/>
          <p:cNvSpPr/>
          <p:nvPr/>
        </p:nvSpPr>
        <p:spPr>
          <a:xfrm>
            <a:off x="7743366" y="2338833"/>
            <a:ext cx="943434" cy="482733"/>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s-IS" dirty="0">
                <a:solidFill>
                  <a:schemeClr val="tx2">
                    <a:lumMod val="50000"/>
                  </a:schemeClr>
                </a:solidFill>
              </a:rPr>
              <a:t>…</a:t>
            </a:r>
            <a:endParaRPr lang="en-US" dirty="0">
              <a:solidFill>
                <a:schemeClr val="tx2">
                  <a:lumMod val="50000"/>
                </a:schemeClr>
              </a:solidFill>
            </a:endParaRPr>
          </a:p>
        </p:txBody>
      </p:sp>
      <p:sp>
        <p:nvSpPr>
          <p:cNvPr id="18" name="Rounded Rectangle 17"/>
          <p:cNvSpPr/>
          <p:nvPr/>
        </p:nvSpPr>
        <p:spPr>
          <a:xfrm>
            <a:off x="4390524" y="5347165"/>
            <a:ext cx="1236364" cy="482733"/>
          </a:xfrm>
          <a:prstGeom prst="roundRect">
            <a:avLst/>
          </a:prstGeom>
          <a:gradFill flip="none" rotWithShape="1">
            <a:gsLst>
              <a:gs pos="0">
                <a:schemeClr val="accent2">
                  <a:lumMod val="40000"/>
                  <a:lumOff val="60000"/>
                </a:schemeClr>
              </a:gs>
              <a:gs pos="100000">
                <a:schemeClr val="accent2">
                  <a:lumMod val="20000"/>
                  <a:lumOff val="8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2">
                    <a:lumMod val="50000"/>
                  </a:schemeClr>
                </a:solidFill>
              </a:rPr>
              <a:t>FV3 + GSI</a:t>
            </a:r>
          </a:p>
        </p:txBody>
      </p:sp>
      <p:sp>
        <p:nvSpPr>
          <p:cNvPr id="19" name="Rounded Rectangle 18"/>
          <p:cNvSpPr/>
          <p:nvPr/>
        </p:nvSpPr>
        <p:spPr>
          <a:xfrm>
            <a:off x="2628739" y="5347165"/>
            <a:ext cx="1350446" cy="482733"/>
          </a:xfrm>
          <a:prstGeom prst="roundRect">
            <a:avLst/>
          </a:prstGeom>
          <a:gradFill flip="none" rotWithShape="1">
            <a:gsLst>
              <a:gs pos="0">
                <a:schemeClr val="accent2">
                  <a:lumMod val="40000"/>
                  <a:lumOff val="60000"/>
                </a:schemeClr>
              </a:gs>
              <a:gs pos="100000">
                <a:schemeClr val="accent2">
                  <a:lumMod val="20000"/>
                  <a:lumOff val="8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2">
                    <a:lumMod val="50000"/>
                  </a:schemeClr>
                </a:solidFill>
              </a:rPr>
              <a:t>Lorenz</a:t>
            </a:r>
          </a:p>
        </p:txBody>
      </p:sp>
      <p:sp>
        <p:nvSpPr>
          <p:cNvPr id="20" name="Rounded Rectangle 19"/>
          <p:cNvSpPr/>
          <p:nvPr/>
        </p:nvSpPr>
        <p:spPr>
          <a:xfrm>
            <a:off x="6038227" y="5347165"/>
            <a:ext cx="1057338" cy="482733"/>
          </a:xfrm>
          <a:prstGeom prst="roundRect">
            <a:avLst/>
          </a:prstGeom>
          <a:gradFill flip="none" rotWithShape="1">
            <a:gsLst>
              <a:gs pos="0">
                <a:schemeClr val="accent2">
                  <a:lumMod val="40000"/>
                  <a:lumOff val="60000"/>
                </a:schemeClr>
              </a:gs>
              <a:gs pos="100000">
                <a:schemeClr val="accent2">
                  <a:lumMod val="20000"/>
                  <a:lumOff val="8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2">
                    <a:lumMod val="50000"/>
                  </a:schemeClr>
                </a:solidFill>
              </a:rPr>
              <a:t>MOM6</a:t>
            </a:r>
          </a:p>
        </p:txBody>
      </p:sp>
      <p:cxnSp>
        <p:nvCxnSpPr>
          <p:cNvPr id="22" name="Straight Arrow Connector 21"/>
          <p:cNvCxnSpPr>
            <a:stCxn id="8" idx="2"/>
            <a:endCxn id="12" idx="0"/>
          </p:cNvCxnSpPr>
          <p:nvPr/>
        </p:nvCxnSpPr>
        <p:spPr>
          <a:xfrm flipH="1">
            <a:off x="4438364" y="2825426"/>
            <a:ext cx="116651" cy="9689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8" idx="2"/>
            <a:endCxn id="11" idx="0"/>
          </p:cNvCxnSpPr>
          <p:nvPr/>
        </p:nvCxnSpPr>
        <p:spPr>
          <a:xfrm flipH="1">
            <a:off x="3030860" y="2825426"/>
            <a:ext cx="1524155" cy="9689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8" idx="2"/>
            <a:endCxn id="13" idx="0"/>
          </p:cNvCxnSpPr>
          <p:nvPr/>
        </p:nvCxnSpPr>
        <p:spPr>
          <a:xfrm>
            <a:off x="4555015" y="2825426"/>
            <a:ext cx="1483212" cy="9689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8" idx="2"/>
            <a:endCxn id="15" idx="0"/>
          </p:cNvCxnSpPr>
          <p:nvPr/>
        </p:nvCxnSpPr>
        <p:spPr>
          <a:xfrm>
            <a:off x="4555015" y="2825426"/>
            <a:ext cx="3229646" cy="9689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583220" y="3129647"/>
            <a:ext cx="633507" cy="369332"/>
          </a:xfrm>
          <a:prstGeom prst="rect">
            <a:avLst/>
          </a:prstGeom>
          <a:noFill/>
        </p:spPr>
        <p:txBody>
          <a:bodyPr wrap="none" rtlCol="0">
            <a:spAutoFit/>
          </a:bodyPr>
          <a:lstStyle/>
          <a:p>
            <a:r>
              <a:rPr lang="en-US" dirty="0"/>
              <a:t>Uses</a:t>
            </a:r>
          </a:p>
        </p:txBody>
      </p:sp>
      <p:cxnSp>
        <p:nvCxnSpPr>
          <p:cNvPr id="34" name="Straight Arrow Connector 33"/>
          <p:cNvCxnSpPr>
            <a:stCxn id="18" idx="0"/>
            <a:endCxn id="11" idx="2"/>
          </p:cNvCxnSpPr>
          <p:nvPr/>
        </p:nvCxnSpPr>
        <p:spPr>
          <a:xfrm flipH="1" flipV="1">
            <a:off x="3030860" y="4277116"/>
            <a:ext cx="1977846" cy="10700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18" idx="0"/>
            <a:endCxn id="12" idx="2"/>
          </p:cNvCxnSpPr>
          <p:nvPr/>
        </p:nvCxnSpPr>
        <p:spPr>
          <a:xfrm flipH="1" flipV="1">
            <a:off x="4438364" y="4277116"/>
            <a:ext cx="570342" cy="10700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18" idx="0"/>
            <a:endCxn id="13" idx="2"/>
          </p:cNvCxnSpPr>
          <p:nvPr/>
        </p:nvCxnSpPr>
        <p:spPr>
          <a:xfrm flipV="1">
            <a:off x="5008706" y="4277116"/>
            <a:ext cx="1029521" cy="10700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18" idx="0"/>
            <a:endCxn id="15" idx="2"/>
          </p:cNvCxnSpPr>
          <p:nvPr/>
        </p:nvCxnSpPr>
        <p:spPr>
          <a:xfrm flipV="1">
            <a:off x="5008706" y="4277116"/>
            <a:ext cx="2775955" cy="10700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1" name="Rounded Rectangle 50"/>
          <p:cNvSpPr/>
          <p:nvPr/>
        </p:nvSpPr>
        <p:spPr>
          <a:xfrm>
            <a:off x="7506905" y="5347165"/>
            <a:ext cx="943303" cy="482733"/>
          </a:xfrm>
          <a:prstGeom prst="roundRect">
            <a:avLst/>
          </a:prstGeom>
          <a:gradFill flip="none" rotWithShape="1">
            <a:gsLst>
              <a:gs pos="0">
                <a:schemeClr val="accent2">
                  <a:lumMod val="40000"/>
                  <a:lumOff val="60000"/>
                </a:schemeClr>
              </a:gs>
              <a:gs pos="100000">
                <a:schemeClr val="accent2">
                  <a:lumMod val="20000"/>
                  <a:lumOff val="8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is-IS" dirty="0">
                <a:solidFill>
                  <a:schemeClr val="accent2">
                    <a:lumMod val="50000"/>
                  </a:schemeClr>
                </a:solidFill>
              </a:rPr>
              <a:t>…</a:t>
            </a:r>
            <a:endParaRPr lang="en-US" dirty="0">
              <a:solidFill>
                <a:schemeClr val="accent2">
                  <a:lumMod val="50000"/>
                </a:schemeClr>
              </a:solidFill>
            </a:endParaRPr>
          </a:p>
        </p:txBody>
      </p:sp>
      <p:sp>
        <p:nvSpPr>
          <p:cNvPr id="52" name="TextBox 51"/>
          <p:cNvSpPr txBox="1"/>
          <p:nvPr/>
        </p:nvSpPr>
        <p:spPr>
          <a:xfrm>
            <a:off x="6237437" y="4823721"/>
            <a:ext cx="1304451" cy="369332"/>
          </a:xfrm>
          <a:prstGeom prst="rect">
            <a:avLst/>
          </a:prstGeom>
          <a:noFill/>
        </p:spPr>
        <p:txBody>
          <a:bodyPr wrap="none" rtlCol="0">
            <a:spAutoFit/>
          </a:bodyPr>
          <a:lstStyle/>
          <a:p>
            <a:r>
              <a:rPr lang="en-US" dirty="0"/>
              <a:t>Implements</a:t>
            </a:r>
          </a:p>
        </p:txBody>
      </p:sp>
      <p:sp>
        <p:nvSpPr>
          <p:cNvPr id="14" name="TextBox 13"/>
          <p:cNvSpPr txBox="1"/>
          <p:nvPr/>
        </p:nvSpPr>
        <p:spPr>
          <a:xfrm>
            <a:off x="582622" y="6206497"/>
            <a:ext cx="8125992" cy="461665"/>
          </a:xfrm>
          <a:prstGeom prst="rect">
            <a:avLst/>
          </a:prstGeom>
          <a:noFill/>
        </p:spPr>
        <p:txBody>
          <a:bodyPr wrap="none" rtlCol="0">
            <a:spAutoFit/>
          </a:bodyPr>
          <a:lstStyle/>
          <a:p>
            <a:pPr algn="ctr"/>
            <a:r>
              <a:rPr lang="en-US" sz="2400" dirty="0">
                <a:solidFill>
                  <a:schemeClr val="accent2"/>
                </a:solidFill>
              </a:rPr>
              <a:t>Abstract interfaces are the most important aspect of the design</a:t>
            </a:r>
          </a:p>
        </p:txBody>
      </p:sp>
      <p:sp>
        <p:nvSpPr>
          <p:cNvPr id="35" name="Rounded Rectangle 34"/>
          <p:cNvSpPr/>
          <p:nvPr/>
        </p:nvSpPr>
        <p:spPr>
          <a:xfrm>
            <a:off x="5410211" y="2338833"/>
            <a:ext cx="869537" cy="482733"/>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2">
                    <a:lumMod val="50000"/>
                  </a:schemeClr>
                </a:solidFill>
              </a:rPr>
              <a:t>EnKF</a:t>
            </a:r>
            <a:endParaRPr lang="en-US" dirty="0">
              <a:solidFill>
                <a:schemeClr val="tx2">
                  <a:lumMod val="50000"/>
                </a:schemeClr>
              </a:solidFill>
            </a:endParaRPr>
          </a:p>
        </p:txBody>
      </p:sp>
      <p:sp>
        <p:nvSpPr>
          <p:cNvPr id="9" name="TextBox 8"/>
          <p:cNvSpPr txBox="1"/>
          <p:nvPr/>
        </p:nvSpPr>
        <p:spPr>
          <a:xfrm>
            <a:off x="3486869" y="1534271"/>
            <a:ext cx="4020036" cy="584776"/>
          </a:xfrm>
          <a:prstGeom prst="rect">
            <a:avLst/>
          </a:prstGeom>
          <a:noFill/>
        </p:spPr>
        <p:txBody>
          <a:bodyPr wrap="square" rtlCol="0">
            <a:spAutoFit/>
          </a:bodyPr>
          <a:lstStyle/>
          <a:p>
            <a:pPr algn="ctr"/>
            <a:r>
              <a:rPr lang="en-US" sz="3200" dirty="0">
                <a:solidFill>
                  <a:schemeClr val="tx2"/>
                </a:solidFill>
              </a:rPr>
              <a:t>Abstract Layer - OOPS</a:t>
            </a:r>
          </a:p>
        </p:txBody>
      </p:sp>
    </p:spTree>
    <p:extLst>
      <p:ext uri="{BB962C8B-B14F-4D97-AF65-F5344CB8AC3E}">
        <p14:creationId xmlns:p14="http://schemas.microsoft.com/office/powerpoint/2010/main" val="68989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p:bldP spid="52" grpId="0"/>
      <p:bldP spid="1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32" y="1"/>
            <a:ext cx="7597557" cy="918558"/>
          </a:xfrm>
        </p:spPr>
        <p:txBody>
          <a:bodyPr>
            <a:normAutofit fontScale="90000"/>
          </a:bodyPr>
          <a:lstStyle/>
          <a:p>
            <a:pPr algn="l"/>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Generic Programming: Why not Fortran?</a:t>
            </a:r>
          </a:p>
        </p:txBody>
      </p:sp>
      <p:sp>
        <p:nvSpPr>
          <p:cNvPr id="5" name="TextBox 4"/>
          <p:cNvSpPr txBox="1"/>
          <p:nvPr/>
        </p:nvSpPr>
        <p:spPr>
          <a:xfrm>
            <a:off x="350171" y="1226286"/>
            <a:ext cx="4380579" cy="5478422"/>
          </a:xfrm>
          <a:prstGeom prst="rect">
            <a:avLst/>
          </a:prstGeom>
          <a:noFill/>
          <a:ln>
            <a:solidFill>
              <a:schemeClr val="tx2"/>
            </a:solidFill>
          </a:ln>
        </p:spPr>
        <p:txBody>
          <a:bodyPr wrap="square" rtlCol="0">
            <a:spAutoFit/>
          </a:bodyPr>
          <a:lstStyle/>
          <a:p>
            <a:r>
              <a:rPr lang="en-US" sz="1400" dirty="0">
                <a:solidFill>
                  <a:srgbClr val="C814C9"/>
                </a:solidFill>
                <a:latin typeface="Source Code Pro Medium"/>
                <a:cs typeface="Source Code Pro Medium"/>
              </a:rPr>
              <a:t>module</a:t>
            </a:r>
            <a:r>
              <a:rPr lang="en-US" sz="1400" dirty="0">
                <a:solidFill>
                  <a:srgbClr val="000000"/>
                </a:solidFill>
                <a:latin typeface="Source Code Pro Medium"/>
                <a:cs typeface="Source Code Pro Medium"/>
              </a:rPr>
              <a:t> </a:t>
            </a:r>
            <a:r>
              <a:rPr lang="en-US" sz="1400" dirty="0" err="1">
                <a:solidFill>
                  <a:srgbClr val="000000"/>
                </a:solidFill>
                <a:latin typeface="Source Code Pro Medium"/>
                <a:cs typeface="Source Code Pro Medium"/>
              </a:rPr>
              <a:t>generic_min</a:t>
            </a:r>
            <a:endParaRPr lang="en-US" sz="1400" dirty="0">
              <a:solidFill>
                <a:srgbClr val="000000"/>
              </a:solidFill>
              <a:latin typeface="Source Code Pro Medium"/>
              <a:cs typeface="Source Code Pro Medium"/>
            </a:endParaRPr>
          </a:p>
          <a:p>
            <a:r>
              <a:rPr lang="en-US" sz="1400" dirty="0">
                <a:solidFill>
                  <a:srgbClr val="000000"/>
                </a:solidFill>
                <a:latin typeface="Source Code Pro Medium"/>
                <a:cs typeface="Source Code Pro Medium"/>
              </a:rPr>
              <a:t>  </a:t>
            </a:r>
            <a:r>
              <a:rPr lang="en-US" sz="1400" dirty="0">
                <a:solidFill>
                  <a:srgbClr val="C814C9"/>
                </a:solidFill>
                <a:latin typeface="Source Code Pro Medium"/>
                <a:cs typeface="Source Code Pro Medium"/>
              </a:rPr>
              <a:t>interface</a:t>
            </a:r>
            <a:r>
              <a:rPr lang="en-US" sz="1400" dirty="0">
                <a:solidFill>
                  <a:srgbClr val="000000"/>
                </a:solidFill>
                <a:latin typeface="Source Code Pro Medium"/>
                <a:cs typeface="Source Code Pro Medium"/>
              </a:rPr>
              <a:t> </a:t>
            </a:r>
            <a:r>
              <a:rPr lang="en-US" sz="1400" dirty="0">
                <a:solidFill>
                  <a:srgbClr val="2EAEBB"/>
                </a:solidFill>
                <a:latin typeface="Source Code Pro Medium"/>
                <a:cs typeface="Source Code Pro Medium"/>
              </a:rPr>
              <a:t>min</a:t>
            </a:r>
            <a:endParaRPr lang="en-US" sz="1400" dirty="0">
              <a:solidFill>
                <a:srgbClr val="000000"/>
              </a:solidFill>
              <a:latin typeface="Source Code Pro Medium"/>
              <a:cs typeface="Source Code Pro Medium"/>
            </a:endParaRPr>
          </a:p>
          <a:p>
            <a:r>
              <a:rPr lang="en-US" sz="1400" dirty="0">
                <a:solidFill>
                  <a:srgbClr val="000000"/>
                </a:solidFill>
                <a:latin typeface="Source Code Pro Medium"/>
                <a:cs typeface="Source Code Pro Medium"/>
              </a:rPr>
              <a:t>    </a:t>
            </a:r>
            <a:r>
              <a:rPr lang="en-US" sz="1400" dirty="0">
                <a:solidFill>
                  <a:srgbClr val="2FB41D"/>
                </a:solidFill>
                <a:latin typeface="Source Code Pro Medium"/>
                <a:cs typeface="Source Code Pro Medium"/>
              </a:rPr>
              <a:t>module</a:t>
            </a:r>
            <a:r>
              <a:rPr lang="en-US" sz="1400" dirty="0">
                <a:solidFill>
                  <a:srgbClr val="000000"/>
                </a:solidFill>
                <a:latin typeface="Source Code Pro Medium"/>
                <a:cs typeface="Source Code Pro Medium"/>
              </a:rPr>
              <a:t> </a:t>
            </a:r>
            <a:r>
              <a:rPr lang="en-US" sz="1400" dirty="0">
                <a:solidFill>
                  <a:srgbClr val="2FB41D"/>
                </a:solidFill>
                <a:latin typeface="Source Code Pro Medium"/>
                <a:cs typeface="Source Code Pro Medium"/>
              </a:rPr>
              <a:t>procedure</a:t>
            </a:r>
            <a:r>
              <a:rPr lang="en-US" sz="1400" dirty="0">
                <a:solidFill>
                  <a:srgbClr val="000000"/>
                </a:solidFill>
                <a:latin typeface="Source Code Pro Medium"/>
                <a:cs typeface="Source Code Pro Medium"/>
              </a:rPr>
              <a:t> </a:t>
            </a:r>
            <a:r>
              <a:rPr lang="en-US" sz="1400" dirty="0" err="1">
                <a:solidFill>
                  <a:srgbClr val="000000"/>
                </a:solidFill>
                <a:latin typeface="Source Code Pro Medium"/>
                <a:cs typeface="Source Code Pro Medium"/>
              </a:rPr>
              <a:t>min_int</a:t>
            </a:r>
            <a:r>
              <a:rPr lang="en-US" sz="1400" dirty="0">
                <a:solidFill>
                  <a:srgbClr val="000000"/>
                </a:solidFill>
                <a:latin typeface="Source Code Pro Medium"/>
                <a:cs typeface="Source Code Pro Medium"/>
              </a:rPr>
              <a:t>, </a:t>
            </a:r>
            <a:r>
              <a:rPr lang="en-US" sz="1400" dirty="0" err="1">
                <a:solidFill>
                  <a:srgbClr val="000000"/>
                </a:solidFill>
                <a:latin typeface="Source Code Pro Medium"/>
                <a:cs typeface="Source Code Pro Medium"/>
              </a:rPr>
              <a:t>min_real</a:t>
            </a:r>
            <a:endParaRPr lang="en-US" sz="1400" dirty="0">
              <a:solidFill>
                <a:srgbClr val="000000"/>
              </a:solidFill>
              <a:latin typeface="Source Code Pro Medium"/>
              <a:cs typeface="Source Code Pro Medium"/>
            </a:endParaRPr>
          </a:p>
          <a:p>
            <a:r>
              <a:rPr lang="en-US" sz="1400" dirty="0">
                <a:solidFill>
                  <a:srgbClr val="000000"/>
                </a:solidFill>
                <a:latin typeface="Source Code Pro Medium"/>
                <a:cs typeface="Source Code Pro Medium"/>
              </a:rPr>
              <a:t>  </a:t>
            </a:r>
            <a:r>
              <a:rPr lang="en-US" sz="1400" dirty="0">
                <a:solidFill>
                  <a:srgbClr val="C814C9"/>
                </a:solidFill>
                <a:latin typeface="Source Code Pro Medium"/>
                <a:cs typeface="Source Code Pro Medium"/>
              </a:rPr>
              <a:t>end interface</a:t>
            </a:r>
            <a:endParaRPr lang="en-US" sz="1400" dirty="0">
              <a:solidFill>
                <a:srgbClr val="000000"/>
              </a:solidFill>
              <a:latin typeface="Source Code Pro Medium"/>
              <a:cs typeface="Source Code Pro Medium"/>
            </a:endParaRPr>
          </a:p>
          <a:p>
            <a:endParaRPr lang="en-US" sz="1400" dirty="0">
              <a:solidFill>
                <a:srgbClr val="000000"/>
              </a:solidFill>
              <a:latin typeface="Source Code Pro Medium"/>
              <a:cs typeface="Source Code Pro Medium"/>
            </a:endParaRPr>
          </a:p>
          <a:p>
            <a:r>
              <a:rPr lang="en-US" sz="1400" dirty="0">
                <a:solidFill>
                  <a:srgbClr val="C814C9"/>
                </a:solidFill>
                <a:latin typeface="Source Code Pro Medium"/>
                <a:cs typeface="Source Code Pro Medium"/>
              </a:rPr>
              <a:t>contains</a:t>
            </a:r>
            <a:endParaRPr lang="en-US" sz="1400" dirty="0">
              <a:solidFill>
                <a:srgbClr val="000000"/>
              </a:solidFill>
              <a:latin typeface="Source Code Pro Medium"/>
              <a:cs typeface="Source Code Pro Medium"/>
            </a:endParaRPr>
          </a:p>
          <a:p>
            <a:endParaRPr lang="en-US" sz="1400" dirty="0">
              <a:solidFill>
                <a:srgbClr val="000000"/>
              </a:solidFill>
              <a:latin typeface="Source Code Pro Medium"/>
              <a:cs typeface="Source Code Pro Medium"/>
            </a:endParaRPr>
          </a:p>
          <a:p>
            <a:r>
              <a:rPr lang="en-US" sz="1400" dirty="0">
                <a:solidFill>
                  <a:srgbClr val="000000"/>
                </a:solidFill>
                <a:latin typeface="Source Code Pro Medium"/>
                <a:cs typeface="Source Code Pro Medium"/>
              </a:rPr>
              <a:t>  </a:t>
            </a:r>
            <a:r>
              <a:rPr lang="en-US" sz="1400" dirty="0">
                <a:solidFill>
                  <a:srgbClr val="C814C9"/>
                </a:solidFill>
                <a:latin typeface="Source Code Pro Medium"/>
                <a:cs typeface="Source Code Pro Medium"/>
              </a:rPr>
              <a:t>function</a:t>
            </a:r>
            <a:r>
              <a:rPr lang="en-US" sz="1400" dirty="0">
                <a:solidFill>
                  <a:srgbClr val="000000"/>
                </a:solidFill>
                <a:latin typeface="Source Code Pro Medium"/>
                <a:cs typeface="Source Code Pro Medium"/>
              </a:rPr>
              <a:t> </a:t>
            </a:r>
            <a:r>
              <a:rPr lang="en-US" sz="1400" dirty="0" err="1">
                <a:solidFill>
                  <a:srgbClr val="000000"/>
                </a:solidFill>
                <a:latin typeface="Source Code Pro Medium"/>
                <a:cs typeface="Source Code Pro Medium"/>
              </a:rPr>
              <a:t>min_int</a:t>
            </a:r>
            <a:r>
              <a:rPr lang="en-US" sz="1400" dirty="0">
                <a:solidFill>
                  <a:srgbClr val="000000"/>
                </a:solidFill>
                <a:latin typeface="Source Code Pro Medium"/>
                <a:cs typeface="Source Code Pro Medium"/>
              </a:rPr>
              <a:t>(x, y) </a:t>
            </a:r>
            <a:r>
              <a:rPr lang="en-US" sz="1400" dirty="0">
                <a:solidFill>
                  <a:srgbClr val="C814C9"/>
                </a:solidFill>
                <a:latin typeface="Source Code Pro Medium"/>
                <a:cs typeface="Source Code Pro Medium"/>
              </a:rPr>
              <a:t>result</a:t>
            </a:r>
            <a:r>
              <a:rPr lang="en-US" sz="1400" dirty="0">
                <a:solidFill>
                  <a:srgbClr val="000000"/>
                </a:solidFill>
                <a:latin typeface="Source Code Pro Medium"/>
                <a:cs typeface="Source Code Pro Medium"/>
              </a:rPr>
              <a:t> (z)</a:t>
            </a:r>
          </a:p>
          <a:p>
            <a:r>
              <a:rPr lang="es-ES_tradnl" sz="1400" dirty="0">
                <a:solidFill>
                  <a:srgbClr val="000000"/>
                </a:solidFill>
                <a:latin typeface="Source Code Pro Medium"/>
                <a:cs typeface="Source Code Pro Medium"/>
              </a:rPr>
              <a:t>    </a:t>
            </a:r>
            <a:r>
              <a:rPr lang="es-ES_tradnl" sz="1400" dirty="0" err="1">
                <a:solidFill>
                  <a:srgbClr val="2FB41D"/>
                </a:solidFill>
                <a:latin typeface="Source Code Pro Medium"/>
                <a:cs typeface="Source Code Pro Medium"/>
              </a:rPr>
              <a:t>integer</a:t>
            </a:r>
            <a:r>
              <a:rPr lang="es-ES_tradnl" sz="1400" dirty="0">
                <a:solidFill>
                  <a:srgbClr val="000000"/>
                </a:solidFill>
                <a:latin typeface="Source Code Pro Medium"/>
                <a:cs typeface="Source Code Pro Medium"/>
              </a:rPr>
              <a:t> x, y, z</a:t>
            </a:r>
          </a:p>
          <a:p>
            <a:r>
              <a:rPr lang="en-US" sz="1400" dirty="0">
                <a:solidFill>
                  <a:srgbClr val="000000"/>
                </a:solidFill>
                <a:latin typeface="Source Code Pro Medium"/>
                <a:cs typeface="Source Code Pro Medium"/>
              </a:rPr>
              <a:t>    </a:t>
            </a:r>
            <a:r>
              <a:rPr lang="en-US" sz="1400" dirty="0">
                <a:solidFill>
                  <a:srgbClr val="C1651C"/>
                </a:solidFill>
                <a:latin typeface="Source Code Pro Medium"/>
                <a:cs typeface="Source Code Pro Medium"/>
              </a:rPr>
              <a:t>if</a:t>
            </a:r>
            <a:r>
              <a:rPr lang="en-US" sz="1400" dirty="0">
                <a:solidFill>
                  <a:srgbClr val="000000"/>
                </a:solidFill>
                <a:latin typeface="Source Code Pro Medium"/>
                <a:cs typeface="Source Code Pro Medium"/>
              </a:rPr>
              <a:t> (x</a:t>
            </a:r>
            <a:r>
              <a:rPr lang="en-US" sz="1400" dirty="0">
                <a:solidFill>
                  <a:srgbClr val="C1651C"/>
                </a:solidFill>
                <a:latin typeface="Source Code Pro Medium"/>
                <a:cs typeface="Source Code Pro Medium"/>
              </a:rPr>
              <a:t>&lt;</a:t>
            </a:r>
            <a:r>
              <a:rPr lang="en-US" sz="1400" dirty="0">
                <a:solidFill>
                  <a:srgbClr val="000000"/>
                </a:solidFill>
                <a:latin typeface="Source Code Pro Medium"/>
                <a:cs typeface="Source Code Pro Medium"/>
              </a:rPr>
              <a:t>y) </a:t>
            </a:r>
            <a:r>
              <a:rPr lang="en-US" sz="1400" dirty="0">
                <a:solidFill>
                  <a:srgbClr val="C1651C"/>
                </a:solidFill>
                <a:latin typeface="Source Code Pro Medium"/>
                <a:cs typeface="Source Code Pro Medium"/>
              </a:rPr>
              <a:t>then</a:t>
            </a:r>
            <a:endParaRPr lang="en-US" sz="1400" dirty="0">
              <a:solidFill>
                <a:srgbClr val="000000"/>
              </a:solidFill>
              <a:latin typeface="Source Code Pro Medium"/>
              <a:cs typeface="Source Code Pro Medium"/>
            </a:endParaRPr>
          </a:p>
          <a:p>
            <a:r>
              <a:rPr lang="en-US" sz="1400" dirty="0">
                <a:solidFill>
                  <a:srgbClr val="000000"/>
                </a:solidFill>
                <a:latin typeface="Source Code Pro Medium"/>
                <a:cs typeface="Source Code Pro Medium"/>
              </a:rPr>
              <a:t>      </a:t>
            </a:r>
            <a:r>
              <a:rPr lang="mr-IN" sz="1400" dirty="0">
                <a:solidFill>
                  <a:srgbClr val="000000"/>
                </a:solidFill>
                <a:latin typeface="Source Code Pro Medium"/>
                <a:cs typeface="Source Code Pro Medium"/>
              </a:rPr>
              <a:t>z </a:t>
            </a:r>
            <a:r>
              <a:rPr lang="mr-IN" sz="1400" dirty="0">
                <a:solidFill>
                  <a:srgbClr val="C1651C"/>
                </a:solidFill>
                <a:latin typeface="Source Code Pro Medium"/>
                <a:cs typeface="Source Code Pro Medium"/>
              </a:rPr>
              <a:t>=</a:t>
            </a:r>
            <a:r>
              <a:rPr lang="mr-IN" sz="1400" dirty="0">
                <a:solidFill>
                  <a:srgbClr val="000000"/>
                </a:solidFill>
                <a:latin typeface="Source Code Pro Medium"/>
                <a:cs typeface="Source Code Pro Medium"/>
              </a:rPr>
              <a:t> x</a:t>
            </a:r>
            <a:endParaRPr lang="en-GB" sz="1400" dirty="0">
              <a:solidFill>
                <a:srgbClr val="000000"/>
              </a:solidFill>
              <a:latin typeface="Source Code Pro Medium"/>
              <a:cs typeface="Source Code Pro Medium"/>
            </a:endParaRPr>
          </a:p>
          <a:p>
            <a:r>
              <a:rPr lang="en-GB" sz="1400" dirty="0">
                <a:solidFill>
                  <a:srgbClr val="000000"/>
                </a:solidFill>
                <a:latin typeface="Source Code Pro Medium"/>
                <a:cs typeface="Source Code Pro Medium"/>
              </a:rPr>
              <a:t>    </a:t>
            </a:r>
            <a:r>
              <a:rPr lang="mr-IN" sz="1400" dirty="0">
                <a:solidFill>
                  <a:srgbClr val="C1651C"/>
                </a:solidFill>
                <a:latin typeface="Source Code Pro Medium"/>
                <a:cs typeface="Source Code Pro Medium"/>
              </a:rPr>
              <a:t>else</a:t>
            </a:r>
            <a:endParaRPr lang="en-GB" sz="1400" dirty="0">
              <a:solidFill>
                <a:srgbClr val="000000"/>
              </a:solidFill>
              <a:latin typeface="Source Code Pro Medium"/>
              <a:cs typeface="Source Code Pro Medium"/>
            </a:endParaRPr>
          </a:p>
          <a:p>
            <a:r>
              <a:rPr lang="en-GB" sz="1400" dirty="0">
                <a:solidFill>
                  <a:srgbClr val="000000"/>
                </a:solidFill>
                <a:latin typeface="Source Code Pro Medium"/>
                <a:cs typeface="Source Code Pro Medium"/>
              </a:rPr>
              <a:t>      </a:t>
            </a:r>
            <a:r>
              <a:rPr lang="mr-IN" sz="1400" dirty="0">
                <a:solidFill>
                  <a:srgbClr val="000000"/>
                </a:solidFill>
                <a:latin typeface="Source Code Pro Medium"/>
                <a:cs typeface="Source Code Pro Medium"/>
              </a:rPr>
              <a:t>z </a:t>
            </a:r>
            <a:r>
              <a:rPr lang="mr-IN" sz="1400" dirty="0">
                <a:solidFill>
                  <a:srgbClr val="C1651C"/>
                </a:solidFill>
                <a:latin typeface="Source Code Pro Medium"/>
                <a:cs typeface="Source Code Pro Medium"/>
              </a:rPr>
              <a:t>=</a:t>
            </a:r>
            <a:r>
              <a:rPr lang="mr-IN" sz="1400" dirty="0">
                <a:solidFill>
                  <a:srgbClr val="000000"/>
                </a:solidFill>
                <a:latin typeface="Source Code Pro Medium"/>
                <a:cs typeface="Source Code Pro Medium"/>
              </a:rPr>
              <a:t> y</a:t>
            </a:r>
            <a:endParaRPr lang="en-GB" sz="1400" dirty="0">
              <a:solidFill>
                <a:srgbClr val="000000"/>
              </a:solidFill>
              <a:latin typeface="Source Code Pro Medium"/>
              <a:cs typeface="Source Code Pro Medium"/>
            </a:endParaRPr>
          </a:p>
          <a:p>
            <a:r>
              <a:rPr lang="en-GB" sz="1400" dirty="0">
                <a:solidFill>
                  <a:srgbClr val="000000"/>
                </a:solidFill>
                <a:latin typeface="Source Code Pro Medium"/>
                <a:cs typeface="Source Code Pro Medium"/>
              </a:rPr>
              <a:t>    </a:t>
            </a:r>
            <a:r>
              <a:rPr lang="mr-IN" sz="1400" dirty="0">
                <a:solidFill>
                  <a:srgbClr val="C1651C"/>
                </a:solidFill>
                <a:latin typeface="Source Code Pro Medium"/>
                <a:cs typeface="Source Code Pro Medium"/>
              </a:rPr>
              <a:t>endif</a:t>
            </a:r>
            <a:endParaRPr lang="en-GB" sz="1400" dirty="0">
              <a:solidFill>
                <a:srgbClr val="000000"/>
              </a:solidFill>
              <a:latin typeface="Source Code Pro Medium"/>
              <a:cs typeface="Source Code Pro Medium"/>
            </a:endParaRPr>
          </a:p>
          <a:p>
            <a:r>
              <a:rPr lang="en-GB" sz="1400" dirty="0">
                <a:solidFill>
                  <a:srgbClr val="000000"/>
                </a:solidFill>
                <a:latin typeface="Source Code Pro Medium"/>
                <a:cs typeface="Source Code Pro Medium"/>
              </a:rPr>
              <a:t>  </a:t>
            </a:r>
            <a:r>
              <a:rPr lang="en-US" sz="1400" dirty="0">
                <a:solidFill>
                  <a:srgbClr val="C814C9"/>
                </a:solidFill>
                <a:latin typeface="Source Code Pro Medium"/>
                <a:cs typeface="Source Code Pro Medium"/>
              </a:rPr>
              <a:t>end function</a:t>
            </a:r>
            <a:r>
              <a:rPr lang="en-US" sz="1400" dirty="0">
                <a:solidFill>
                  <a:srgbClr val="000000"/>
                </a:solidFill>
                <a:latin typeface="Source Code Pro Medium"/>
                <a:cs typeface="Source Code Pro Medium"/>
              </a:rPr>
              <a:t> </a:t>
            </a:r>
            <a:r>
              <a:rPr lang="en-US" sz="1400" dirty="0" err="1">
                <a:solidFill>
                  <a:srgbClr val="000000"/>
                </a:solidFill>
                <a:latin typeface="Source Code Pro Medium"/>
                <a:cs typeface="Source Code Pro Medium"/>
              </a:rPr>
              <a:t>min_int</a:t>
            </a:r>
            <a:endParaRPr lang="en-US" sz="1400" dirty="0">
              <a:solidFill>
                <a:srgbClr val="000000"/>
              </a:solidFill>
              <a:latin typeface="Source Code Pro Medium"/>
              <a:cs typeface="Source Code Pro Medium"/>
            </a:endParaRPr>
          </a:p>
          <a:p>
            <a:endParaRPr lang="en-US" sz="1400" dirty="0">
              <a:solidFill>
                <a:srgbClr val="000000"/>
              </a:solidFill>
              <a:latin typeface="Source Code Pro Medium"/>
              <a:cs typeface="Source Code Pro Medium"/>
            </a:endParaRPr>
          </a:p>
          <a:p>
            <a:r>
              <a:rPr lang="en-US" sz="1400" dirty="0">
                <a:solidFill>
                  <a:srgbClr val="000000"/>
                </a:solidFill>
                <a:latin typeface="Source Code Pro Medium"/>
                <a:cs typeface="Source Code Pro Medium"/>
              </a:rPr>
              <a:t>  </a:t>
            </a:r>
            <a:r>
              <a:rPr lang="en-US" sz="1400" dirty="0">
                <a:solidFill>
                  <a:srgbClr val="C814C9"/>
                </a:solidFill>
                <a:latin typeface="Source Code Pro Medium"/>
                <a:cs typeface="Source Code Pro Medium"/>
              </a:rPr>
              <a:t>function</a:t>
            </a:r>
            <a:r>
              <a:rPr lang="en-US" sz="1400" dirty="0">
                <a:solidFill>
                  <a:srgbClr val="000000"/>
                </a:solidFill>
                <a:latin typeface="Source Code Pro Medium"/>
                <a:cs typeface="Source Code Pro Medium"/>
              </a:rPr>
              <a:t> </a:t>
            </a:r>
            <a:r>
              <a:rPr lang="en-US" sz="1400" dirty="0" err="1">
                <a:solidFill>
                  <a:srgbClr val="000000"/>
                </a:solidFill>
                <a:latin typeface="Source Code Pro Medium"/>
                <a:cs typeface="Source Code Pro Medium"/>
              </a:rPr>
              <a:t>min_real</a:t>
            </a:r>
            <a:r>
              <a:rPr lang="en-US" sz="1400" dirty="0">
                <a:solidFill>
                  <a:srgbClr val="000000"/>
                </a:solidFill>
                <a:latin typeface="Source Code Pro Medium"/>
                <a:cs typeface="Source Code Pro Medium"/>
              </a:rPr>
              <a:t>(x, y) </a:t>
            </a:r>
            <a:r>
              <a:rPr lang="en-US" sz="1400" dirty="0">
                <a:solidFill>
                  <a:srgbClr val="C814C9"/>
                </a:solidFill>
                <a:latin typeface="Source Code Pro Medium"/>
                <a:cs typeface="Source Code Pro Medium"/>
              </a:rPr>
              <a:t>result</a:t>
            </a:r>
            <a:r>
              <a:rPr lang="en-US" sz="1400" dirty="0">
                <a:solidFill>
                  <a:srgbClr val="000000"/>
                </a:solidFill>
                <a:latin typeface="Source Code Pro Medium"/>
                <a:cs typeface="Source Code Pro Medium"/>
              </a:rPr>
              <a:t> (z)</a:t>
            </a:r>
          </a:p>
          <a:p>
            <a:r>
              <a:rPr lang="en-US" sz="1400" dirty="0">
                <a:solidFill>
                  <a:srgbClr val="000000"/>
                </a:solidFill>
                <a:latin typeface="Source Code Pro Medium"/>
                <a:cs typeface="Source Code Pro Medium"/>
              </a:rPr>
              <a:t>    </a:t>
            </a:r>
            <a:r>
              <a:rPr lang="es-ES_tradnl" sz="1400" dirty="0">
                <a:solidFill>
                  <a:srgbClr val="2FB41D"/>
                </a:solidFill>
                <a:latin typeface="Source Code Pro Medium"/>
                <a:cs typeface="Source Code Pro Medium"/>
              </a:rPr>
              <a:t>real</a:t>
            </a:r>
            <a:r>
              <a:rPr lang="es-ES_tradnl" sz="1400" dirty="0">
                <a:solidFill>
                  <a:srgbClr val="000000"/>
                </a:solidFill>
                <a:latin typeface="Source Code Pro Medium"/>
                <a:cs typeface="Source Code Pro Medium"/>
              </a:rPr>
              <a:t> x, y, z</a:t>
            </a:r>
          </a:p>
          <a:p>
            <a:r>
              <a:rPr lang="es-ES_tradnl" sz="1400" dirty="0">
                <a:solidFill>
                  <a:srgbClr val="000000"/>
                </a:solidFill>
                <a:latin typeface="Source Code Pro Medium"/>
                <a:cs typeface="Source Code Pro Medium"/>
              </a:rPr>
              <a:t>    </a:t>
            </a:r>
            <a:r>
              <a:rPr lang="en-US" sz="1400" dirty="0">
                <a:solidFill>
                  <a:srgbClr val="C1651C"/>
                </a:solidFill>
                <a:latin typeface="Source Code Pro Medium"/>
                <a:cs typeface="Source Code Pro Medium"/>
              </a:rPr>
              <a:t>if</a:t>
            </a:r>
            <a:r>
              <a:rPr lang="en-US" sz="1400" dirty="0">
                <a:solidFill>
                  <a:srgbClr val="000000"/>
                </a:solidFill>
                <a:latin typeface="Source Code Pro Medium"/>
                <a:cs typeface="Source Code Pro Medium"/>
              </a:rPr>
              <a:t> (x</a:t>
            </a:r>
            <a:r>
              <a:rPr lang="en-US" sz="1400" dirty="0">
                <a:solidFill>
                  <a:srgbClr val="C1651C"/>
                </a:solidFill>
                <a:latin typeface="Source Code Pro Medium"/>
                <a:cs typeface="Source Code Pro Medium"/>
              </a:rPr>
              <a:t>&lt;</a:t>
            </a:r>
            <a:r>
              <a:rPr lang="en-US" sz="1400" dirty="0">
                <a:solidFill>
                  <a:srgbClr val="000000"/>
                </a:solidFill>
                <a:latin typeface="Source Code Pro Medium"/>
                <a:cs typeface="Source Code Pro Medium"/>
              </a:rPr>
              <a:t>y) </a:t>
            </a:r>
            <a:r>
              <a:rPr lang="en-US" sz="1400" dirty="0">
                <a:solidFill>
                  <a:srgbClr val="C1651C"/>
                </a:solidFill>
                <a:latin typeface="Source Code Pro Medium"/>
                <a:cs typeface="Source Code Pro Medium"/>
              </a:rPr>
              <a:t>then</a:t>
            </a:r>
            <a:endParaRPr lang="en-US" sz="1400" dirty="0">
              <a:solidFill>
                <a:srgbClr val="000000"/>
              </a:solidFill>
              <a:latin typeface="Source Code Pro Medium"/>
              <a:cs typeface="Source Code Pro Medium"/>
            </a:endParaRPr>
          </a:p>
          <a:p>
            <a:r>
              <a:rPr lang="en-US" sz="1400" dirty="0">
                <a:solidFill>
                  <a:srgbClr val="000000"/>
                </a:solidFill>
                <a:latin typeface="Source Code Pro Medium"/>
                <a:cs typeface="Source Code Pro Medium"/>
              </a:rPr>
              <a:t>      </a:t>
            </a:r>
            <a:r>
              <a:rPr lang="mr-IN" sz="1400" dirty="0">
                <a:solidFill>
                  <a:srgbClr val="000000"/>
                </a:solidFill>
                <a:latin typeface="Source Code Pro Medium"/>
                <a:cs typeface="Source Code Pro Medium"/>
              </a:rPr>
              <a:t>z </a:t>
            </a:r>
            <a:r>
              <a:rPr lang="mr-IN" sz="1400" dirty="0">
                <a:solidFill>
                  <a:srgbClr val="C1651C"/>
                </a:solidFill>
                <a:latin typeface="Source Code Pro Medium"/>
                <a:cs typeface="Source Code Pro Medium"/>
              </a:rPr>
              <a:t>=</a:t>
            </a:r>
            <a:r>
              <a:rPr lang="mr-IN" sz="1400" dirty="0">
                <a:solidFill>
                  <a:srgbClr val="000000"/>
                </a:solidFill>
                <a:latin typeface="Source Code Pro Medium"/>
                <a:cs typeface="Source Code Pro Medium"/>
              </a:rPr>
              <a:t> y</a:t>
            </a:r>
            <a:endParaRPr lang="en-GB" sz="1400" dirty="0">
              <a:solidFill>
                <a:srgbClr val="000000"/>
              </a:solidFill>
              <a:latin typeface="Source Code Pro Medium"/>
              <a:cs typeface="Source Code Pro Medium"/>
            </a:endParaRPr>
          </a:p>
          <a:p>
            <a:r>
              <a:rPr lang="en-GB" sz="1400" dirty="0">
                <a:solidFill>
                  <a:srgbClr val="000000"/>
                </a:solidFill>
                <a:latin typeface="Source Code Pro Medium"/>
                <a:cs typeface="Source Code Pro Medium"/>
              </a:rPr>
              <a:t>    </a:t>
            </a:r>
            <a:r>
              <a:rPr lang="mr-IN" sz="1400" dirty="0">
                <a:solidFill>
                  <a:srgbClr val="C1651C"/>
                </a:solidFill>
                <a:latin typeface="Source Code Pro Medium"/>
                <a:cs typeface="Source Code Pro Medium"/>
              </a:rPr>
              <a:t>else</a:t>
            </a:r>
            <a:endParaRPr lang="en-GB" sz="1400" dirty="0">
              <a:solidFill>
                <a:srgbClr val="000000"/>
              </a:solidFill>
              <a:latin typeface="Source Code Pro Medium"/>
              <a:cs typeface="Source Code Pro Medium"/>
            </a:endParaRPr>
          </a:p>
          <a:p>
            <a:r>
              <a:rPr lang="en-GB" sz="1400" dirty="0">
                <a:solidFill>
                  <a:srgbClr val="000000"/>
                </a:solidFill>
                <a:latin typeface="Source Code Pro Medium"/>
                <a:cs typeface="Source Code Pro Medium"/>
              </a:rPr>
              <a:t>      </a:t>
            </a:r>
            <a:r>
              <a:rPr lang="mr-IN" sz="1400" dirty="0">
                <a:solidFill>
                  <a:srgbClr val="000000"/>
                </a:solidFill>
                <a:latin typeface="Source Code Pro Medium"/>
                <a:cs typeface="Source Code Pro Medium"/>
              </a:rPr>
              <a:t>z </a:t>
            </a:r>
            <a:r>
              <a:rPr lang="mr-IN" sz="1400" dirty="0">
                <a:solidFill>
                  <a:srgbClr val="C1651C"/>
                </a:solidFill>
                <a:latin typeface="Source Code Pro Medium"/>
                <a:cs typeface="Source Code Pro Medium"/>
              </a:rPr>
              <a:t>=</a:t>
            </a:r>
            <a:r>
              <a:rPr lang="mr-IN" sz="1400" dirty="0">
                <a:solidFill>
                  <a:srgbClr val="000000"/>
                </a:solidFill>
                <a:latin typeface="Source Code Pro Medium"/>
                <a:cs typeface="Source Code Pro Medium"/>
              </a:rPr>
              <a:t> x</a:t>
            </a:r>
            <a:endParaRPr lang="en-GB" sz="1400" dirty="0">
              <a:solidFill>
                <a:srgbClr val="000000"/>
              </a:solidFill>
              <a:latin typeface="Source Code Pro Medium"/>
              <a:cs typeface="Source Code Pro Medium"/>
            </a:endParaRPr>
          </a:p>
          <a:p>
            <a:r>
              <a:rPr lang="en-GB" sz="1400" dirty="0">
                <a:solidFill>
                  <a:srgbClr val="000000"/>
                </a:solidFill>
                <a:latin typeface="Source Code Pro Medium"/>
                <a:cs typeface="Source Code Pro Medium"/>
              </a:rPr>
              <a:t>    </a:t>
            </a:r>
            <a:r>
              <a:rPr lang="mr-IN" sz="1400" dirty="0">
                <a:solidFill>
                  <a:srgbClr val="C1651C"/>
                </a:solidFill>
                <a:latin typeface="Source Code Pro Medium"/>
                <a:cs typeface="Source Code Pro Medium"/>
              </a:rPr>
              <a:t>endif</a:t>
            </a:r>
            <a:endParaRPr lang="en-GB" sz="1400" dirty="0">
              <a:solidFill>
                <a:srgbClr val="000000"/>
              </a:solidFill>
              <a:latin typeface="Source Code Pro Medium"/>
              <a:cs typeface="Source Code Pro Medium"/>
            </a:endParaRPr>
          </a:p>
          <a:p>
            <a:r>
              <a:rPr lang="en-GB" sz="1400" dirty="0">
                <a:solidFill>
                  <a:srgbClr val="000000"/>
                </a:solidFill>
                <a:latin typeface="Source Code Pro Medium"/>
                <a:cs typeface="Source Code Pro Medium"/>
              </a:rPr>
              <a:t>  </a:t>
            </a:r>
            <a:r>
              <a:rPr lang="en-US" sz="1400" dirty="0">
                <a:solidFill>
                  <a:srgbClr val="C814C9"/>
                </a:solidFill>
                <a:latin typeface="Source Code Pro Medium"/>
                <a:cs typeface="Source Code Pro Medium"/>
              </a:rPr>
              <a:t>end function</a:t>
            </a:r>
            <a:r>
              <a:rPr lang="en-US" sz="1400" dirty="0">
                <a:solidFill>
                  <a:srgbClr val="000000"/>
                </a:solidFill>
                <a:latin typeface="Source Code Pro Medium"/>
                <a:cs typeface="Source Code Pro Medium"/>
              </a:rPr>
              <a:t> </a:t>
            </a:r>
            <a:r>
              <a:rPr lang="en-US" sz="1400" dirty="0" err="1">
                <a:solidFill>
                  <a:srgbClr val="000000"/>
                </a:solidFill>
                <a:latin typeface="Source Code Pro Medium"/>
                <a:cs typeface="Source Code Pro Medium"/>
              </a:rPr>
              <a:t>min_real</a:t>
            </a:r>
            <a:endParaRPr lang="en-US" sz="1400" dirty="0">
              <a:solidFill>
                <a:srgbClr val="000000"/>
              </a:solidFill>
              <a:latin typeface="Source Code Pro Medium"/>
              <a:cs typeface="Source Code Pro Medium"/>
            </a:endParaRPr>
          </a:p>
          <a:p>
            <a:r>
              <a:rPr lang="en-US" sz="1400" dirty="0">
                <a:solidFill>
                  <a:srgbClr val="C814C9"/>
                </a:solidFill>
                <a:latin typeface="Source Code Pro Medium"/>
                <a:cs typeface="Source Code Pro Medium"/>
              </a:rPr>
              <a:t>end module</a:t>
            </a:r>
            <a:r>
              <a:rPr lang="en-US" sz="1400" dirty="0">
                <a:solidFill>
                  <a:srgbClr val="000000"/>
                </a:solidFill>
                <a:latin typeface="Source Code Pro Medium"/>
                <a:cs typeface="Source Code Pro Medium"/>
              </a:rPr>
              <a:t> </a:t>
            </a:r>
            <a:r>
              <a:rPr lang="en-US" sz="1400" dirty="0" err="1">
                <a:solidFill>
                  <a:srgbClr val="000000"/>
                </a:solidFill>
                <a:latin typeface="Source Code Pro Medium"/>
                <a:cs typeface="Source Code Pro Medium"/>
              </a:rPr>
              <a:t>generic_min</a:t>
            </a:r>
            <a:endParaRPr lang="en-US" sz="2400" dirty="0">
              <a:latin typeface="Source Code Pro Medium"/>
              <a:cs typeface="Source Code Pro Medium"/>
            </a:endParaRPr>
          </a:p>
        </p:txBody>
      </p:sp>
      <p:sp>
        <p:nvSpPr>
          <p:cNvPr id="3" name="TextBox 2"/>
          <p:cNvSpPr txBox="1"/>
          <p:nvPr/>
        </p:nvSpPr>
        <p:spPr>
          <a:xfrm>
            <a:off x="5101166" y="1268619"/>
            <a:ext cx="3704167" cy="1477328"/>
          </a:xfrm>
          <a:prstGeom prst="rect">
            <a:avLst/>
          </a:prstGeom>
          <a:noFill/>
        </p:spPr>
        <p:txBody>
          <a:bodyPr wrap="square" rtlCol="0">
            <a:spAutoFit/>
          </a:bodyPr>
          <a:lstStyle/>
          <a:p>
            <a:r>
              <a:rPr lang="en-US" dirty="0"/>
              <a:t>It is possible to write generic subroutines or functions in Fortran</a:t>
            </a:r>
          </a:p>
          <a:p>
            <a:endParaRPr lang="en-US" dirty="0"/>
          </a:p>
          <a:p>
            <a:r>
              <a:rPr lang="en-US" dirty="0"/>
              <a:t>However, the code is repeated for each implementation</a:t>
            </a:r>
          </a:p>
        </p:txBody>
      </p:sp>
      <p:grpSp>
        <p:nvGrpSpPr>
          <p:cNvPr id="7" name="Group 6"/>
          <p:cNvGrpSpPr/>
          <p:nvPr/>
        </p:nvGrpSpPr>
        <p:grpSpPr>
          <a:xfrm>
            <a:off x="5101166" y="2846811"/>
            <a:ext cx="3704167" cy="2334572"/>
            <a:chOff x="5101166" y="3217228"/>
            <a:chExt cx="3704167" cy="2334572"/>
          </a:xfrm>
        </p:grpSpPr>
        <p:sp>
          <p:nvSpPr>
            <p:cNvPr id="4" name="TextBox 3"/>
            <p:cNvSpPr txBox="1"/>
            <p:nvPr/>
          </p:nvSpPr>
          <p:spPr>
            <a:xfrm>
              <a:off x="5281083" y="3735918"/>
              <a:ext cx="3308596" cy="1815882"/>
            </a:xfrm>
            <a:prstGeom prst="rect">
              <a:avLst/>
            </a:prstGeom>
            <a:noFill/>
            <a:ln>
              <a:solidFill>
                <a:schemeClr val="tx2"/>
              </a:solidFill>
            </a:ln>
          </p:spPr>
          <p:txBody>
            <a:bodyPr wrap="none" rtlCol="0">
              <a:spAutoFit/>
            </a:bodyPr>
            <a:lstStyle/>
            <a:p>
              <a:r>
                <a:rPr lang="en-US" sz="1400" dirty="0">
                  <a:solidFill>
                    <a:srgbClr val="2FB41D"/>
                  </a:solidFill>
                  <a:latin typeface="Source Code Pro Medium"/>
                  <a:cs typeface="Source Code Pro Medium"/>
                </a:rPr>
                <a:t>template</a:t>
              </a:r>
              <a:r>
                <a:rPr lang="en-US" sz="1400" dirty="0">
                  <a:solidFill>
                    <a:srgbClr val="000000"/>
                  </a:solidFill>
                  <a:latin typeface="Source Code Pro Medium"/>
                  <a:cs typeface="Source Code Pro Medium"/>
                </a:rPr>
                <a:t>&lt;</a:t>
              </a:r>
              <a:r>
                <a:rPr lang="en-US" sz="1400" dirty="0">
                  <a:solidFill>
                    <a:srgbClr val="2FB41D"/>
                  </a:solidFill>
                  <a:latin typeface="Source Code Pro Medium"/>
                  <a:cs typeface="Source Code Pro Medium"/>
                </a:rPr>
                <a:t>class</a:t>
              </a:r>
              <a:r>
                <a:rPr lang="en-US" sz="1400" dirty="0">
                  <a:solidFill>
                    <a:srgbClr val="000000"/>
                  </a:solidFill>
                  <a:latin typeface="Source Code Pro Medium"/>
                  <a:cs typeface="Source Code Pro Medium"/>
                </a:rPr>
                <a:t> T&gt;</a:t>
              </a:r>
            </a:p>
            <a:p>
              <a:r>
                <a:rPr lang="en-US" sz="1400" dirty="0">
                  <a:solidFill>
                    <a:srgbClr val="000000"/>
                  </a:solidFill>
                  <a:latin typeface="Source Code Pro Medium"/>
                  <a:cs typeface="Source Code Pro Medium"/>
                </a:rPr>
                <a:t>T min(</a:t>
              </a:r>
              <a:r>
                <a:rPr lang="en-US" sz="1400" dirty="0" err="1">
                  <a:solidFill>
                    <a:srgbClr val="2FB41D"/>
                  </a:solidFill>
                  <a:latin typeface="Source Code Pro Medium"/>
                  <a:cs typeface="Source Code Pro Medium"/>
                </a:rPr>
                <a:t>const</a:t>
              </a:r>
              <a:r>
                <a:rPr lang="en-US" sz="1400" dirty="0">
                  <a:solidFill>
                    <a:srgbClr val="000000"/>
                  </a:solidFill>
                  <a:latin typeface="Source Code Pro Medium"/>
                  <a:cs typeface="Source Code Pro Medium"/>
                </a:rPr>
                <a:t> T x, </a:t>
              </a:r>
              <a:r>
                <a:rPr lang="en-US" sz="1400" dirty="0" err="1">
                  <a:solidFill>
                    <a:srgbClr val="2FB41D"/>
                  </a:solidFill>
                  <a:latin typeface="Source Code Pro Medium"/>
                  <a:cs typeface="Source Code Pro Medium"/>
                </a:rPr>
                <a:t>const</a:t>
              </a:r>
              <a:r>
                <a:rPr lang="en-US" sz="1400" dirty="0">
                  <a:solidFill>
                    <a:srgbClr val="000000"/>
                  </a:solidFill>
                  <a:latin typeface="Source Code Pro Medium"/>
                  <a:cs typeface="Source Code Pro Medium"/>
                </a:rPr>
                <a:t> T y) {</a:t>
              </a:r>
            </a:p>
            <a:p>
              <a:r>
                <a:rPr lang="mr-IN" sz="1400" dirty="0">
                  <a:solidFill>
                    <a:srgbClr val="000000"/>
                  </a:solidFill>
                  <a:latin typeface="Source Code Pro Medium"/>
                  <a:cs typeface="Source Code Pro Medium"/>
                </a:rPr>
                <a:t>  </a:t>
              </a:r>
              <a:r>
                <a:rPr lang="mr-IN" sz="1400" dirty="0">
                  <a:solidFill>
                    <a:srgbClr val="C1651C"/>
                  </a:solidFill>
                  <a:latin typeface="Source Code Pro Medium"/>
                  <a:cs typeface="Source Code Pro Medium"/>
                </a:rPr>
                <a:t>if</a:t>
              </a:r>
              <a:r>
                <a:rPr lang="mr-IN" sz="1400" dirty="0">
                  <a:solidFill>
                    <a:srgbClr val="000000"/>
                  </a:solidFill>
                  <a:latin typeface="Source Code Pro Medium"/>
                  <a:cs typeface="Source Code Pro Medium"/>
                </a:rPr>
                <a:t> (x &lt; y) {</a:t>
              </a:r>
            </a:p>
            <a:p>
              <a:r>
                <a:rPr lang="mr-IN" sz="1400" dirty="0">
                  <a:solidFill>
                    <a:srgbClr val="000000"/>
                  </a:solidFill>
                  <a:latin typeface="Source Code Pro Medium"/>
                  <a:cs typeface="Source Code Pro Medium"/>
                </a:rPr>
                <a:t>    </a:t>
              </a:r>
              <a:r>
                <a:rPr lang="mr-IN" sz="1400" dirty="0">
                  <a:solidFill>
                    <a:srgbClr val="C1651C"/>
                  </a:solidFill>
                  <a:latin typeface="Source Code Pro Medium"/>
                  <a:cs typeface="Source Code Pro Medium"/>
                </a:rPr>
                <a:t>return</a:t>
              </a:r>
              <a:r>
                <a:rPr lang="mr-IN" sz="1400" dirty="0">
                  <a:solidFill>
                    <a:srgbClr val="000000"/>
                  </a:solidFill>
                  <a:latin typeface="Source Code Pro Medium"/>
                  <a:cs typeface="Source Code Pro Medium"/>
                </a:rPr>
                <a:t> x;</a:t>
              </a:r>
            </a:p>
            <a:p>
              <a:r>
                <a:rPr lang="en-US" sz="1400" dirty="0">
                  <a:solidFill>
                    <a:srgbClr val="000000"/>
                  </a:solidFill>
                  <a:latin typeface="Source Code Pro Medium"/>
                  <a:cs typeface="Source Code Pro Medium"/>
                </a:rPr>
                <a:t>  } </a:t>
              </a:r>
              <a:r>
                <a:rPr lang="en-US" sz="1400" dirty="0">
                  <a:solidFill>
                    <a:srgbClr val="C1651C"/>
                  </a:solidFill>
                  <a:latin typeface="Source Code Pro Medium"/>
                  <a:cs typeface="Source Code Pro Medium"/>
                </a:rPr>
                <a:t>else</a:t>
              </a:r>
              <a:r>
                <a:rPr lang="en-US" sz="1400" dirty="0">
                  <a:solidFill>
                    <a:srgbClr val="000000"/>
                  </a:solidFill>
                  <a:latin typeface="Source Code Pro Medium"/>
                  <a:cs typeface="Source Code Pro Medium"/>
                </a:rPr>
                <a:t> {</a:t>
              </a:r>
            </a:p>
            <a:p>
              <a:r>
                <a:rPr lang="mr-IN" sz="1400" dirty="0">
                  <a:solidFill>
                    <a:srgbClr val="000000"/>
                  </a:solidFill>
                  <a:latin typeface="Source Code Pro Medium"/>
                  <a:cs typeface="Source Code Pro Medium"/>
                </a:rPr>
                <a:t>    </a:t>
              </a:r>
              <a:r>
                <a:rPr lang="mr-IN" sz="1400" dirty="0">
                  <a:solidFill>
                    <a:srgbClr val="C1651C"/>
                  </a:solidFill>
                  <a:latin typeface="Source Code Pro Medium"/>
                  <a:cs typeface="Source Code Pro Medium"/>
                </a:rPr>
                <a:t>return</a:t>
              </a:r>
              <a:r>
                <a:rPr lang="mr-IN" sz="1400" dirty="0">
                  <a:solidFill>
                    <a:srgbClr val="000000"/>
                  </a:solidFill>
                  <a:latin typeface="Source Code Pro Medium"/>
                  <a:cs typeface="Source Code Pro Medium"/>
                </a:rPr>
                <a:t> y;</a:t>
              </a:r>
            </a:p>
            <a:p>
              <a:r>
                <a:rPr lang="mr-IN" sz="1400" dirty="0">
                  <a:solidFill>
                    <a:srgbClr val="000000"/>
                  </a:solidFill>
                  <a:latin typeface="Source Code Pro Medium"/>
                  <a:cs typeface="Source Code Pro Medium"/>
                </a:rPr>
                <a:t>  }</a:t>
              </a:r>
            </a:p>
            <a:p>
              <a:r>
                <a:rPr lang="mr-IN" sz="1400" dirty="0">
                  <a:solidFill>
                    <a:srgbClr val="000000"/>
                  </a:solidFill>
                  <a:latin typeface="Source Code Pro Medium"/>
                  <a:cs typeface="Source Code Pro Medium"/>
                </a:rPr>
                <a:t>}</a:t>
              </a:r>
              <a:endParaRPr lang="en-US" sz="1400" dirty="0">
                <a:latin typeface="Source Code Pro Medium"/>
                <a:cs typeface="Source Code Pro Medium"/>
              </a:endParaRPr>
            </a:p>
          </p:txBody>
        </p:sp>
        <p:sp>
          <p:nvSpPr>
            <p:cNvPr id="6" name="TextBox 5"/>
            <p:cNvSpPr txBox="1"/>
            <p:nvPr/>
          </p:nvSpPr>
          <p:spPr>
            <a:xfrm>
              <a:off x="5101166" y="3217228"/>
              <a:ext cx="3704167" cy="369332"/>
            </a:xfrm>
            <a:prstGeom prst="rect">
              <a:avLst/>
            </a:prstGeom>
            <a:noFill/>
          </p:spPr>
          <p:txBody>
            <a:bodyPr wrap="square" rtlCol="0">
              <a:spAutoFit/>
            </a:bodyPr>
            <a:lstStyle/>
            <a:p>
              <a:r>
                <a:rPr lang="en-US" dirty="0"/>
                <a:t>In C++ the code is not repeated:</a:t>
              </a:r>
            </a:p>
          </p:txBody>
        </p:sp>
      </p:grpSp>
      <p:sp>
        <p:nvSpPr>
          <p:cNvPr id="8" name="TextBox 7"/>
          <p:cNvSpPr txBox="1"/>
          <p:nvPr/>
        </p:nvSpPr>
        <p:spPr>
          <a:xfrm>
            <a:off x="5101166" y="5537149"/>
            <a:ext cx="3704167" cy="923330"/>
          </a:xfrm>
          <a:prstGeom prst="rect">
            <a:avLst/>
          </a:prstGeom>
          <a:noFill/>
        </p:spPr>
        <p:txBody>
          <a:bodyPr wrap="square" rtlCol="0">
            <a:spAutoFit/>
          </a:bodyPr>
          <a:lstStyle/>
          <a:p>
            <a:r>
              <a:rPr lang="en-US" dirty="0"/>
              <a:t>The advantage becomes obvious when the function is long and complex: 4D-Var cost function</a:t>
            </a:r>
            <a:r>
              <a:rPr lang="mr-IN" dirty="0"/>
              <a:t>…</a:t>
            </a:r>
            <a:endParaRPr lang="en-US" dirty="0"/>
          </a:p>
        </p:txBody>
      </p:sp>
    </p:spTree>
    <p:extLst>
      <p:ext uri="{BB962C8B-B14F-4D97-AF65-F5344CB8AC3E}">
        <p14:creationId xmlns:p14="http://schemas.microsoft.com/office/powerpoint/2010/main" val="1204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ight Arrow 37"/>
          <p:cNvSpPr/>
          <p:nvPr/>
        </p:nvSpPr>
        <p:spPr>
          <a:xfrm flipV="1">
            <a:off x="2858888" y="2706027"/>
            <a:ext cx="749300" cy="262296"/>
          </a:xfrm>
          <a:prstGeom prst="rightArrow">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2394" y="73742"/>
            <a:ext cx="8448668" cy="816496"/>
          </a:xfrm>
        </p:spPr>
        <p:txBody>
          <a:bodyPr>
            <a:normAutofit/>
          </a:bodyPr>
          <a:lstStyle/>
          <a:p>
            <a:pPr algn="l"/>
            <a:r>
              <a:rPr lang="en-US" sz="3600" b="1" dirty="0">
                <a:solidFill>
                  <a:srgbClr val="FFFFFF"/>
                </a:solidFill>
              </a:rPr>
              <a:t>Model Design: </a:t>
            </a:r>
            <a:r>
              <a:rPr lang="en-US" sz="3600" b="1" dirty="0" err="1">
                <a:solidFill>
                  <a:srgbClr val="FFFFFF"/>
                </a:solidFill>
              </a:rPr>
              <a:t>x</a:t>
            </a:r>
            <a:r>
              <a:rPr lang="en-US" sz="3600" b="1" baseline="-25000" dirty="0" err="1">
                <a:solidFill>
                  <a:srgbClr val="FFFFFF"/>
                </a:solidFill>
              </a:rPr>
              <a:t>t</a:t>
            </a:r>
            <a:r>
              <a:rPr lang="en-US" sz="3600" b="1" dirty="0">
                <a:solidFill>
                  <a:srgbClr val="FFFFFF"/>
                </a:solidFill>
              </a:rPr>
              <a:t>=M(x</a:t>
            </a:r>
            <a:r>
              <a:rPr lang="en-US" sz="3600" b="1" baseline="-25000" dirty="0">
                <a:solidFill>
                  <a:srgbClr val="FFFFFF"/>
                </a:solidFill>
              </a:rPr>
              <a:t>0</a:t>
            </a:r>
            <a:r>
              <a:rPr lang="en-US" sz="3600" b="1" dirty="0">
                <a:solidFill>
                  <a:srgbClr val="FFFFFF"/>
                </a:solidFill>
              </a:rPr>
              <a:t>)</a:t>
            </a:r>
          </a:p>
        </p:txBody>
      </p:sp>
      <p:grpSp>
        <p:nvGrpSpPr>
          <p:cNvPr id="17" name="Group 16"/>
          <p:cNvGrpSpPr/>
          <p:nvPr/>
        </p:nvGrpSpPr>
        <p:grpSpPr>
          <a:xfrm>
            <a:off x="263996" y="2473324"/>
            <a:ext cx="2395528" cy="3991168"/>
            <a:chOff x="605508" y="2051350"/>
            <a:chExt cx="2395528" cy="3991168"/>
          </a:xfrm>
        </p:grpSpPr>
        <p:sp>
          <p:nvSpPr>
            <p:cNvPr id="9" name="Oval 8"/>
            <p:cNvSpPr/>
            <p:nvPr/>
          </p:nvSpPr>
          <p:spPr>
            <a:xfrm>
              <a:off x="1145419" y="3234933"/>
              <a:ext cx="1257628" cy="1652083"/>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rocess 2"/>
            <p:cNvSpPr/>
            <p:nvPr/>
          </p:nvSpPr>
          <p:spPr>
            <a:xfrm>
              <a:off x="1533804" y="2051350"/>
              <a:ext cx="1467232" cy="838371"/>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Setup</a:t>
              </a:r>
            </a:p>
            <a:p>
              <a:pPr algn="ctr"/>
              <a:r>
                <a:rPr lang="en-US" dirty="0"/>
                <a:t>(lots of stuff)</a:t>
              </a:r>
            </a:p>
          </p:txBody>
        </p:sp>
        <p:sp>
          <p:nvSpPr>
            <p:cNvPr id="5" name="Process 4"/>
            <p:cNvSpPr/>
            <p:nvPr/>
          </p:nvSpPr>
          <p:spPr>
            <a:xfrm>
              <a:off x="1533804" y="3621584"/>
              <a:ext cx="1467232" cy="838371"/>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Timestep</a:t>
              </a:r>
              <a:endParaRPr lang="en-US" dirty="0"/>
            </a:p>
          </p:txBody>
        </p:sp>
        <p:sp>
          <p:nvSpPr>
            <p:cNvPr id="6" name="Process 5"/>
            <p:cNvSpPr/>
            <p:nvPr/>
          </p:nvSpPr>
          <p:spPr>
            <a:xfrm>
              <a:off x="1533804" y="5204147"/>
              <a:ext cx="1467232" cy="838371"/>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Clean-up</a:t>
              </a:r>
            </a:p>
            <a:p>
              <a:pPr algn="ctr"/>
              <a:r>
                <a:rPr lang="en-US" dirty="0"/>
                <a:t>(sometimes)</a:t>
              </a:r>
            </a:p>
          </p:txBody>
        </p:sp>
        <p:cxnSp>
          <p:nvCxnSpPr>
            <p:cNvPr id="11" name="Straight Arrow Connector 10"/>
            <p:cNvCxnSpPr>
              <a:stCxn id="3" idx="2"/>
              <a:endCxn id="5" idx="0"/>
            </p:cNvCxnSpPr>
            <p:nvPr/>
          </p:nvCxnSpPr>
          <p:spPr>
            <a:xfrm>
              <a:off x="2267420" y="2889721"/>
              <a:ext cx="0" cy="7318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302688" y="4472284"/>
              <a:ext cx="0" cy="7318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05508" y="3437060"/>
              <a:ext cx="461665" cy="1071004"/>
            </a:xfrm>
            <a:prstGeom prst="rect">
              <a:avLst/>
            </a:prstGeom>
            <a:noFill/>
          </p:spPr>
          <p:txBody>
            <a:bodyPr vert="vert270" wrap="none" rtlCol="0">
              <a:spAutoFit/>
            </a:bodyPr>
            <a:lstStyle/>
            <a:p>
              <a:r>
                <a:rPr lang="en-US" dirty="0"/>
                <a:t>Time Loop</a:t>
              </a:r>
            </a:p>
          </p:txBody>
        </p:sp>
      </p:grpSp>
      <p:sp>
        <p:nvSpPr>
          <p:cNvPr id="18" name="TextBox 17"/>
          <p:cNvSpPr txBox="1"/>
          <p:nvPr/>
        </p:nvSpPr>
        <p:spPr>
          <a:xfrm>
            <a:off x="3741758" y="5749108"/>
            <a:ext cx="2539154" cy="369332"/>
          </a:xfrm>
          <a:prstGeom prst="rect">
            <a:avLst/>
          </a:prstGeom>
          <a:noFill/>
        </p:spPr>
        <p:txBody>
          <a:bodyPr wrap="none" rtlCol="0" anchor="ctr" anchorCtr="0">
            <a:spAutoFit/>
          </a:bodyPr>
          <a:lstStyle/>
          <a:p>
            <a:r>
              <a:rPr lang="en-US" dirty="0" err="1">
                <a:latin typeface="Source Code Pro Medium"/>
                <a:cs typeface="Source Code Pro Medium"/>
              </a:rPr>
              <a:t>model.finalize</a:t>
            </a:r>
            <a:r>
              <a:rPr lang="en-US" dirty="0">
                <a:latin typeface="Source Code Pro Medium"/>
                <a:cs typeface="Source Code Pro Medium"/>
              </a:rPr>
              <a:t>(</a:t>
            </a:r>
            <a:r>
              <a:rPr lang="is-IS" dirty="0">
                <a:latin typeface="Source Code Pro Medium"/>
                <a:cs typeface="Source Code Pro Medium"/>
              </a:rPr>
              <a:t>…</a:t>
            </a:r>
            <a:r>
              <a:rPr lang="en-US" dirty="0">
                <a:latin typeface="Source Code Pro Medium"/>
                <a:cs typeface="Source Code Pro Medium"/>
              </a:rPr>
              <a:t>)</a:t>
            </a:r>
          </a:p>
        </p:txBody>
      </p:sp>
      <p:sp>
        <p:nvSpPr>
          <p:cNvPr id="19" name="TextBox 18"/>
          <p:cNvSpPr txBox="1"/>
          <p:nvPr/>
        </p:nvSpPr>
        <p:spPr>
          <a:xfrm>
            <a:off x="3741758" y="2241169"/>
            <a:ext cx="2262155" cy="369332"/>
          </a:xfrm>
          <a:prstGeom prst="rect">
            <a:avLst/>
          </a:prstGeom>
          <a:noFill/>
        </p:spPr>
        <p:txBody>
          <a:bodyPr wrap="none" rtlCol="0">
            <a:spAutoFit/>
          </a:bodyPr>
          <a:lstStyle/>
          <a:p>
            <a:r>
              <a:rPr lang="en-US" dirty="0" err="1">
                <a:latin typeface="Source Code Pro Medium"/>
                <a:cs typeface="Source Code Pro Medium"/>
              </a:rPr>
              <a:t>model.create</a:t>
            </a:r>
            <a:r>
              <a:rPr lang="en-US" dirty="0">
                <a:latin typeface="Source Code Pro Medium"/>
                <a:cs typeface="Source Code Pro Medium"/>
              </a:rPr>
              <a:t>(</a:t>
            </a:r>
            <a:r>
              <a:rPr lang="is-IS" dirty="0">
                <a:latin typeface="Source Code Pro Medium"/>
                <a:cs typeface="Source Code Pro Medium"/>
              </a:rPr>
              <a:t>…</a:t>
            </a:r>
            <a:r>
              <a:rPr lang="en-US" dirty="0">
                <a:latin typeface="Source Code Pro Medium"/>
                <a:cs typeface="Source Code Pro Medium"/>
              </a:rPr>
              <a:t>)</a:t>
            </a:r>
          </a:p>
        </p:txBody>
      </p:sp>
      <p:sp>
        <p:nvSpPr>
          <p:cNvPr id="20" name="TextBox 19"/>
          <p:cNvSpPr txBox="1"/>
          <p:nvPr/>
        </p:nvSpPr>
        <p:spPr>
          <a:xfrm>
            <a:off x="3741758" y="2959190"/>
            <a:ext cx="2816153" cy="369332"/>
          </a:xfrm>
          <a:prstGeom prst="rect">
            <a:avLst/>
          </a:prstGeom>
          <a:noFill/>
        </p:spPr>
        <p:txBody>
          <a:bodyPr wrap="none" rtlCol="0">
            <a:spAutoFit/>
          </a:bodyPr>
          <a:lstStyle/>
          <a:p>
            <a:r>
              <a:rPr lang="en-US" dirty="0" err="1">
                <a:latin typeface="Source Code Pro Medium"/>
                <a:cs typeface="Source Code Pro Medium"/>
              </a:rPr>
              <a:t>model.initialize</a:t>
            </a:r>
            <a:r>
              <a:rPr lang="en-US" dirty="0">
                <a:latin typeface="Source Code Pro Medium"/>
                <a:cs typeface="Source Code Pro Medium"/>
              </a:rPr>
              <a:t>(</a:t>
            </a:r>
            <a:r>
              <a:rPr lang="is-IS" dirty="0">
                <a:latin typeface="Source Code Pro Medium"/>
                <a:cs typeface="Source Code Pro Medium"/>
              </a:rPr>
              <a:t>…</a:t>
            </a:r>
            <a:r>
              <a:rPr lang="en-US" dirty="0">
                <a:latin typeface="Source Code Pro Medium"/>
                <a:cs typeface="Source Code Pro Medium"/>
              </a:rPr>
              <a:t>)</a:t>
            </a:r>
          </a:p>
        </p:txBody>
      </p:sp>
      <p:sp>
        <p:nvSpPr>
          <p:cNvPr id="21" name="TextBox 20"/>
          <p:cNvSpPr txBox="1"/>
          <p:nvPr/>
        </p:nvSpPr>
        <p:spPr>
          <a:xfrm>
            <a:off x="3741758" y="4213838"/>
            <a:ext cx="1985157" cy="369332"/>
          </a:xfrm>
          <a:prstGeom prst="rect">
            <a:avLst/>
          </a:prstGeom>
          <a:noFill/>
        </p:spPr>
        <p:txBody>
          <a:bodyPr wrap="none" rtlCol="0">
            <a:spAutoFit/>
          </a:bodyPr>
          <a:lstStyle/>
          <a:p>
            <a:r>
              <a:rPr lang="en-US" dirty="0" err="1">
                <a:latin typeface="Source Code Pro Medium"/>
                <a:cs typeface="Source Code Pro Medium"/>
              </a:rPr>
              <a:t>model.step</a:t>
            </a:r>
            <a:r>
              <a:rPr lang="en-US" dirty="0">
                <a:latin typeface="Source Code Pro Medium"/>
                <a:cs typeface="Source Code Pro Medium"/>
              </a:rPr>
              <a:t>(</a:t>
            </a:r>
            <a:r>
              <a:rPr lang="is-IS" dirty="0">
                <a:latin typeface="Source Code Pro Medium"/>
                <a:cs typeface="Source Code Pro Medium"/>
              </a:rPr>
              <a:t>…</a:t>
            </a:r>
            <a:r>
              <a:rPr lang="en-US" dirty="0">
                <a:latin typeface="Source Code Pro Medium"/>
                <a:cs typeface="Source Code Pro Medium"/>
              </a:rPr>
              <a:t>)</a:t>
            </a:r>
          </a:p>
        </p:txBody>
      </p:sp>
      <p:sp>
        <p:nvSpPr>
          <p:cNvPr id="22" name="TextBox 21"/>
          <p:cNvSpPr txBox="1"/>
          <p:nvPr/>
        </p:nvSpPr>
        <p:spPr>
          <a:xfrm>
            <a:off x="3741758" y="1373226"/>
            <a:ext cx="2123656" cy="369332"/>
          </a:xfrm>
          <a:prstGeom prst="rect">
            <a:avLst/>
          </a:prstGeom>
          <a:noFill/>
        </p:spPr>
        <p:txBody>
          <a:bodyPr wrap="none" rtlCol="0">
            <a:spAutoFit/>
          </a:bodyPr>
          <a:lstStyle/>
          <a:p>
            <a:r>
              <a:rPr lang="en-US" dirty="0" err="1">
                <a:latin typeface="Source Code Pro Medium"/>
                <a:cs typeface="Source Code Pro Medium"/>
              </a:rPr>
              <a:t>grid.create</a:t>
            </a:r>
            <a:r>
              <a:rPr lang="en-US" dirty="0">
                <a:latin typeface="Source Code Pro Medium"/>
                <a:cs typeface="Source Code Pro Medium"/>
              </a:rPr>
              <a:t>(</a:t>
            </a:r>
            <a:r>
              <a:rPr lang="is-IS" dirty="0">
                <a:latin typeface="Source Code Pro Medium"/>
                <a:cs typeface="Source Code Pro Medium"/>
              </a:rPr>
              <a:t>…</a:t>
            </a:r>
            <a:r>
              <a:rPr lang="en-US" dirty="0">
                <a:latin typeface="Source Code Pro Medium"/>
                <a:cs typeface="Source Code Pro Medium"/>
              </a:rPr>
              <a:t>)</a:t>
            </a:r>
          </a:p>
        </p:txBody>
      </p:sp>
      <p:sp>
        <p:nvSpPr>
          <p:cNvPr id="29" name="Right Arrow 28"/>
          <p:cNvSpPr/>
          <p:nvPr/>
        </p:nvSpPr>
        <p:spPr>
          <a:xfrm flipV="1">
            <a:off x="2858888" y="4320873"/>
            <a:ext cx="749300" cy="262296"/>
          </a:xfrm>
          <a:prstGeom prst="rightArrow">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ight Arrow 30"/>
          <p:cNvSpPr/>
          <p:nvPr/>
        </p:nvSpPr>
        <p:spPr>
          <a:xfrm flipV="1">
            <a:off x="2858888" y="5856144"/>
            <a:ext cx="749300" cy="262296"/>
          </a:xfrm>
          <a:prstGeom prst="rightArrow">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Bent Arrow 33"/>
          <p:cNvSpPr/>
          <p:nvPr/>
        </p:nvSpPr>
        <p:spPr>
          <a:xfrm>
            <a:off x="3036688" y="2285414"/>
            <a:ext cx="571500" cy="673776"/>
          </a:xfrm>
          <a:prstGeom prst="bentArrow">
            <a:avLst>
              <a:gd name="adj1" fmla="val 25187"/>
              <a:gd name="adj2" fmla="val 25000"/>
              <a:gd name="adj3" fmla="val 25000"/>
              <a:gd name="adj4" fmla="val 43750"/>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Bent Arrow 34"/>
          <p:cNvSpPr/>
          <p:nvPr/>
        </p:nvSpPr>
        <p:spPr>
          <a:xfrm>
            <a:off x="3036688" y="1628382"/>
            <a:ext cx="571500" cy="1179530"/>
          </a:xfrm>
          <a:prstGeom prst="bentArrow">
            <a:avLst>
              <a:gd name="adj1" fmla="val 25187"/>
              <a:gd name="adj2" fmla="val 25000"/>
              <a:gd name="adj3" fmla="val 25000"/>
              <a:gd name="adj4" fmla="val 43750"/>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Bent Arrow 35"/>
          <p:cNvSpPr/>
          <p:nvPr/>
        </p:nvSpPr>
        <p:spPr>
          <a:xfrm flipV="1">
            <a:off x="3036688" y="2563484"/>
            <a:ext cx="571500" cy="791412"/>
          </a:xfrm>
          <a:prstGeom prst="bentArrow">
            <a:avLst>
              <a:gd name="adj1" fmla="val 25187"/>
              <a:gd name="adj2" fmla="val 25000"/>
              <a:gd name="adj3" fmla="val 25000"/>
              <a:gd name="adj4" fmla="val 43750"/>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Right Arrow 36"/>
          <p:cNvSpPr/>
          <p:nvPr/>
        </p:nvSpPr>
        <p:spPr>
          <a:xfrm flipV="1">
            <a:off x="2858888" y="2706027"/>
            <a:ext cx="330200" cy="262296"/>
          </a:xfrm>
          <a:prstGeom prst="rightArrow">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3741758" y="2623246"/>
            <a:ext cx="2816153" cy="369332"/>
          </a:xfrm>
          <a:prstGeom prst="rect">
            <a:avLst/>
          </a:prstGeom>
          <a:noFill/>
        </p:spPr>
        <p:txBody>
          <a:bodyPr wrap="none" rtlCol="0">
            <a:spAutoFit/>
          </a:bodyPr>
          <a:lstStyle/>
          <a:p>
            <a:r>
              <a:rPr lang="en-US" dirty="0" err="1">
                <a:latin typeface="Source Code Pro Medium"/>
                <a:cs typeface="Source Code Pro Medium"/>
              </a:rPr>
              <a:t>model.initialize</a:t>
            </a:r>
            <a:r>
              <a:rPr lang="en-US" dirty="0">
                <a:latin typeface="Source Code Pro Medium"/>
                <a:cs typeface="Source Code Pro Medium"/>
              </a:rPr>
              <a:t>(</a:t>
            </a:r>
            <a:r>
              <a:rPr lang="is-IS" dirty="0">
                <a:latin typeface="Source Code Pro Medium"/>
                <a:cs typeface="Source Code Pro Medium"/>
              </a:rPr>
              <a:t>…</a:t>
            </a:r>
            <a:r>
              <a:rPr lang="en-US" dirty="0">
                <a:latin typeface="Source Code Pro Medium"/>
                <a:cs typeface="Source Code Pro Medium"/>
              </a:rPr>
              <a:t>)</a:t>
            </a:r>
          </a:p>
        </p:txBody>
      </p:sp>
      <p:sp>
        <p:nvSpPr>
          <p:cNvPr id="4" name="TextBox 3">
            <a:extLst>
              <a:ext uri="{FF2B5EF4-FFF2-40B4-BE49-F238E27FC236}">
                <a16:creationId xmlns:a16="http://schemas.microsoft.com/office/drawing/2014/main" id="{A1BB1A50-1BDB-CE4C-9E8D-10F541F3F871}"/>
              </a:ext>
            </a:extLst>
          </p:cNvPr>
          <p:cNvSpPr txBox="1"/>
          <p:nvPr/>
        </p:nvSpPr>
        <p:spPr>
          <a:xfrm>
            <a:off x="6155994" y="3605785"/>
            <a:ext cx="2816152" cy="1754326"/>
          </a:xfrm>
          <a:prstGeom prst="rect">
            <a:avLst/>
          </a:prstGeom>
          <a:noFill/>
        </p:spPr>
        <p:txBody>
          <a:bodyPr wrap="square" rtlCol="0">
            <a:spAutoFit/>
          </a:bodyPr>
          <a:lstStyle/>
          <a:p>
            <a:pPr algn="l"/>
            <a:r>
              <a:rPr lang="en-US" dirty="0"/>
              <a:t>A model step determines the time resolution for DA</a:t>
            </a:r>
          </a:p>
          <a:p>
            <a:pPr algn="l"/>
            <a:endParaRPr lang="en-US" dirty="0"/>
          </a:p>
          <a:p>
            <a:pPr algn="l"/>
            <a:endParaRPr lang="en-US" dirty="0"/>
          </a:p>
          <a:p>
            <a:pPr algn="l"/>
            <a:r>
              <a:rPr lang="en-US" dirty="0"/>
              <a:t>Going inside the model is outside the scope of JEDI</a:t>
            </a:r>
          </a:p>
        </p:txBody>
      </p:sp>
    </p:spTree>
    <p:extLst>
      <p:ext uri="{BB962C8B-B14F-4D97-AF65-F5344CB8AC3E}">
        <p14:creationId xmlns:p14="http://schemas.microsoft.com/office/powerpoint/2010/main" val="10995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18" grpId="0"/>
      <p:bldP spid="19" grpId="0"/>
      <p:bldP spid="20" grpId="0"/>
      <p:bldP spid="21" grpId="0"/>
      <p:bldP spid="22" grpId="0"/>
      <p:bldP spid="29" grpId="0" animBg="1"/>
      <p:bldP spid="31" grpId="0" animBg="1"/>
      <p:bldP spid="34" grpId="0" animBg="1"/>
      <p:bldP spid="35" grpId="0" animBg="1"/>
      <p:bldP spid="36" grpId="0" animBg="1"/>
      <p:bldP spid="37" grpId="0" animBg="1"/>
      <p:bldP spid="40" grpId="0"/>
      <p:bldP spid="40" grpId="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32" y="1"/>
            <a:ext cx="8448668" cy="816496"/>
          </a:xfrm>
        </p:spPr>
        <p:txBody>
          <a:bodyPr>
            <a:normAutofit/>
          </a:bodyPr>
          <a:lstStyle/>
          <a:p>
            <a:pPr algn="l"/>
            <a:r>
              <a:rPr lang="en-US" sz="3600" b="1" dirty="0">
                <a:solidFill>
                  <a:srgbClr val="FFFFFF"/>
                </a:solidFill>
              </a:rPr>
              <a:t>Observation Operators</a:t>
            </a:r>
          </a:p>
        </p:txBody>
      </p:sp>
      <p:sp>
        <p:nvSpPr>
          <p:cNvPr id="3" name="TextBox 2"/>
          <p:cNvSpPr txBox="1"/>
          <p:nvPr/>
        </p:nvSpPr>
        <p:spPr>
          <a:xfrm>
            <a:off x="238132" y="4237914"/>
            <a:ext cx="8777833" cy="1938992"/>
          </a:xfrm>
          <a:prstGeom prst="rect">
            <a:avLst/>
          </a:prstGeom>
          <a:noFill/>
        </p:spPr>
        <p:txBody>
          <a:bodyPr wrap="square" rtlCol="0">
            <a:spAutoFit/>
          </a:bodyPr>
          <a:lstStyle/>
          <a:p>
            <a:pPr marL="342900" indent="-342900">
              <a:buClr>
                <a:schemeClr val="tx2"/>
              </a:buClr>
              <a:buFont typeface="Arial"/>
              <a:buChar char="•"/>
            </a:pPr>
            <a:r>
              <a:rPr lang="en-US" sz="2400" dirty="0"/>
              <a:t>In most existing systems, observation operators directly access state/model data</a:t>
            </a:r>
          </a:p>
          <a:p>
            <a:pPr marL="342900" indent="-342900">
              <a:buClr>
                <a:schemeClr val="tx2"/>
              </a:buClr>
              <a:buFont typeface="Arial"/>
              <a:buChar char="•"/>
            </a:pPr>
            <a:endParaRPr lang="en-US" sz="2400" dirty="0"/>
          </a:p>
          <a:p>
            <a:pPr marL="342900" indent="-342900">
              <a:buClr>
                <a:schemeClr val="tx2"/>
              </a:buClr>
              <a:buFont typeface="Arial"/>
              <a:buChar char="•"/>
            </a:pPr>
            <a:r>
              <a:rPr lang="en-US" sz="2400" dirty="0"/>
              <a:t>Observation operators, and as a result DA systems, are very model specific</a:t>
            </a:r>
          </a:p>
        </p:txBody>
      </p:sp>
      <p:grpSp>
        <p:nvGrpSpPr>
          <p:cNvPr id="4" name="Group 3"/>
          <p:cNvGrpSpPr/>
          <p:nvPr/>
        </p:nvGrpSpPr>
        <p:grpSpPr>
          <a:xfrm>
            <a:off x="390412" y="1385997"/>
            <a:ext cx="8190563" cy="2395563"/>
            <a:chOff x="496237" y="794138"/>
            <a:chExt cx="8190563" cy="2395563"/>
          </a:xfrm>
        </p:grpSpPr>
        <p:sp>
          <p:nvSpPr>
            <p:cNvPr id="12" name="Oval 11"/>
            <p:cNvSpPr/>
            <p:nvPr/>
          </p:nvSpPr>
          <p:spPr>
            <a:xfrm>
              <a:off x="5185982" y="794138"/>
              <a:ext cx="3500818" cy="2395563"/>
            </a:xfrm>
            <a:prstGeom prst="ellipse">
              <a:avLst/>
            </a:prstGeom>
            <a:gradFill flip="none" rotWithShape="0">
              <a:gsLst>
                <a:gs pos="20000">
                  <a:schemeClr val="accent1"/>
                </a:gs>
                <a:gs pos="100000">
                  <a:srgbClr val="FFFFFF"/>
                </a:gs>
              </a:gsLst>
              <a:path path="circle">
                <a:fillToRect l="50000" t="50000" r="50000" b="50000"/>
              </a:path>
              <a:tileRect/>
            </a:gradFill>
            <a:ln>
              <a:noFill/>
            </a:ln>
            <a:effectLst>
              <a:outerShdw blurRad="40000" dist="23000" dir="5400000" rotWithShape="0">
                <a:srgbClr val="000000">
                  <a:alpha val="35000"/>
                </a:srgbClr>
              </a:outerShdw>
              <a:softEdge rad="3810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Observations</a:t>
              </a:r>
            </a:p>
          </p:txBody>
        </p:sp>
        <p:sp>
          <p:nvSpPr>
            <p:cNvPr id="8" name="Oval 7"/>
            <p:cNvSpPr/>
            <p:nvPr/>
          </p:nvSpPr>
          <p:spPr>
            <a:xfrm>
              <a:off x="3966347" y="1581125"/>
              <a:ext cx="1649956" cy="82159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Obs. Operators</a:t>
              </a:r>
            </a:p>
          </p:txBody>
        </p:sp>
        <p:cxnSp>
          <p:nvCxnSpPr>
            <p:cNvPr id="45" name="Straight Arrow Connector 44"/>
            <p:cNvCxnSpPr>
              <a:stCxn id="8" idx="6"/>
            </p:cNvCxnSpPr>
            <p:nvPr/>
          </p:nvCxnSpPr>
          <p:spPr>
            <a:xfrm>
              <a:off x="5616303" y="1991920"/>
              <a:ext cx="51144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1" name="Oval 100"/>
            <p:cNvSpPr/>
            <p:nvPr/>
          </p:nvSpPr>
          <p:spPr>
            <a:xfrm>
              <a:off x="496237" y="794138"/>
              <a:ext cx="3733590" cy="2395563"/>
            </a:xfrm>
            <a:prstGeom prst="ellipse">
              <a:avLst/>
            </a:prstGeom>
            <a:gradFill flip="none" rotWithShape="0">
              <a:gsLst>
                <a:gs pos="20000">
                  <a:schemeClr val="accent1"/>
                </a:gs>
                <a:gs pos="100000">
                  <a:srgbClr val="FFFFFF"/>
                </a:gs>
              </a:gsLst>
              <a:path path="circle">
                <a:fillToRect l="50000" t="50000" r="50000" b="50000"/>
              </a:path>
              <a:tileRect/>
            </a:gradFill>
            <a:ln>
              <a:noFill/>
            </a:ln>
            <a:effectLst>
              <a:outerShdw blurRad="40000" dist="23000" dir="5400000" rotWithShape="0">
                <a:srgbClr val="000000">
                  <a:alpha val="35000"/>
                </a:srgbClr>
              </a:outerShdw>
              <a:softEdge rad="3810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State</a:t>
              </a:r>
            </a:p>
          </p:txBody>
        </p:sp>
        <p:sp>
          <p:nvSpPr>
            <p:cNvPr id="121" name="Freeform 120"/>
            <p:cNvSpPr/>
            <p:nvPr/>
          </p:nvSpPr>
          <p:spPr>
            <a:xfrm>
              <a:off x="2363032" y="1580188"/>
              <a:ext cx="1712861" cy="215847"/>
            </a:xfrm>
            <a:custGeom>
              <a:avLst/>
              <a:gdLst>
                <a:gd name="connsiteX0" fmla="*/ 1829382 w 1829382"/>
                <a:gd name="connsiteY0" fmla="*/ 420040 h 501596"/>
                <a:gd name="connsiteX1" fmla="*/ 897213 w 1829382"/>
                <a:gd name="connsiteY1" fmla="*/ 608 h 501596"/>
                <a:gd name="connsiteX2" fmla="*/ 0 w 1829382"/>
                <a:gd name="connsiteY2" fmla="*/ 501596 h 501596"/>
              </a:gdLst>
              <a:ahLst/>
              <a:cxnLst>
                <a:cxn ang="0">
                  <a:pos x="connsiteX0" y="connsiteY0"/>
                </a:cxn>
                <a:cxn ang="0">
                  <a:pos x="connsiteX1" y="connsiteY1"/>
                </a:cxn>
                <a:cxn ang="0">
                  <a:pos x="connsiteX2" y="connsiteY2"/>
                </a:cxn>
              </a:cxnLst>
              <a:rect l="l" t="t" r="r" b="b"/>
              <a:pathLst>
                <a:path w="1829382" h="501596">
                  <a:moveTo>
                    <a:pt x="1829382" y="420040"/>
                  </a:moveTo>
                  <a:cubicBezTo>
                    <a:pt x="1515746" y="203527"/>
                    <a:pt x="1202110" y="-12985"/>
                    <a:pt x="897213" y="608"/>
                  </a:cubicBezTo>
                  <a:cubicBezTo>
                    <a:pt x="592316" y="14201"/>
                    <a:pt x="0" y="501596"/>
                    <a:pt x="0" y="501596"/>
                  </a:cubicBezTo>
                </a:path>
              </a:pathLst>
            </a:cu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2" name="Freeform 121"/>
            <p:cNvSpPr/>
            <p:nvPr/>
          </p:nvSpPr>
          <p:spPr>
            <a:xfrm flipV="1">
              <a:off x="2363032" y="2178713"/>
              <a:ext cx="1712861" cy="256217"/>
            </a:xfrm>
            <a:custGeom>
              <a:avLst/>
              <a:gdLst>
                <a:gd name="connsiteX0" fmla="*/ 1829382 w 1829382"/>
                <a:gd name="connsiteY0" fmla="*/ 420040 h 501596"/>
                <a:gd name="connsiteX1" fmla="*/ 897213 w 1829382"/>
                <a:gd name="connsiteY1" fmla="*/ 608 h 501596"/>
                <a:gd name="connsiteX2" fmla="*/ 0 w 1829382"/>
                <a:gd name="connsiteY2" fmla="*/ 501596 h 501596"/>
              </a:gdLst>
              <a:ahLst/>
              <a:cxnLst>
                <a:cxn ang="0">
                  <a:pos x="connsiteX0" y="connsiteY0"/>
                </a:cxn>
                <a:cxn ang="0">
                  <a:pos x="connsiteX1" y="connsiteY1"/>
                </a:cxn>
                <a:cxn ang="0">
                  <a:pos x="connsiteX2" y="connsiteY2"/>
                </a:cxn>
              </a:cxnLst>
              <a:rect l="l" t="t" r="r" b="b"/>
              <a:pathLst>
                <a:path w="1829382" h="501596">
                  <a:moveTo>
                    <a:pt x="1829382" y="420040"/>
                  </a:moveTo>
                  <a:cubicBezTo>
                    <a:pt x="1515746" y="203527"/>
                    <a:pt x="1202110" y="-12985"/>
                    <a:pt x="897213" y="608"/>
                  </a:cubicBezTo>
                  <a:cubicBezTo>
                    <a:pt x="592316" y="14201"/>
                    <a:pt x="0" y="501596"/>
                    <a:pt x="0" y="501596"/>
                  </a:cubicBezTo>
                </a:path>
              </a:pathLst>
            </a:cu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535168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32" y="1"/>
            <a:ext cx="8448668" cy="816496"/>
          </a:xfrm>
        </p:spPr>
        <p:txBody>
          <a:bodyPr>
            <a:normAutofit/>
          </a:bodyPr>
          <a:lstStyle/>
          <a:p>
            <a:pPr algn="l"/>
            <a:r>
              <a:rPr lang="en-US" sz="3600" b="1" dirty="0">
                <a:solidFill>
                  <a:srgbClr val="FFFFFF"/>
                </a:solidFill>
              </a:rPr>
              <a:t>UFO: the interface advantage</a:t>
            </a:r>
          </a:p>
        </p:txBody>
      </p:sp>
      <p:sp>
        <p:nvSpPr>
          <p:cNvPr id="4" name="Oval 3"/>
          <p:cNvSpPr/>
          <p:nvPr/>
        </p:nvSpPr>
        <p:spPr>
          <a:xfrm>
            <a:off x="395551" y="3093003"/>
            <a:ext cx="1573756" cy="82159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State</a:t>
            </a:r>
          </a:p>
        </p:txBody>
      </p:sp>
      <p:sp>
        <p:nvSpPr>
          <p:cNvPr id="8" name="Oval 7"/>
          <p:cNvSpPr/>
          <p:nvPr/>
        </p:nvSpPr>
        <p:spPr>
          <a:xfrm>
            <a:off x="4737735" y="3060787"/>
            <a:ext cx="1649956" cy="82159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Obs. Operators</a:t>
            </a:r>
          </a:p>
        </p:txBody>
      </p:sp>
      <p:cxnSp>
        <p:nvCxnSpPr>
          <p:cNvPr id="14" name="Straight Arrow Connector 13"/>
          <p:cNvCxnSpPr>
            <a:stCxn id="8" idx="0"/>
            <a:endCxn id="26" idx="5"/>
          </p:cNvCxnSpPr>
          <p:nvPr/>
        </p:nvCxnSpPr>
        <p:spPr>
          <a:xfrm flipH="1" flipV="1">
            <a:off x="3948818" y="2076991"/>
            <a:ext cx="1613895" cy="9837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1"/>
            <a:endCxn id="27" idx="6"/>
          </p:cNvCxnSpPr>
          <p:nvPr/>
        </p:nvCxnSpPr>
        <p:spPr>
          <a:xfrm flipH="1" flipV="1">
            <a:off x="4179289" y="2864903"/>
            <a:ext cx="800076" cy="3162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27" idx="2"/>
            <a:endCxn id="4" idx="7"/>
          </p:cNvCxnSpPr>
          <p:nvPr/>
        </p:nvCxnSpPr>
        <p:spPr>
          <a:xfrm flipH="1">
            <a:off x="1738836" y="2864903"/>
            <a:ext cx="866697" cy="3484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26" idx="3"/>
            <a:endCxn id="4" idx="0"/>
          </p:cNvCxnSpPr>
          <p:nvPr/>
        </p:nvCxnSpPr>
        <p:spPr>
          <a:xfrm flipH="1">
            <a:off x="1182429" y="2076991"/>
            <a:ext cx="1653575" cy="10160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4" idx="5"/>
            <a:endCxn id="28" idx="2"/>
          </p:cNvCxnSpPr>
          <p:nvPr/>
        </p:nvCxnSpPr>
        <p:spPr>
          <a:xfrm>
            <a:off x="1738836" y="3794274"/>
            <a:ext cx="704190" cy="4493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28" idx="6"/>
            <a:endCxn id="8" idx="3"/>
          </p:cNvCxnSpPr>
          <p:nvPr/>
        </p:nvCxnSpPr>
        <p:spPr>
          <a:xfrm flipV="1">
            <a:off x="4341796" y="3762058"/>
            <a:ext cx="637569" cy="4815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2605533" y="1375720"/>
            <a:ext cx="1573756" cy="821590"/>
          </a:xfrm>
          <a:prstGeom prst="ellipse">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Obs. Locations</a:t>
            </a:r>
          </a:p>
        </p:txBody>
      </p:sp>
      <p:sp>
        <p:nvSpPr>
          <p:cNvPr id="27" name="Oval 26"/>
          <p:cNvSpPr/>
          <p:nvPr/>
        </p:nvSpPr>
        <p:spPr>
          <a:xfrm>
            <a:off x="2605533" y="2454108"/>
            <a:ext cx="1573756" cy="821590"/>
          </a:xfrm>
          <a:prstGeom prst="ellipse">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Variables</a:t>
            </a:r>
          </a:p>
        </p:txBody>
      </p:sp>
      <p:sp>
        <p:nvSpPr>
          <p:cNvPr id="28" name="Oval 27"/>
          <p:cNvSpPr/>
          <p:nvPr/>
        </p:nvSpPr>
        <p:spPr>
          <a:xfrm>
            <a:off x="2443026" y="3832813"/>
            <a:ext cx="1898770" cy="821590"/>
          </a:xfrm>
          <a:prstGeom prst="ellipse">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Field Values</a:t>
            </a:r>
          </a:p>
          <a:p>
            <a:pPr algn="ctr"/>
            <a:r>
              <a:rPr lang="en-US" dirty="0"/>
              <a:t>at Locations</a:t>
            </a:r>
          </a:p>
        </p:txBody>
      </p:sp>
      <p:cxnSp>
        <p:nvCxnSpPr>
          <p:cNvPr id="17" name="Straight Connector 16"/>
          <p:cNvCxnSpPr/>
          <p:nvPr/>
        </p:nvCxnSpPr>
        <p:spPr>
          <a:xfrm>
            <a:off x="2165265" y="1329136"/>
            <a:ext cx="0" cy="3459376"/>
          </a:xfrm>
          <a:prstGeom prst="line">
            <a:avLst/>
          </a:prstGeom>
          <a:ln>
            <a:solidFill>
              <a:schemeClr val="accent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532916" y="1329136"/>
            <a:ext cx="0" cy="3459376"/>
          </a:xfrm>
          <a:prstGeom prst="line">
            <a:avLst/>
          </a:prstGeom>
          <a:ln>
            <a:solidFill>
              <a:schemeClr val="accent2">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6899131" y="3060787"/>
            <a:ext cx="1997407" cy="82159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Observations</a:t>
            </a:r>
          </a:p>
        </p:txBody>
      </p:sp>
      <p:cxnSp>
        <p:nvCxnSpPr>
          <p:cNvPr id="45" name="Straight Arrow Connector 44"/>
          <p:cNvCxnSpPr>
            <a:stCxn id="8" idx="6"/>
            <a:endCxn id="44" idx="2"/>
          </p:cNvCxnSpPr>
          <p:nvPr/>
        </p:nvCxnSpPr>
        <p:spPr>
          <a:xfrm>
            <a:off x="6387691" y="3471582"/>
            <a:ext cx="51144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207715" y="4954977"/>
            <a:ext cx="8777833" cy="1723549"/>
          </a:xfrm>
          <a:prstGeom prst="rect">
            <a:avLst/>
          </a:prstGeom>
          <a:noFill/>
        </p:spPr>
        <p:txBody>
          <a:bodyPr wrap="square" rtlCol="0">
            <a:spAutoFit/>
          </a:bodyPr>
          <a:lstStyle/>
          <a:p>
            <a:pPr marL="342900" indent="-342900">
              <a:spcBef>
                <a:spcPts val="1200"/>
              </a:spcBef>
              <a:buClr>
                <a:schemeClr val="tx2"/>
              </a:buClr>
              <a:buFont typeface="Arial"/>
              <a:buChar char="•"/>
            </a:pPr>
            <a:r>
              <a:rPr lang="en-US" sz="2400" dirty="0"/>
              <a:t>JEDI/UFO introduces standard interfaces between the model and observation worlds</a:t>
            </a:r>
          </a:p>
          <a:p>
            <a:pPr marL="342900" indent="-342900">
              <a:spcBef>
                <a:spcPts val="1200"/>
              </a:spcBef>
              <a:buClr>
                <a:schemeClr val="tx2"/>
              </a:buClr>
              <a:buFont typeface="Arial"/>
              <a:buChar char="•"/>
            </a:pPr>
            <a:r>
              <a:rPr lang="en-US" sz="2400" dirty="0"/>
              <a:t>Observation operators are independent of the model and can easily be shared, exchanged, compared</a:t>
            </a:r>
          </a:p>
        </p:txBody>
      </p:sp>
    </p:spTree>
    <p:extLst>
      <p:ext uri="{BB962C8B-B14F-4D97-AF65-F5344CB8AC3E}">
        <p14:creationId xmlns:p14="http://schemas.microsoft.com/office/powerpoint/2010/main" val="2717997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5565" y="0"/>
            <a:ext cx="7746312" cy="10700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j-lt"/>
                <a:ea typeface="+mj-ea"/>
                <a:cs typeface="+mj-cs"/>
              </a:rPr>
              <a:t>Joint Effort for Data assimilation</a:t>
            </a:r>
            <a:r>
              <a:rPr kumimoji="0" lang="en-US" sz="3200" b="1" i="0" u="none" strike="noStrike" kern="1200" cap="none" spc="0" normalizeH="0" noProof="0" dirty="0">
                <a:ln>
                  <a:noFill/>
                </a:ln>
                <a:solidFill>
                  <a:schemeClr val="bg1"/>
                </a:solidFill>
                <a:effectLst/>
                <a:uLnTx/>
                <a:uFillTx/>
                <a:latin typeface="+mj-lt"/>
                <a:ea typeface="+mj-ea"/>
                <a:cs typeface="+mj-cs"/>
              </a:rPr>
              <a:t> Integration</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sp>
        <p:nvSpPr>
          <p:cNvPr id="6" name="Content Placeholder 1"/>
          <p:cNvSpPr>
            <a:spLocks noGrp="1"/>
          </p:cNvSpPr>
          <p:nvPr>
            <p:ph idx="1"/>
          </p:nvPr>
        </p:nvSpPr>
        <p:spPr>
          <a:xfrm>
            <a:off x="457200" y="1513560"/>
            <a:ext cx="8229600" cy="4576122"/>
          </a:xfrm>
        </p:spPr>
        <p:txBody>
          <a:bodyPr>
            <a:normAutofit/>
          </a:bodyPr>
          <a:lstStyle/>
          <a:p>
            <a:pPr marL="0" indent="0">
              <a:lnSpc>
                <a:spcPct val="200000"/>
              </a:lnSpc>
              <a:buNone/>
            </a:pPr>
            <a:r>
              <a:rPr lang="en-US" dirty="0">
                <a:solidFill>
                  <a:schemeClr val="bg1">
                    <a:lumMod val="25000"/>
                  </a:schemeClr>
                </a:solidFill>
              </a:rPr>
              <a:t>General idea and design</a:t>
            </a:r>
          </a:p>
          <a:p>
            <a:pPr marL="0" indent="0">
              <a:lnSpc>
                <a:spcPct val="200000"/>
              </a:lnSpc>
              <a:buNone/>
            </a:pPr>
            <a:r>
              <a:rPr lang="en-US" b="1" dirty="0"/>
              <a:t>Where we are</a:t>
            </a:r>
          </a:p>
          <a:p>
            <a:pPr marL="0" indent="0">
              <a:lnSpc>
                <a:spcPct val="200000"/>
              </a:lnSpc>
              <a:buNone/>
            </a:pPr>
            <a:r>
              <a:rPr lang="en-US" dirty="0">
                <a:solidFill>
                  <a:schemeClr val="tx1">
                    <a:lumMod val="65000"/>
                    <a:lumOff val="35000"/>
                  </a:schemeClr>
                </a:solidFill>
              </a:rPr>
              <a:t>Infrastructure and working practices</a:t>
            </a:r>
          </a:p>
        </p:txBody>
      </p:sp>
    </p:spTree>
    <p:extLst>
      <p:ext uri="{BB962C8B-B14F-4D97-AF65-F5344CB8AC3E}">
        <p14:creationId xmlns:p14="http://schemas.microsoft.com/office/powerpoint/2010/main" val="124992713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6350</TotalTime>
  <Words>1122</Words>
  <Application>Microsoft Office PowerPoint</Application>
  <PresentationFormat>On-screen Show (4:3)</PresentationFormat>
  <Paragraphs>259</Paragraphs>
  <Slides>20</Slides>
  <Notes>5</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1_Office Theme</vt:lpstr>
      <vt:lpstr>PowerPoint Presentation</vt:lpstr>
      <vt:lpstr>PowerPoint Presentation</vt:lpstr>
      <vt:lpstr>JEDI: Motivations and Objectives</vt:lpstr>
      <vt:lpstr>Abstract Design: separation of concerns</vt:lpstr>
      <vt:lpstr>Generic Programming: Why not Fortran?</vt:lpstr>
      <vt:lpstr>Model Design: xt=M(x0)</vt:lpstr>
      <vt:lpstr>Observation Operators</vt:lpstr>
      <vt:lpstr>UFO: the interface advantage</vt:lpstr>
      <vt:lpstr>PowerPoint Presentation</vt:lpstr>
      <vt:lpstr>Observation Space Interfaces Status</vt:lpstr>
      <vt:lpstr>Models Interfacing Status</vt:lpstr>
      <vt:lpstr> 4D-Var with FV3 and AMSU-A</vt:lpstr>
      <vt:lpstr>PowerPoint Presentation</vt:lpstr>
      <vt:lpstr>Code and repositories</vt:lpstr>
      <vt:lpstr>Collaborating: Repositories</vt:lpstr>
      <vt:lpstr>Infrastructure, working practices</vt:lpstr>
      <vt:lpstr>Infrastructure, working practices</vt:lpstr>
      <vt:lpstr>PowerPoint Presentation</vt:lpstr>
      <vt:lpstr> Collaborative work (not working groups)</vt:lpstr>
      <vt:lpstr>Thanks to all involved in developing JEDI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Effort for Data assimilation Integration (JEDI)</dc:title>
  <dc:creator>Yannick</dc:creator>
  <cp:lastModifiedBy>Microsoft Office User</cp:lastModifiedBy>
  <cp:revision>171</cp:revision>
  <dcterms:created xsi:type="dcterms:W3CDTF">2017-03-29T21:24:21Z</dcterms:created>
  <dcterms:modified xsi:type="dcterms:W3CDTF">2018-07-03T11:34:41Z</dcterms:modified>
</cp:coreProperties>
</file>