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</p:sldMasterIdLst>
  <p:notesMasterIdLst>
    <p:notesMasterId r:id="rId26"/>
  </p:notesMasterIdLst>
  <p:sldIdLst>
    <p:sldId id="256" r:id="rId3"/>
    <p:sldId id="259" r:id="rId4"/>
    <p:sldId id="258" r:id="rId5"/>
    <p:sldId id="279" r:id="rId6"/>
    <p:sldId id="280" r:id="rId7"/>
    <p:sldId id="281" r:id="rId8"/>
    <p:sldId id="257" r:id="rId9"/>
    <p:sldId id="274" r:id="rId10"/>
    <p:sldId id="263" r:id="rId11"/>
    <p:sldId id="275" r:id="rId12"/>
    <p:sldId id="276" r:id="rId13"/>
    <p:sldId id="282" r:id="rId14"/>
    <p:sldId id="283" r:id="rId15"/>
    <p:sldId id="269" r:id="rId16"/>
    <p:sldId id="284" r:id="rId17"/>
    <p:sldId id="285" r:id="rId18"/>
    <p:sldId id="271" r:id="rId19"/>
    <p:sldId id="286" r:id="rId20"/>
    <p:sldId id="265" r:id="rId21"/>
    <p:sldId id="266" r:id="rId22"/>
    <p:sldId id="267" r:id="rId23"/>
    <p:sldId id="277" r:id="rId24"/>
    <p:sldId id="287" r:id="rId25"/>
  </p:sldIdLst>
  <p:sldSz cx="9144000" cy="6858000" type="screen4x3"/>
  <p:notesSz cx="6954838" cy="9242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1" autoAdjust="0"/>
    <p:restoredTop sz="93475" autoAdjust="0"/>
  </p:normalViewPr>
  <p:slideViewPr>
    <p:cSldViewPr>
      <p:cViewPr varScale="1">
        <p:scale>
          <a:sx n="77" d="100"/>
          <a:sy n="77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12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12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79DF1C54-56D4-41DA-81EB-E5C673FC235D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21212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90152"/>
            <a:ext cx="5563870" cy="4159091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8700"/>
            <a:ext cx="3013763" cy="46212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8700"/>
            <a:ext cx="3013763" cy="46212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04C24DF7-1865-41F3-9745-C794FEE7B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3939358" y="8778650"/>
            <a:ext cx="3012904" cy="4611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4040" tIns="42183" rIns="84040" bIns="42183" anchor="b"/>
          <a:lstStyle/>
          <a:p>
            <a:pPr algn="r">
              <a:lnSpc>
                <a:spcPct val="100000"/>
              </a:lnSpc>
            </a:pPr>
            <a:fld id="{34AD47CF-5117-4C4A-9FDE-9E35E661E144}" type="slidenum">
              <a:rPr lang="en-US" sz="11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272" name="CustomShape 2"/>
          <p:cNvSpPr/>
          <p:nvPr/>
        </p:nvSpPr>
        <p:spPr>
          <a:xfrm>
            <a:off x="1191246" y="4621213"/>
            <a:ext cx="4571059" cy="3428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231" tIns="38587" rIns="74231" bIns="38587" anchor="b"/>
          <a:lstStyle/>
          <a:p>
            <a:pPr algn="r">
              <a:lnSpc>
                <a:spcPct val="100000"/>
              </a:lnSpc>
            </a:pPr>
            <a:fld id="{B5830496-B8CE-4941-8282-88C701C5F8D6}" type="slidenum">
              <a:rPr lang="en-US" sz="10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273" name="CustomShape 3"/>
          <p:cNvSpPr/>
          <p:nvPr/>
        </p:nvSpPr>
        <p:spPr>
          <a:xfrm>
            <a:off x="927741" y="4389326"/>
            <a:ext cx="5098712" cy="41577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695484" y="4389986"/>
            <a:ext cx="5562904" cy="4158099"/>
          </a:xfrm>
          <a:prstGeom prst="rect">
            <a:avLst/>
          </a:prstGeom>
        </p:spPr>
        <p:txBody>
          <a:bodyPr lIns="84040" tIns="42183" rIns="84040" bIns="42183"/>
          <a:lstStyle/>
          <a:p>
            <a:r>
              <a:rPr lang="en-US" sz="1800" dirty="0">
                <a:latin typeface="Arial"/>
              </a:rPr>
              <a:t>Nature Run is preferably a free run of a forecast model rather than a sequence of analyses  for the sake of dynamical and physical consistency in time. Nature Run should reproduce the phenomena of interest  for the OSSE studies.</a:t>
            </a:r>
            <a:endParaRPr dirty="0"/>
          </a:p>
          <a:p>
            <a:r>
              <a:rPr lang="en-US" sz="1800" dirty="0">
                <a:latin typeface="Arial"/>
              </a:rPr>
              <a:t>Errors include not just random errors, but also spatial and channel correlated errors.  Observations and their errors can be calibrated through iterative testing in the OSSE framework.</a:t>
            </a:r>
            <a:endParaRPr dirty="0"/>
          </a:p>
          <a:p>
            <a:r>
              <a:rPr lang="en-US" sz="1800" dirty="0">
                <a:latin typeface="Arial"/>
              </a:rPr>
              <a:t>Second model is preferably different from the Nature Run model to reduce </a:t>
            </a:r>
            <a:r>
              <a:rPr lang="en-US" sz="1800" dirty="0" err="1">
                <a:latin typeface="Arial"/>
              </a:rPr>
              <a:t>incestuousness</a:t>
            </a:r>
            <a:r>
              <a:rPr lang="en-US" sz="1800" dirty="0">
                <a:latin typeface="Arial"/>
              </a:rPr>
              <a:t> (insufficient or unrealistic model error)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in sensitivity</a:t>
            </a:r>
            <a:r>
              <a:rPr lang="en-US" baseline="0" dirty="0" smtClean="0"/>
              <a:t> NR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ANA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in sensitivity</a:t>
            </a:r>
            <a:r>
              <a:rPr lang="en-US" baseline="0" dirty="0" smtClean="0"/>
              <a:t> NR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ANA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in sensitivity</a:t>
            </a:r>
            <a:r>
              <a:rPr lang="en-US" baseline="0" dirty="0" smtClean="0"/>
              <a:t> NR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ANA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Adjoint</a:t>
            </a:r>
            <a:r>
              <a:rPr lang="en-US" dirty="0" smtClean="0"/>
              <a:t> bars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of pos/</a:t>
            </a:r>
            <a:r>
              <a:rPr lang="en-US" dirty="0" err="1" smtClean="0"/>
              <a:t>neg</a:t>
            </a:r>
            <a:r>
              <a:rPr lang="en-US" baseline="0" dirty="0" smtClean="0"/>
              <a:t>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</a:t>
            </a:r>
            <a:r>
              <a:rPr lang="en-US" dirty="0" err="1" smtClean="0"/>
              <a:t>adjoint</a:t>
            </a:r>
            <a:r>
              <a:rPr lang="en-US" dirty="0" smtClean="0"/>
              <a:t> estimation of impact – self</a:t>
            </a:r>
            <a:r>
              <a:rPr lang="en-US" baseline="0" dirty="0" smtClean="0"/>
              <a:t> analysis verification (zero error at initial time), compare forecasts started at adjacent cycle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the real forecast error is not zero</a:t>
            </a:r>
            <a:r>
              <a:rPr lang="en-US" baseline="0" dirty="0" smtClean="0"/>
              <a:t> at the analysis time, the real forecast error is generally larger than the self-analysis verification error. </a:t>
            </a:r>
            <a:r>
              <a:rPr lang="en-US" baseline="0" dirty="0" err="1" smtClean="0"/>
              <a:t>Daescu</a:t>
            </a:r>
            <a:r>
              <a:rPr lang="en-US" baseline="0" dirty="0" smtClean="0"/>
              <a:t> showed a geometric argument for how uncertainty in the verification field can change the </a:t>
            </a:r>
            <a:r>
              <a:rPr lang="en-US" baseline="0" dirty="0" err="1" smtClean="0"/>
              <a:t>adjoint</a:t>
            </a:r>
            <a:r>
              <a:rPr lang="en-US" baseline="0" dirty="0" smtClean="0"/>
              <a:t> estimates of observation impacts.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we know the ‘truth’ in the form of the NR in the OSSE, we can calculate the actual forecast error and use this in the </a:t>
            </a:r>
            <a:r>
              <a:rPr lang="en-US" dirty="0" err="1" smtClean="0"/>
              <a:t>adjoint</a:t>
            </a:r>
            <a:r>
              <a:rPr lang="en-US" dirty="0" smtClean="0"/>
              <a:t> calculations. We</a:t>
            </a:r>
            <a:r>
              <a:rPr lang="en-US" baseline="0" dirty="0" smtClean="0"/>
              <a:t> can quantify (within the realm of the OSSE) how much effect there is on the </a:t>
            </a:r>
            <a:r>
              <a:rPr lang="en-US" baseline="0" dirty="0" err="1" smtClean="0"/>
              <a:t>adjoint</a:t>
            </a:r>
            <a:r>
              <a:rPr lang="en-US" baseline="0" dirty="0" smtClean="0"/>
              <a:t> calculations due to the verification error.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</a:t>
            </a:r>
            <a:r>
              <a:rPr lang="en-US" baseline="0" dirty="0" smtClean="0"/>
              <a:t> errors (ANA-NR):  how much error is there in the verification fields for self-analysis?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</a:t>
            </a:r>
            <a:r>
              <a:rPr lang="en-US" baseline="0" dirty="0" smtClean="0"/>
              <a:t> T as an example for rest of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</a:t>
            </a:r>
            <a:r>
              <a:rPr lang="en-US" baseline="0" dirty="0" smtClean="0"/>
              <a:t> error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increment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Sensitivity</a:t>
            </a:r>
            <a:r>
              <a:rPr lang="en-US" baseline="0" dirty="0" smtClean="0"/>
              <a:t> (to T), analysis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Sensitivity*increment – what </a:t>
            </a:r>
            <a:r>
              <a:rPr lang="en-US" dirty="0" err="1" smtClean="0"/>
              <a:t>obs</a:t>
            </a:r>
            <a:r>
              <a:rPr lang="en-US" dirty="0" smtClean="0"/>
              <a:t> actually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4DF7-1865-41F3-9745-C794FEE7BE6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608668"/>
            <a:ext cx="7886700" cy="4498975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3DCA-F0E2-47A7-ADBD-C78D832F1318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693A-B9C5-40D3-9D7E-43153C9C5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3DCA-F0E2-47A7-ADBD-C78D832F1318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693A-B9C5-40D3-9D7E-43153C9C5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3DCA-F0E2-47A7-ADBD-C78D832F1318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693A-B9C5-40D3-9D7E-43153C9C5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3DCA-F0E2-47A7-ADBD-C78D832F1318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693A-B9C5-40D3-9D7E-43153C9C5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3DCA-F0E2-47A7-ADBD-C78D832F1318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693A-B9C5-40D3-9D7E-43153C9C5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3DCA-F0E2-47A7-ADBD-C78D832F1318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693A-B9C5-40D3-9D7E-43153C9C5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3DCA-F0E2-47A7-ADBD-C78D832F1318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693A-B9C5-40D3-9D7E-43153C9C5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3DCA-F0E2-47A7-ADBD-C78D832F1318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693A-B9C5-40D3-9D7E-43153C9C5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3DCA-F0E2-47A7-ADBD-C78D832F1318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693A-B9C5-40D3-9D7E-43153C9C5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143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8"/>
            <a:ext cx="7772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text.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95866"/>
            <a:ext cx="2949178" cy="88053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95868"/>
            <a:ext cx="4629150" cy="506518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761067"/>
            <a:ext cx="2949178" cy="4107921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text.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</a:t>
            </a:r>
            <a:r>
              <a:rPr lang="en-US" smtClean="0"/>
              <a:t>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3DCA-F0E2-47A7-ADBD-C78D832F1318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693A-B9C5-40D3-9D7E-43153C9C5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3DCA-F0E2-47A7-ADBD-C78D832F1318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693A-B9C5-40D3-9D7E-43153C9C5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8947"/>
            <a:ext cx="9144000" cy="4690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61074"/>
            <a:ext cx="7886700" cy="104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7378"/>
            <a:ext cx="7886700" cy="457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7884" y="6439609"/>
            <a:ext cx="1207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80A0F2B-E692-5549-89C0-DEF97C653501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305" y="6440922"/>
            <a:ext cx="4737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DB8D1E3-1DAE-664E-B350-75CA63E75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31757" y="6476234"/>
            <a:ext cx="2281531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00" b="1" i="0" dirty="0" smtClean="0">
                <a:solidFill>
                  <a:schemeClr val="bg1">
                    <a:lumMod val="95000"/>
                  </a:schemeClr>
                </a:solidFill>
                <a:ea typeface="Arial Regular" charset="0"/>
              </a:rPr>
              <a:t>Global Modeling</a:t>
            </a:r>
            <a:r>
              <a:rPr lang="en-US" sz="900" b="1" i="0" baseline="0" dirty="0" smtClean="0">
                <a:solidFill>
                  <a:schemeClr val="bg1">
                    <a:lumMod val="95000"/>
                  </a:schemeClr>
                </a:solidFill>
                <a:ea typeface="Arial Regular" charset="0"/>
              </a:rPr>
              <a:t> </a:t>
            </a:r>
            <a:r>
              <a:rPr lang="en-US" sz="900" b="1" i="0" dirty="0" smtClean="0">
                <a:solidFill>
                  <a:schemeClr val="bg1">
                    <a:lumMod val="95000"/>
                  </a:schemeClr>
                </a:solidFill>
                <a:ea typeface="Arial Regular" charset="0"/>
              </a:rPr>
              <a:t>and</a:t>
            </a:r>
            <a:r>
              <a:rPr lang="en-US" sz="900" b="1" i="0" baseline="0" dirty="0" smtClean="0">
                <a:solidFill>
                  <a:schemeClr val="bg1">
                    <a:lumMod val="95000"/>
                  </a:schemeClr>
                </a:solidFill>
                <a:ea typeface="Arial Regular" charset="0"/>
              </a:rPr>
              <a:t> </a:t>
            </a:r>
            <a:r>
              <a:rPr lang="en-US" sz="900" b="1" i="0" dirty="0" smtClean="0">
                <a:solidFill>
                  <a:schemeClr val="bg1">
                    <a:lumMod val="95000"/>
                  </a:schemeClr>
                </a:solidFill>
                <a:ea typeface="Arial Regular" charset="0"/>
              </a:rPr>
              <a:t>Assimilation Office</a:t>
            </a:r>
          </a:p>
          <a:p>
            <a: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 smtClean="0">
                <a:solidFill>
                  <a:schemeClr val="bg1">
                    <a:lumMod val="95000"/>
                  </a:schemeClr>
                </a:solidFill>
                <a:ea typeface="Arial Regular" charset="0"/>
              </a:rPr>
              <a:t>gmao.gsfc.nasa.gov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54670" y="6488533"/>
            <a:ext cx="789718" cy="233910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i="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GMAO</a:t>
            </a:r>
            <a:endParaRPr lang="en-US" sz="1600" b="1" i="0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7330" y="127917"/>
            <a:ext cx="2678343" cy="3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3" tIns="50941" rIns="101883" bIns="50941"/>
          <a:lstStyle>
            <a:lvl1pPr defTabSz="1019175">
              <a:defRPr sz="4000">
                <a:solidFill>
                  <a:srgbClr val="939BA8"/>
                </a:solidFill>
                <a:latin typeface="Arial" charset="0"/>
              </a:defRPr>
            </a:lvl1pPr>
            <a:lvl2pPr defTabSz="1019175">
              <a:defRPr sz="4000">
                <a:solidFill>
                  <a:srgbClr val="939BA8"/>
                </a:solidFill>
                <a:latin typeface="Arial" charset="0"/>
              </a:defRPr>
            </a:lvl2pPr>
            <a:lvl3pPr defTabSz="1019175">
              <a:defRPr sz="4000">
                <a:solidFill>
                  <a:srgbClr val="939BA8"/>
                </a:solidFill>
                <a:latin typeface="Arial" charset="0"/>
              </a:defRPr>
            </a:lvl3pPr>
            <a:lvl4pPr defTabSz="1019175">
              <a:defRPr sz="4000">
                <a:solidFill>
                  <a:srgbClr val="939BA8"/>
                </a:solidFill>
                <a:latin typeface="Arial" charset="0"/>
              </a:defRPr>
            </a:lvl4pPr>
            <a:lvl5pPr defTabSz="1019175">
              <a:defRPr sz="4000">
                <a:solidFill>
                  <a:srgbClr val="939BA8"/>
                </a:solidFill>
                <a:latin typeface="Arial" charset="0"/>
              </a:defRPr>
            </a:lvl5pPr>
            <a:lvl6pPr marL="4572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6pPr>
            <a:lvl7pPr marL="9144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7pPr>
            <a:lvl8pPr marL="13716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8pPr>
            <a:lvl9pPr marL="18288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b="0" i="0" dirty="0">
                <a:solidFill>
                  <a:schemeClr val="tx1">
                    <a:lumMod val="65000"/>
                    <a:lumOff val="35000"/>
                  </a:schemeClr>
                </a:solidFill>
                <a:ea typeface="Arial Regular" charset="0"/>
              </a:rPr>
              <a:t>National Aeronautics and Space Administration</a:t>
            </a:r>
          </a:p>
        </p:txBody>
      </p:sp>
      <p:pic>
        <p:nvPicPr>
          <p:cNvPr id="13" name="Picture 12" descr="NASA insigniaCMYK"/>
          <p:cNvPicPr preferRelativeResize="0"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7069" y="124279"/>
            <a:ext cx="575446" cy="4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15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3DCA-F0E2-47A7-ADBD-C78D832F1318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2693A-B9C5-40D3-9D7E-43153C9C5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Adjoint</a:t>
            </a:r>
            <a:r>
              <a:rPr lang="en-US" dirty="0" smtClean="0"/>
              <a:t> estimation of observation impact explored with an Observing System Simulation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5 July 2018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Nikki </a:t>
            </a:r>
            <a:r>
              <a:rPr lang="en-US" dirty="0" err="1" smtClean="0">
                <a:solidFill>
                  <a:schemeClr val="tx1"/>
                </a:solidFill>
              </a:rPr>
              <a:t>Privé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R.M. </a:t>
            </a:r>
            <a:r>
              <a:rPr lang="en-US" dirty="0" err="1" smtClean="0">
                <a:solidFill>
                  <a:schemeClr val="tx1"/>
                </a:solidFill>
              </a:rPr>
              <a:t>Errico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76200" y="4876800"/>
            <a:ext cx="1524000" cy="1447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tretch/>
        </p:blipFill>
        <p:spPr>
          <a:xfrm>
            <a:off x="3505200" y="5334000"/>
            <a:ext cx="2057400" cy="92832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tretch/>
        </p:blipFill>
        <p:spPr>
          <a:xfrm>
            <a:off x="7543800" y="4999159"/>
            <a:ext cx="1524000" cy="12492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s.t.ana.z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3800"/>
            <a:ext cx="4628444" cy="3124200"/>
          </a:xfrm>
          <a:prstGeom prst="rect">
            <a:avLst/>
          </a:prstGeom>
        </p:spPr>
      </p:pic>
      <p:pic>
        <p:nvPicPr>
          <p:cNvPr id="4" name="Picture 3" descr="amb.zm.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68767"/>
            <a:ext cx="4572000" cy="3141233"/>
          </a:xfrm>
          <a:prstGeom prst="rect">
            <a:avLst/>
          </a:prstGeom>
        </p:spPr>
      </p:pic>
      <p:pic>
        <p:nvPicPr>
          <p:cNvPr id="5" name="Picture 4" descr="ana.zm.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6995"/>
            <a:ext cx="4603689" cy="3163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Sensitivity (Total Wet Energy norm)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5486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Analysis Verification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3810000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J/K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mult.t.ana.z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765883"/>
            <a:ext cx="4800600" cy="3092117"/>
          </a:xfrm>
          <a:prstGeom prst="rect">
            <a:avLst/>
          </a:prstGeom>
        </p:spPr>
      </p:pic>
      <p:pic>
        <p:nvPicPr>
          <p:cNvPr id="3" name="Picture 2" descr="sens.t.ana.z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3800"/>
            <a:ext cx="4628444" cy="3124200"/>
          </a:xfrm>
          <a:prstGeom prst="rect">
            <a:avLst/>
          </a:prstGeom>
        </p:spPr>
      </p:pic>
      <p:pic>
        <p:nvPicPr>
          <p:cNvPr id="4" name="Picture 3" descr="amb.zm.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68767"/>
            <a:ext cx="4572000" cy="3141233"/>
          </a:xfrm>
          <a:prstGeom prst="rect">
            <a:avLst/>
          </a:prstGeom>
        </p:spPr>
      </p:pic>
      <p:pic>
        <p:nvPicPr>
          <p:cNvPr id="5" name="Picture 4" descr="ana.zm.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46995"/>
            <a:ext cx="4603689" cy="3163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Analysis Increment * Sensitivity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810000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J/K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909640" y="3886200"/>
            <a:ext cx="234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.zm.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4572000" cy="3141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Specific Humidity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 descr="amb.zm.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33400"/>
            <a:ext cx="4571999" cy="3141232"/>
          </a:xfrm>
          <a:prstGeom prst="rect">
            <a:avLst/>
          </a:prstGeom>
        </p:spPr>
      </p:pic>
      <p:pic>
        <p:nvPicPr>
          <p:cNvPr id="5" name="Picture 4" descr="sens.q.ana.z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886200"/>
            <a:ext cx="4572000" cy="2898859"/>
          </a:xfrm>
          <a:prstGeom prst="rect">
            <a:avLst/>
          </a:prstGeom>
        </p:spPr>
      </p:pic>
      <p:pic>
        <p:nvPicPr>
          <p:cNvPr id="6" name="Picture 5" descr="incmult.q.ana.z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7138" y="3886200"/>
            <a:ext cx="4566861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Zonal Wind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 descr="ana.zm.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706" y="533400"/>
            <a:ext cx="4682906" cy="3217432"/>
          </a:xfrm>
          <a:prstGeom prst="rect">
            <a:avLst/>
          </a:prstGeom>
        </p:spPr>
      </p:pic>
      <p:pic>
        <p:nvPicPr>
          <p:cNvPr id="5" name="Picture 4" descr="amb.zm.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5884" y="533401"/>
            <a:ext cx="4658116" cy="3200400"/>
          </a:xfrm>
          <a:prstGeom prst="rect">
            <a:avLst/>
          </a:prstGeom>
        </p:spPr>
      </p:pic>
      <p:pic>
        <p:nvPicPr>
          <p:cNvPr id="6" name="Picture 5" descr="sens.u.ana.z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0000"/>
            <a:ext cx="4687041" cy="2971800"/>
          </a:xfrm>
          <a:prstGeom prst="rect">
            <a:avLst/>
          </a:prstGeom>
        </p:spPr>
      </p:pic>
      <p:pic>
        <p:nvPicPr>
          <p:cNvPr id="7" name="Picture 6" descr="incmult.u.ana.z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6958" y="3810000"/>
            <a:ext cx="4687042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ns.t.diff.z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838200"/>
            <a:ext cx="4800600" cy="3124200"/>
          </a:xfrm>
          <a:prstGeom prst="rect">
            <a:avLst/>
          </a:prstGeom>
        </p:spPr>
      </p:pic>
      <p:pic>
        <p:nvPicPr>
          <p:cNvPr id="3" name="Picture 2" descr="sens.t.ana.z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4628444" cy="3124200"/>
          </a:xfrm>
          <a:prstGeom prst="rect">
            <a:avLst/>
          </a:prstGeom>
        </p:spPr>
      </p:pic>
      <p:pic>
        <p:nvPicPr>
          <p:cNvPr id="4" name="Picture 3" descr="sens.t.nr.z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73018"/>
            <a:ext cx="4724400" cy="2884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2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Sensitivity: Analysis </a:t>
            </a:r>
            <a:r>
              <a:rPr lang="en-US" sz="2800" dirty="0" err="1" smtClean="0">
                <a:latin typeface="+mj-lt"/>
              </a:rPr>
              <a:t>vs</a:t>
            </a:r>
            <a:r>
              <a:rPr lang="en-US" sz="2800" dirty="0" smtClean="0">
                <a:latin typeface="+mj-lt"/>
              </a:rPr>
              <a:t> NR Verification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0580" y="4066401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J/K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914400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J/K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770180" y="914400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J/K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ens.q.diff.z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98905"/>
            <a:ext cx="4572000" cy="2938323"/>
          </a:xfrm>
          <a:prstGeom prst="rect">
            <a:avLst/>
          </a:prstGeom>
        </p:spPr>
      </p:pic>
      <p:pic>
        <p:nvPicPr>
          <p:cNvPr id="11" name="Picture 10" descr="sens.q.nr.z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86200"/>
            <a:ext cx="4741788" cy="2895600"/>
          </a:xfrm>
          <a:prstGeom prst="rect">
            <a:avLst/>
          </a:prstGeom>
        </p:spPr>
      </p:pic>
      <p:pic>
        <p:nvPicPr>
          <p:cNvPr id="9" name="Picture 8" descr="sens.q.ana.z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38200"/>
            <a:ext cx="4692181" cy="2975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2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Sensitivity: specific humidity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0580" y="4066401"/>
            <a:ext cx="643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J/kg/kg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914400"/>
            <a:ext cx="643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J/kg/kg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534400" y="789801"/>
            <a:ext cx="643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J/kg/kg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ens.u.nr.z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810000"/>
            <a:ext cx="4866571" cy="2971799"/>
          </a:xfrm>
          <a:prstGeom prst="rect">
            <a:avLst/>
          </a:prstGeom>
        </p:spPr>
      </p:pic>
      <p:pic>
        <p:nvPicPr>
          <p:cNvPr id="14" name="Picture 13" descr="sens.u.diff.z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3744" y="685800"/>
            <a:ext cx="4742656" cy="3048000"/>
          </a:xfrm>
          <a:prstGeom prst="rect">
            <a:avLst/>
          </a:prstGeom>
        </p:spPr>
      </p:pic>
      <p:pic>
        <p:nvPicPr>
          <p:cNvPr id="10" name="Picture 9" descr="sens.u.ana.z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85800"/>
            <a:ext cx="4832819" cy="3064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2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Sensitivity: </a:t>
            </a:r>
            <a:r>
              <a:rPr lang="en-US" sz="2800" dirty="0" smtClean="0">
                <a:latin typeface="+mj-lt"/>
              </a:rPr>
              <a:t>zonal wind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8687" y="3886200"/>
            <a:ext cx="53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J/m/s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609600"/>
            <a:ext cx="53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J/m/s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609687" y="533400"/>
            <a:ext cx="53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J/m/s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mult.t.diff.z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773733"/>
            <a:ext cx="4724400" cy="3036267"/>
          </a:xfrm>
          <a:prstGeom prst="rect">
            <a:avLst/>
          </a:prstGeom>
        </p:spPr>
      </p:pic>
      <p:pic>
        <p:nvPicPr>
          <p:cNvPr id="3" name="Picture 2" descr="incmult.t.ana.z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766197"/>
            <a:ext cx="4800600" cy="3043803"/>
          </a:xfrm>
          <a:prstGeom prst="rect">
            <a:avLst/>
          </a:prstGeom>
        </p:spPr>
      </p:pic>
      <p:pic>
        <p:nvPicPr>
          <p:cNvPr id="4" name="Picture 3" descr="incmult.t.nr.z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6200" y="3810000"/>
            <a:ext cx="4809507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2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Increment *Sensitivity: Analysis </a:t>
            </a:r>
            <a:r>
              <a:rPr lang="en-US" sz="2800" dirty="0" err="1" smtClean="0">
                <a:latin typeface="+mj-lt"/>
              </a:rPr>
              <a:t>vs</a:t>
            </a:r>
            <a:r>
              <a:rPr lang="en-US" sz="2800" dirty="0" smtClean="0">
                <a:latin typeface="+mj-lt"/>
              </a:rPr>
              <a:t> NR Verification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0580" y="3886200"/>
            <a:ext cx="234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350580" y="838200"/>
            <a:ext cx="234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922580" y="866001"/>
            <a:ext cx="234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7338"/>
            <a:ext cx="9144000" cy="52833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j.landsca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98305" y="-1278295"/>
            <a:ext cx="5181601" cy="8957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867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NR Verification has smaller impact overall, especially winds (AMVs, </a:t>
            </a:r>
            <a:r>
              <a:rPr lang="en-US" sz="2000" dirty="0" err="1" smtClean="0">
                <a:latin typeface="+mj-lt"/>
              </a:rPr>
              <a:t>Raob</a:t>
            </a:r>
            <a:r>
              <a:rPr lang="en-US" sz="2000" dirty="0" smtClean="0">
                <a:latin typeface="+mj-lt"/>
              </a:rPr>
              <a:t>, Aircraft). </a:t>
            </a:r>
          </a:p>
          <a:p>
            <a:pPr algn="ctr"/>
            <a:r>
              <a:rPr lang="en-US" sz="2000" dirty="0" smtClean="0">
                <a:latin typeface="+mj-lt"/>
              </a:rPr>
              <a:t> Humidity </a:t>
            </a:r>
            <a:r>
              <a:rPr lang="en-US" sz="2000" dirty="0" err="1" smtClean="0">
                <a:latin typeface="+mj-lt"/>
              </a:rPr>
              <a:t>obs</a:t>
            </a:r>
            <a:r>
              <a:rPr lang="en-US" sz="2000" dirty="0" smtClean="0">
                <a:latin typeface="+mj-lt"/>
              </a:rPr>
              <a:t> have higher impact exception (MHS, Q)</a:t>
            </a:r>
            <a:endParaRPr lang="en-US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9941" y="51816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J/kg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685105" y="305357"/>
            <a:ext cx="7770285" cy="913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08" tIns="37554" rIns="75108" bIns="37554" anchor="ctr"/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000000"/>
                </a:solidFill>
                <a:latin typeface="Arial"/>
                <a:ea typeface="ＭＳ Ｐゴシック"/>
              </a:rPr>
              <a:t>What is an OSSE?</a:t>
            </a:r>
            <a:endParaRPr dirty="0"/>
          </a:p>
        </p:txBody>
      </p:sp>
      <p:sp>
        <p:nvSpPr>
          <p:cNvPr id="158" name="CustomShape 2"/>
          <p:cNvSpPr/>
          <p:nvPr/>
        </p:nvSpPr>
        <p:spPr>
          <a:xfrm>
            <a:off x="457201" y="3048000"/>
            <a:ext cx="8153400" cy="342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08" tIns="37554" rIns="75108" bIns="37554"/>
          <a:lstStyle/>
          <a:p>
            <a:pPr>
              <a:buSzPct val="4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ea typeface="DejaVu Sans"/>
              </a:rPr>
              <a:t> A </a:t>
            </a:r>
            <a:r>
              <a:rPr lang="en-US" sz="2000" dirty="0">
                <a:solidFill>
                  <a:srgbClr val="000000"/>
                </a:solidFill>
                <a:ea typeface="DejaVu Sans"/>
              </a:rPr>
              <a:t>long free model run is used as the “truth” - the Nature Run</a:t>
            </a:r>
            <a:endParaRPr sz="2000" dirty="0"/>
          </a:p>
          <a:p>
            <a:pPr>
              <a:buSzPct val="4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ea typeface="DejaVu Sans"/>
              </a:rPr>
              <a:t> The </a:t>
            </a:r>
            <a:r>
              <a:rPr lang="en-US" sz="2000" dirty="0">
                <a:solidFill>
                  <a:srgbClr val="000000"/>
                </a:solidFill>
                <a:ea typeface="DejaVu Sans"/>
              </a:rPr>
              <a:t>Nature Run fields are used to back out “synthetic observations” from all current and new observing systems.</a:t>
            </a:r>
            <a:endParaRPr sz="2000" dirty="0"/>
          </a:p>
          <a:p>
            <a:pPr>
              <a:buSzPct val="4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ea typeface="DejaVu Sans"/>
              </a:rPr>
              <a:t> Suitable </a:t>
            </a:r>
            <a:r>
              <a:rPr lang="en-US" sz="2000" dirty="0">
                <a:solidFill>
                  <a:srgbClr val="000000"/>
                </a:solidFill>
                <a:ea typeface="DejaVu Sans"/>
              </a:rPr>
              <a:t>errors are added to the synthetic observations</a:t>
            </a:r>
            <a:endParaRPr sz="2000" dirty="0"/>
          </a:p>
          <a:p>
            <a:pPr>
              <a:buSzPct val="4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ea typeface="DejaVu Sans"/>
              </a:rPr>
              <a:t> The </a:t>
            </a:r>
            <a:r>
              <a:rPr lang="en-US" sz="2000" dirty="0">
                <a:solidFill>
                  <a:srgbClr val="000000"/>
                </a:solidFill>
                <a:ea typeface="DejaVu Sans"/>
              </a:rPr>
              <a:t>synthetic observations are assimilated into a different operational model</a:t>
            </a:r>
            <a:endParaRPr sz="2000" dirty="0"/>
          </a:p>
          <a:p>
            <a:pPr>
              <a:buSzPct val="4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ea typeface="DejaVu Sans"/>
              </a:rPr>
              <a:t> Forecasts </a:t>
            </a:r>
            <a:r>
              <a:rPr lang="en-US" sz="2000" dirty="0">
                <a:solidFill>
                  <a:srgbClr val="000000"/>
                </a:solidFill>
                <a:ea typeface="DejaVu Sans"/>
              </a:rPr>
              <a:t>are made with the second model and compared with the Nature Run to quantify improvements due to the new observing system</a:t>
            </a:r>
            <a:endParaRPr sz="2000" dirty="0"/>
          </a:p>
        </p:txBody>
      </p:sp>
      <p:sp>
        <p:nvSpPr>
          <p:cNvPr id="159" name="CustomShape 3"/>
          <p:cNvSpPr/>
          <p:nvPr/>
        </p:nvSpPr>
        <p:spPr>
          <a:xfrm>
            <a:off x="685431" y="1371006"/>
            <a:ext cx="7770285" cy="455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4"/>
          <p:cNvSpPr/>
          <p:nvPr/>
        </p:nvSpPr>
        <p:spPr>
          <a:xfrm>
            <a:off x="534238" y="1219200"/>
            <a:ext cx="8075284" cy="1220121"/>
          </a:xfrm>
          <a:prstGeom prst="rect">
            <a:avLst/>
          </a:prstGeom>
          <a:noFill/>
          <a:ln w="38160">
            <a:solidFill>
              <a:srgbClr val="00C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128" tIns="38534" rIns="74128" bIns="38534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+mj-lt"/>
                <a:ea typeface="ＭＳ Ｐゴシック"/>
              </a:rPr>
              <a:t>An OSSE is a modeling experiment used to evaluate the impact of new observing systems on operational forecasts when actual observational data is not available.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sig.diff.satw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96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867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Blue = weaker impact with NR verification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9941" y="3048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J/kg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sig.diff.mhs.meto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96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867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Blue = weaker impact with NR verification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9941" y="2286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J/kg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Inconclusive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Greater sensitivity with Truth verification</a:t>
            </a:r>
          </a:p>
          <a:p>
            <a:pPr lvl="1"/>
            <a:r>
              <a:rPr lang="en-US" sz="2000" dirty="0" smtClean="0"/>
              <a:t>Quadratic nature of norm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Weaker impact with Truth verification</a:t>
            </a:r>
          </a:p>
          <a:p>
            <a:pPr lvl="1"/>
            <a:r>
              <a:rPr lang="en-US" sz="2000" dirty="0" smtClean="0"/>
              <a:t>But not a huge difference, fidelity of rank largely maintained</a:t>
            </a:r>
          </a:p>
          <a:p>
            <a:pPr lvl="1"/>
            <a:r>
              <a:rPr lang="en-US" sz="2000" dirty="0" smtClean="0"/>
              <a:t>Validity of using analysis verification supported overall</a:t>
            </a:r>
          </a:p>
          <a:p>
            <a:pPr lvl="1"/>
            <a:r>
              <a:rPr lang="en-US" sz="2000" dirty="0" err="1" smtClean="0"/>
              <a:t>Incestuousness</a:t>
            </a:r>
            <a:r>
              <a:rPr lang="en-US" sz="2000" dirty="0" smtClean="0"/>
              <a:t> of analysis verification inflates impact even though sensitivity is less?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is different about wind </a:t>
            </a:r>
            <a:r>
              <a:rPr lang="en-US" dirty="0" err="1" smtClean="0"/>
              <a:t>vs</a:t>
            </a:r>
            <a:r>
              <a:rPr lang="en-US" dirty="0" smtClean="0"/>
              <a:t> humidity observations?</a:t>
            </a:r>
          </a:p>
          <a:p>
            <a:pPr lvl="1"/>
            <a:r>
              <a:rPr lang="en-US" sz="2000" dirty="0" smtClean="0"/>
              <a:t>Humidity observations have equal or greater impact with Truth verification, while wind observation have less</a:t>
            </a:r>
          </a:p>
          <a:p>
            <a:pPr lvl="1"/>
            <a:r>
              <a:rPr lang="en-US" sz="2000" dirty="0" smtClean="0"/>
              <a:t>Q field more incestuous than wind at synoptic and smaller scales in previous OSSE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381000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Incestuousness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(from old NR/OSSE)</a:t>
            </a:r>
          </a:p>
          <a:p>
            <a:endParaRPr lang="en-US" dirty="0" smtClean="0"/>
          </a:p>
          <a:p>
            <a:r>
              <a:rPr lang="en-US" dirty="0" smtClean="0"/>
              <a:t>Ratio of 24 hour forecast error calculated with ANA verification </a:t>
            </a:r>
            <a:r>
              <a:rPr lang="en-US" dirty="0" err="1" smtClean="0"/>
              <a:t>vs</a:t>
            </a:r>
            <a:r>
              <a:rPr lang="en-US" dirty="0" smtClean="0"/>
              <a:t> NR verification.  Lower ratio = more incestuous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GMAO OSSE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Nature Run:  </a:t>
            </a:r>
            <a:r>
              <a:rPr lang="en-US" dirty="0" smtClean="0"/>
              <a:t>2 years free forecast of the GEOS-5 model (G5NR)</a:t>
            </a:r>
          </a:p>
          <a:p>
            <a:pPr lvl="1"/>
            <a:r>
              <a:rPr lang="en-US" dirty="0" smtClean="0"/>
              <a:t>7 km horizontal resolution, 72L</a:t>
            </a:r>
          </a:p>
          <a:p>
            <a:pPr lvl="1"/>
            <a:r>
              <a:rPr lang="en-US" dirty="0" smtClean="0"/>
              <a:t>30 min output, 13 aerosols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Synthetic observations</a:t>
            </a:r>
          </a:p>
          <a:p>
            <a:pPr lvl="1"/>
            <a:r>
              <a:rPr lang="en-US" dirty="0" smtClean="0"/>
              <a:t>Generated from G5NR output fields</a:t>
            </a:r>
          </a:p>
          <a:p>
            <a:pPr lvl="1"/>
            <a:r>
              <a:rPr lang="en-US" dirty="0" smtClean="0"/>
              <a:t>Include G5NR cloud effects</a:t>
            </a:r>
          </a:p>
          <a:p>
            <a:pPr lvl="1"/>
            <a:r>
              <a:rPr lang="en-US" dirty="0" smtClean="0"/>
              <a:t>conventional, GPSRO, AIRS, IASI, CRIS, AMSUA, MHS, ATMS, SSMIS, HIRS4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Correlated and uncorrelated </a:t>
            </a:r>
            <a:r>
              <a:rPr lang="en-US" b="1" dirty="0" smtClean="0"/>
              <a:t>observation errors</a:t>
            </a:r>
          </a:p>
          <a:p>
            <a:pPr lvl="1"/>
            <a:r>
              <a:rPr lang="en-US" dirty="0" smtClean="0"/>
              <a:t>Calibrated and validated to match statistics of real data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Experimental model</a:t>
            </a:r>
            <a:r>
              <a:rPr lang="en-US" dirty="0" smtClean="0"/>
              <a:t>: </a:t>
            </a:r>
            <a:r>
              <a:rPr lang="en-US" dirty="0" smtClean="0"/>
              <a:t>GEOS-5  v. 5.17</a:t>
            </a:r>
            <a:endParaRPr lang="en-US" dirty="0" smtClean="0"/>
          </a:p>
          <a:p>
            <a:pPr lvl="1"/>
            <a:r>
              <a:rPr lang="en-US" dirty="0" smtClean="0"/>
              <a:t>25 km horizontal resolution, </a:t>
            </a:r>
            <a:r>
              <a:rPr lang="en-US" dirty="0" smtClean="0"/>
              <a:t>72L</a:t>
            </a:r>
          </a:p>
          <a:p>
            <a:pPr lvl="1"/>
            <a:r>
              <a:rPr lang="en-US" dirty="0" smtClean="0"/>
              <a:t>3DVar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Adjoint</a:t>
            </a:r>
            <a:r>
              <a:rPr lang="en-US" dirty="0" smtClean="0"/>
              <a:t>: moist physics available, total wet energy norm (TWE)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-1295400" y="3440668"/>
            <a:ext cx="4419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>
            <a:off x="914402" y="5650468"/>
            <a:ext cx="66293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86200" y="5726668"/>
            <a:ext cx="150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 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-5400000">
            <a:off x="260866" y="325600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934948" y="3812250"/>
            <a:ext cx="6215865" cy="1818526"/>
          </a:xfrm>
          <a:custGeom>
            <a:avLst/>
            <a:gdLst>
              <a:gd name="connsiteX0" fmla="*/ 0 w 6215865"/>
              <a:gd name="connsiteY0" fmla="*/ 1818526 h 1818526"/>
              <a:gd name="connsiteX1" fmla="*/ 1006868 w 6215865"/>
              <a:gd name="connsiteY1" fmla="*/ 1099335 h 1818526"/>
              <a:gd name="connsiteX2" fmla="*/ 2578814 w 6215865"/>
              <a:gd name="connsiteY2" fmla="*/ 472611 h 1818526"/>
              <a:gd name="connsiteX3" fmla="*/ 4685016 w 6215865"/>
              <a:gd name="connsiteY3" fmla="*/ 133564 h 1818526"/>
              <a:gd name="connsiteX4" fmla="*/ 6215865 w 6215865"/>
              <a:gd name="connsiteY4" fmla="*/ 0 h 1818526"/>
              <a:gd name="connsiteX5" fmla="*/ 6215865 w 6215865"/>
              <a:gd name="connsiteY5" fmla="*/ 0 h 181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865" h="1818526">
                <a:moveTo>
                  <a:pt x="0" y="1818526"/>
                </a:moveTo>
                <a:cubicBezTo>
                  <a:pt x="288533" y="1571090"/>
                  <a:pt x="577066" y="1323654"/>
                  <a:pt x="1006868" y="1099335"/>
                </a:cubicBezTo>
                <a:cubicBezTo>
                  <a:pt x="1436670" y="875016"/>
                  <a:pt x="1965789" y="633573"/>
                  <a:pt x="2578814" y="472611"/>
                </a:cubicBezTo>
                <a:cubicBezTo>
                  <a:pt x="3191839" y="311649"/>
                  <a:pt x="4078841" y="212332"/>
                  <a:pt x="4685016" y="133564"/>
                </a:cubicBezTo>
                <a:cubicBezTo>
                  <a:pt x="5291191" y="54796"/>
                  <a:pt x="6215865" y="0"/>
                  <a:pt x="6215865" y="0"/>
                </a:cubicBezTo>
                <a:lnTo>
                  <a:pt x="6215865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86001" y="4736068"/>
            <a:ext cx="0" cy="904126"/>
          </a:xfrm>
          <a:prstGeom prst="line">
            <a:avLst/>
          </a:prstGeom>
          <a:ln w="31750"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5117068"/>
            <a:ext cx="51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45273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Adjoint</a:t>
            </a:r>
            <a:r>
              <a:rPr lang="en-US" sz="2400" dirty="0" smtClean="0"/>
              <a:t> estimation of observation impact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3697069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verification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56504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18Z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56504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2286001" y="4278868"/>
            <a:ext cx="4876799" cy="1361326"/>
          </a:xfrm>
          <a:custGeom>
            <a:avLst/>
            <a:gdLst>
              <a:gd name="connsiteX0" fmla="*/ 0 w 6215865"/>
              <a:gd name="connsiteY0" fmla="*/ 1818526 h 1818526"/>
              <a:gd name="connsiteX1" fmla="*/ 1006868 w 6215865"/>
              <a:gd name="connsiteY1" fmla="*/ 1099335 h 1818526"/>
              <a:gd name="connsiteX2" fmla="*/ 2578814 w 6215865"/>
              <a:gd name="connsiteY2" fmla="*/ 472611 h 1818526"/>
              <a:gd name="connsiteX3" fmla="*/ 4685016 w 6215865"/>
              <a:gd name="connsiteY3" fmla="*/ 133564 h 1818526"/>
              <a:gd name="connsiteX4" fmla="*/ 6215865 w 6215865"/>
              <a:gd name="connsiteY4" fmla="*/ 0 h 1818526"/>
              <a:gd name="connsiteX5" fmla="*/ 6215865 w 6215865"/>
              <a:gd name="connsiteY5" fmla="*/ 0 h 181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865" h="1818526">
                <a:moveTo>
                  <a:pt x="0" y="1818526"/>
                </a:moveTo>
                <a:cubicBezTo>
                  <a:pt x="288533" y="1571090"/>
                  <a:pt x="577066" y="1323654"/>
                  <a:pt x="1006868" y="1099335"/>
                </a:cubicBezTo>
                <a:cubicBezTo>
                  <a:pt x="1436670" y="875016"/>
                  <a:pt x="1965789" y="633573"/>
                  <a:pt x="2578814" y="472611"/>
                </a:cubicBezTo>
                <a:cubicBezTo>
                  <a:pt x="3191839" y="311649"/>
                  <a:pt x="4078841" y="212332"/>
                  <a:pt x="4685016" y="133564"/>
                </a:cubicBezTo>
                <a:cubicBezTo>
                  <a:pt x="5291191" y="54796"/>
                  <a:pt x="6215865" y="0"/>
                  <a:pt x="6215865" y="0"/>
                </a:cubicBezTo>
                <a:lnTo>
                  <a:pt x="6215865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7239000" y="3821668"/>
            <a:ext cx="304800" cy="457200"/>
          </a:xfrm>
          <a:prstGeom prst="rightBrace">
            <a:avLst/>
          </a:prstGeom>
          <a:ln w="317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10400" y="565046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24h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-1295400" y="3440668"/>
            <a:ext cx="4419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>
            <a:off x="914402" y="5650468"/>
            <a:ext cx="66293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86200" y="5726668"/>
            <a:ext cx="150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 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-5400000">
            <a:off x="260866" y="325600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934948" y="3812250"/>
            <a:ext cx="6215865" cy="1818526"/>
          </a:xfrm>
          <a:custGeom>
            <a:avLst/>
            <a:gdLst>
              <a:gd name="connsiteX0" fmla="*/ 0 w 6215865"/>
              <a:gd name="connsiteY0" fmla="*/ 1818526 h 1818526"/>
              <a:gd name="connsiteX1" fmla="*/ 1006868 w 6215865"/>
              <a:gd name="connsiteY1" fmla="*/ 1099335 h 1818526"/>
              <a:gd name="connsiteX2" fmla="*/ 2578814 w 6215865"/>
              <a:gd name="connsiteY2" fmla="*/ 472611 h 1818526"/>
              <a:gd name="connsiteX3" fmla="*/ 4685016 w 6215865"/>
              <a:gd name="connsiteY3" fmla="*/ 133564 h 1818526"/>
              <a:gd name="connsiteX4" fmla="*/ 6215865 w 6215865"/>
              <a:gd name="connsiteY4" fmla="*/ 0 h 1818526"/>
              <a:gd name="connsiteX5" fmla="*/ 6215865 w 6215865"/>
              <a:gd name="connsiteY5" fmla="*/ 0 h 181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865" h="1818526">
                <a:moveTo>
                  <a:pt x="0" y="1818526"/>
                </a:moveTo>
                <a:cubicBezTo>
                  <a:pt x="288533" y="1571090"/>
                  <a:pt x="577066" y="1323654"/>
                  <a:pt x="1006868" y="1099335"/>
                </a:cubicBezTo>
                <a:cubicBezTo>
                  <a:pt x="1436670" y="875016"/>
                  <a:pt x="1965789" y="633573"/>
                  <a:pt x="2578814" y="472611"/>
                </a:cubicBezTo>
                <a:cubicBezTo>
                  <a:pt x="3191839" y="311649"/>
                  <a:pt x="4078841" y="212332"/>
                  <a:pt x="4685016" y="133564"/>
                </a:cubicBezTo>
                <a:cubicBezTo>
                  <a:pt x="5291191" y="54796"/>
                  <a:pt x="6215865" y="0"/>
                  <a:pt x="6215865" y="0"/>
                </a:cubicBezTo>
                <a:lnTo>
                  <a:pt x="6215865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86001" y="4736068"/>
            <a:ext cx="0" cy="904126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5117068"/>
            <a:ext cx="51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Adjoint</a:t>
            </a:r>
            <a:r>
              <a:rPr lang="en-US" sz="2400" dirty="0" smtClean="0"/>
              <a:t> estimation of observation impact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3697069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verification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914400" y="1916668"/>
            <a:ext cx="6215865" cy="1818526"/>
          </a:xfrm>
          <a:custGeom>
            <a:avLst/>
            <a:gdLst>
              <a:gd name="connsiteX0" fmla="*/ 0 w 6215865"/>
              <a:gd name="connsiteY0" fmla="*/ 1818526 h 1818526"/>
              <a:gd name="connsiteX1" fmla="*/ 1006868 w 6215865"/>
              <a:gd name="connsiteY1" fmla="*/ 1099335 h 1818526"/>
              <a:gd name="connsiteX2" fmla="*/ 2578814 w 6215865"/>
              <a:gd name="connsiteY2" fmla="*/ 472611 h 1818526"/>
              <a:gd name="connsiteX3" fmla="*/ 4685016 w 6215865"/>
              <a:gd name="connsiteY3" fmla="*/ 133564 h 1818526"/>
              <a:gd name="connsiteX4" fmla="*/ 6215865 w 6215865"/>
              <a:gd name="connsiteY4" fmla="*/ 0 h 1818526"/>
              <a:gd name="connsiteX5" fmla="*/ 6215865 w 6215865"/>
              <a:gd name="connsiteY5" fmla="*/ 0 h 181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865" h="1818526">
                <a:moveTo>
                  <a:pt x="0" y="1818526"/>
                </a:moveTo>
                <a:cubicBezTo>
                  <a:pt x="288533" y="1571090"/>
                  <a:pt x="577066" y="1323654"/>
                  <a:pt x="1006868" y="1099335"/>
                </a:cubicBezTo>
                <a:cubicBezTo>
                  <a:pt x="1436670" y="875016"/>
                  <a:pt x="1965789" y="633573"/>
                  <a:pt x="2578814" y="472611"/>
                </a:cubicBezTo>
                <a:cubicBezTo>
                  <a:pt x="3191839" y="311649"/>
                  <a:pt x="4078841" y="212332"/>
                  <a:pt x="4685016" y="133564"/>
                </a:cubicBezTo>
                <a:cubicBezTo>
                  <a:pt x="5291191" y="54796"/>
                  <a:pt x="6215865" y="0"/>
                  <a:pt x="6215865" y="0"/>
                </a:cubicBezTo>
                <a:lnTo>
                  <a:pt x="6215865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86000" y="2221468"/>
            <a:ext cx="4876800" cy="1589926"/>
          </a:xfrm>
          <a:custGeom>
            <a:avLst/>
            <a:gdLst>
              <a:gd name="connsiteX0" fmla="*/ 0 w 6215865"/>
              <a:gd name="connsiteY0" fmla="*/ 1818526 h 1818526"/>
              <a:gd name="connsiteX1" fmla="*/ 1006868 w 6215865"/>
              <a:gd name="connsiteY1" fmla="*/ 1099335 h 1818526"/>
              <a:gd name="connsiteX2" fmla="*/ 2578814 w 6215865"/>
              <a:gd name="connsiteY2" fmla="*/ 472611 h 1818526"/>
              <a:gd name="connsiteX3" fmla="*/ 4685016 w 6215865"/>
              <a:gd name="connsiteY3" fmla="*/ 133564 h 1818526"/>
              <a:gd name="connsiteX4" fmla="*/ 6215865 w 6215865"/>
              <a:gd name="connsiteY4" fmla="*/ 0 h 1818526"/>
              <a:gd name="connsiteX5" fmla="*/ 6215865 w 6215865"/>
              <a:gd name="connsiteY5" fmla="*/ 0 h 181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865" h="1818526">
                <a:moveTo>
                  <a:pt x="0" y="1818526"/>
                </a:moveTo>
                <a:cubicBezTo>
                  <a:pt x="288533" y="1571090"/>
                  <a:pt x="577066" y="1323654"/>
                  <a:pt x="1006868" y="1099335"/>
                </a:cubicBezTo>
                <a:cubicBezTo>
                  <a:pt x="1436670" y="875016"/>
                  <a:pt x="1965789" y="633573"/>
                  <a:pt x="2578814" y="472611"/>
                </a:cubicBezTo>
                <a:cubicBezTo>
                  <a:pt x="3191839" y="311649"/>
                  <a:pt x="4078841" y="212332"/>
                  <a:pt x="4685016" y="133564"/>
                </a:cubicBezTo>
                <a:cubicBezTo>
                  <a:pt x="5291191" y="54796"/>
                  <a:pt x="6215865" y="0"/>
                  <a:pt x="6215865" y="0"/>
                </a:cubicBezTo>
                <a:lnTo>
                  <a:pt x="6215865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00" y="1792069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Truth  verification</a:t>
            </a:r>
            <a:endParaRPr lang="en-US" dirty="0"/>
          </a:p>
        </p:txBody>
      </p:sp>
      <p:sp>
        <p:nvSpPr>
          <p:cNvPr id="22" name="Right Brace 21"/>
          <p:cNvSpPr/>
          <p:nvPr/>
        </p:nvSpPr>
        <p:spPr>
          <a:xfrm>
            <a:off x="7239000" y="1916668"/>
            <a:ext cx="304800" cy="304800"/>
          </a:xfrm>
          <a:prstGeom prst="rightBrace">
            <a:avLst/>
          </a:prstGeom>
          <a:ln w="317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1795837" y="3321231"/>
            <a:ext cx="980326" cy="0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00199" y="3288268"/>
            <a:ext cx="51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" y="56504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18Z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56504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28" name="Right Brace 27"/>
          <p:cNvSpPr/>
          <p:nvPr/>
        </p:nvSpPr>
        <p:spPr>
          <a:xfrm>
            <a:off x="7239000" y="3821668"/>
            <a:ext cx="304800" cy="457200"/>
          </a:xfrm>
          <a:prstGeom prst="rightBrace">
            <a:avLst/>
          </a:prstGeom>
          <a:ln w="317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286001" y="4278868"/>
            <a:ext cx="4876799" cy="1361326"/>
          </a:xfrm>
          <a:custGeom>
            <a:avLst/>
            <a:gdLst>
              <a:gd name="connsiteX0" fmla="*/ 0 w 6215865"/>
              <a:gd name="connsiteY0" fmla="*/ 1818526 h 1818526"/>
              <a:gd name="connsiteX1" fmla="*/ 1006868 w 6215865"/>
              <a:gd name="connsiteY1" fmla="*/ 1099335 h 1818526"/>
              <a:gd name="connsiteX2" fmla="*/ 2578814 w 6215865"/>
              <a:gd name="connsiteY2" fmla="*/ 472611 h 1818526"/>
              <a:gd name="connsiteX3" fmla="*/ 4685016 w 6215865"/>
              <a:gd name="connsiteY3" fmla="*/ 133564 h 1818526"/>
              <a:gd name="connsiteX4" fmla="*/ 6215865 w 6215865"/>
              <a:gd name="connsiteY4" fmla="*/ 0 h 1818526"/>
              <a:gd name="connsiteX5" fmla="*/ 6215865 w 6215865"/>
              <a:gd name="connsiteY5" fmla="*/ 0 h 181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865" h="1818526">
                <a:moveTo>
                  <a:pt x="0" y="1818526"/>
                </a:moveTo>
                <a:cubicBezTo>
                  <a:pt x="288533" y="1571090"/>
                  <a:pt x="577066" y="1323654"/>
                  <a:pt x="1006868" y="1099335"/>
                </a:cubicBezTo>
                <a:cubicBezTo>
                  <a:pt x="1436670" y="875016"/>
                  <a:pt x="1965789" y="633573"/>
                  <a:pt x="2578814" y="472611"/>
                </a:cubicBezTo>
                <a:cubicBezTo>
                  <a:pt x="3191839" y="311649"/>
                  <a:pt x="4078841" y="212332"/>
                  <a:pt x="4685016" y="133564"/>
                </a:cubicBezTo>
                <a:cubicBezTo>
                  <a:pt x="5291191" y="54796"/>
                  <a:pt x="6215865" y="0"/>
                  <a:pt x="6215865" y="0"/>
                </a:cubicBezTo>
                <a:lnTo>
                  <a:pt x="6215865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010400" y="565046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24h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-1295400" y="3440668"/>
            <a:ext cx="4419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>
            <a:off x="914402" y="5650468"/>
            <a:ext cx="66293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86200" y="5726668"/>
            <a:ext cx="150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 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-5400000">
            <a:off x="260866" y="325600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934948" y="3812250"/>
            <a:ext cx="6215865" cy="1818526"/>
          </a:xfrm>
          <a:custGeom>
            <a:avLst/>
            <a:gdLst>
              <a:gd name="connsiteX0" fmla="*/ 0 w 6215865"/>
              <a:gd name="connsiteY0" fmla="*/ 1818526 h 1818526"/>
              <a:gd name="connsiteX1" fmla="*/ 1006868 w 6215865"/>
              <a:gd name="connsiteY1" fmla="*/ 1099335 h 1818526"/>
              <a:gd name="connsiteX2" fmla="*/ 2578814 w 6215865"/>
              <a:gd name="connsiteY2" fmla="*/ 472611 h 1818526"/>
              <a:gd name="connsiteX3" fmla="*/ 4685016 w 6215865"/>
              <a:gd name="connsiteY3" fmla="*/ 133564 h 1818526"/>
              <a:gd name="connsiteX4" fmla="*/ 6215865 w 6215865"/>
              <a:gd name="connsiteY4" fmla="*/ 0 h 1818526"/>
              <a:gd name="connsiteX5" fmla="*/ 6215865 w 6215865"/>
              <a:gd name="connsiteY5" fmla="*/ 0 h 181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865" h="1818526">
                <a:moveTo>
                  <a:pt x="0" y="1818526"/>
                </a:moveTo>
                <a:cubicBezTo>
                  <a:pt x="288533" y="1571090"/>
                  <a:pt x="577066" y="1323654"/>
                  <a:pt x="1006868" y="1099335"/>
                </a:cubicBezTo>
                <a:cubicBezTo>
                  <a:pt x="1436670" y="875016"/>
                  <a:pt x="1965789" y="633573"/>
                  <a:pt x="2578814" y="472611"/>
                </a:cubicBezTo>
                <a:cubicBezTo>
                  <a:pt x="3191839" y="311649"/>
                  <a:pt x="4078841" y="212332"/>
                  <a:pt x="4685016" y="133564"/>
                </a:cubicBezTo>
                <a:cubicBezTo>
                  <a:pt x="5291191" y="54796"/>
                  <a:pt x="6215865" y="0"/>
                  <a:pt x="6215865" y="0"/>
                </a:cubicBezTo>
                <a:lnTo>
                  <a:pt x="6215865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86001" y="4736068"/>
            <a:ext cx="0" cy="904126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5117068"/>
            <a:ext cx="51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0" y="3697069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verification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914400" y="1916668"/>
            <a:ext cx="6215865" cy="1818526"/>
          </a:xfrm>
          <a:custGeom>
            <a:avLst/>
            <a:gdLst>
              <a:gd name="connsiteX0" fmla="*/ 0 w 6215865"/>
              <a:gd name="connsiteY0" fmla="*/ 1818526 h 1818526"/>
              <a:gd name="connsiteX1" fmla="*/ 1006868 w 6215865"/>
              <a:gd name="connsiteY1" fmla="*/ 1099335 h 1818526"/>
              <a:gd name="connsiteX2" fmla="*/ 2578814 w 6215865"/>
              <a:gd name="connsiteY2" fmla="*/ 472611 h 1818526"/>
              <a:gd name="connsiteX3" fmla="*/ 4685016 w 6215865"/>
              <a:gd name="connsiteY3" fmla="*/ 133564 h 1818526"/>
              <a:gd name="connsiteX4" fmla="*/ 6215865 w 6215865"/>
              <a:gd name="connsiteY4" fmla="*/ 0 h 1818526"/>
              <a:gd name="connsiteX5" fmla="*/ 6215865 w 6215865"/>
              <a:gd name="connsiteY5" fmla="*/ 0 h 181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865" h="1818526">
                <a:moveTo>
                  <a:pt x="0" y="1818526"/>
                </a:moveTo>
                <a:cubicBezTo>
                  <a:pt x="288533" y="1571090"/>
                  <a:pt x="577066" y="1323654"/>
                  <a:pt x="1006868" y="1099335"/>
                </a:cubicBezTo>
                <a:cubicBezTo>
                  <a:pt x="1436670" y="875016"/>
                  <a:pt x="1965789" y="633573"/>
                  <a:pt x="2578814" y="472611"/>
                </a:cubicBezTo>
                <a:cubicBezTo>
                  <a:pt x="3191839" y="311649"/>
                  <a:pt x="4078841" y="212332"/>
                  <a:pt x="4685016" y="133564"/>
                </a:cubicBezTo>
                <a:cubicBezTo>
                  <a:pt x="5291191" y="54796"/>
                  <a:pt x="6215865" y="0"/>
                  <a:pt x="6215865" y="0"/>
                </a:cubicBezTo>
                <a:lnTo>
                  <a:pt x="6215865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00" y="1792069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Truth (NR) verification</a:t>
            </a:r>
            <a:endParaRPr lang="en-US" dirty="0"/>
          </a:p>
        </p:txBody>
      </p:sp>
      <p:sp>
        <p:nvSpPr>
          <p:cNvPr id="22" name="Right Brace 21"/>
          <p:cNvSpPr/>
          <p:nvPr/>
        </p:nvSpPr>
        <p:spPr>
          <a:xfrm>
            <a:off x="7239000" y="1916668"/>
            <a:ext cx="304800" cy="304800"/>
          </a:xfrm>
          <a:prstGeom prst="rightBrace">
            <a:avLst/>
          </a:prstGeom>
          <a:ln w="317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00199" y="3288268"/>
            <a:ext cx="51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" y="3048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does the incestuous nature of self-analysis verification affect the </a:t>
            </a:r>
            <a:r>
              <a:rPr lang="en-US" b="1" dirty="0" err="1" smtClean="0"/>
              <a:t>adjoint</a:t>
            </a:r>
            <a:r>
              <a:rPr lang="en-US" b="1" dirty="0" smtClean="0"/>
              <a:t> estimate of observation impact?</a:t>
            </a:r>
          </a:p>
          <a:p>
            <a:r>
              <a:rPr lang="en-US" b="1" dirty="0" smtClean="0"/>
              <a:t>Use the availability of the Truth (NR) in the OSSE to investigate.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" y="56504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18Z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56504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28" name="Right Brace 27"/>
          <p:cNvSpPr/>
          <p:nvPr/>
        </p:nvSpPr>
        <p:spPr>
          <a:xfrm>
            <a:off x="7239000" y="3821668"/>
            <a:ext cx="304800" cy="457200"/>
          </a:xfrm>
          <a:prstGeom prst="rightBrace">
            <a:avLst/>
          </a:prstGeom>
          <a:ln w="317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286001" y="4278868"/>
            <a:ext cx="4876799" cy="1361326"/>
          </a:xfrm>
          <a:custGeom>
            <a:avLst/>
            <a:gdLst>
              <a:gd name="connsiteX0" fmla="*/ 0 w 6215865"/>
              <a:gd name="connsiteY0" fmla="*/ 1818526 h 1818526"/>
              <a:gd name="connsiteX1" fmla="*/ 1006868 w 6215865"/>
              <a:gd name="connsiteY1" fmla="*/ 1099335 h 1818526"/>
              <a:gd name="connsiteX2" fmla="*/ 2578814 w 6215865"/>
              <a:gd name="connsiteY2" fmla="*/ 472611 h 1818526"/>
              <a:gd name="connsiteX3" fmla="*/ 4685016 w 6215865"/>
              <a:gd name="connsiteY3" fmla="*/ 133564 h 1818526"/>
              <a:gd name="connsiteX4" fmla="*/ 6215865 w 6215865"/>
              <a:gd name="connsiteY4" fmla="*/ 0 h 1818526"/>
              <a:gd name="connsiteX5" fmla="*/ 6215865 w 6215865"/>
              <a:gd name="connsiteY5" fmla="*/ 0 h 181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865" h="1818526">
                <a:moveTo>
                  <a:pt x="0" y="1818526"/>
                </a:moveTo>
                <a:cubicBezTo>
                  <a:pt x="288533" y="1571090"/>
                  <a:pt x="577066" y="1323654"/>
                  <a:pt x="1006868" y="1099335"/>
                </a:cubicBezTo>
                <a:cubicBezTo>
                  <a:pt x="1436670" y="875016"/>
                  <a:pt x="1965789" y="633573"/>
                  <a:pt x="2578814" y="472611"/>
                </a:cubicBezTo>
                <a:cubicBezTo>
                  <a:pt x="3191839" y="311649"/>
                  <a:pt x="4078841" y="212332"/>
                  <a:pt x="4685016" y="133564"/>
                </a:cubicBezTo>
                <a:cubicBezTo>
                  <a:pt x="5291191" y="54796"/>
                  <a:pt x="6215865" y="0"/>
                  <a:pt x="6215865" y="0"/>
                </a:cubicBezTo>
                <a:lnTo>
                  <a:pt x="6215865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286000" y="2221468"/>
            <a:ext cx="4876800" cy="1589926"/>
          </a:xfrm>
          <a:custGeom>
            <a:avLst/>
            <a:gdLst>
              <a:gd name="connsiteX0" fmla="*/ 0 w 6215865"/>
              <a:gd name="connsiteY0" fmla="*/ 1818526 h 1818526"/>
              <a:gd name="connsiteX1" fmla="*/ 1006868 w 6215865"/>
              <a:gd name="connsiteY1" fmla="*/ 1099335 h 1818526"/>
              <a:gd name="connsiteX2" fmla="*/ 2578814 w 6215865"/>
              <a:gd name="connsiteY2" fmla="*/ 472611 h 1818526"/>
              <a:gd name="connsiteX3" fmla="*/ 4685016 w 6215865"/>
              <a:gd name="connsiteY3" fmla="*/ 133564 h 1818526"/>
              <a:gd name="connsiteX4" fmla="*/ 6215865 w 6215865"/>
              <a:gd name="connsiteY4" fmla="*/ 0 h 1818526"/>
              <a:gd name="connsiteX5" fmla="*/ 6215865 w 6215865"/>
              <a:gd name="connsiteY5" fmla="*/ 0 h 181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865" h="1818526">
                <a:moveTo>
                  <a:pt x="0" y="1818526"/>
                </a:moveTo>
                <a:cubicBezTo>
                  <a:pt x="288533" y="1571090"/>
                  <a:pt x="577066" y="1323654"/>
                  <a:pt x="1006868" y="1099335"/>
                </a:cubicBezTo>
                <a:cubicBezTo>
                  <a:pt x="1436670" y="875016"/>
                  <a:pt x="1965789" y="633573"/>
                  <a:pt x="2578814" y="472611"/>
                </a:cubicBezTo>
                <a:cubicBezTo>
                  <a:pt x="3191839" y="311649"/>
                  <a:pt x="4078841" y="212332"/>
                  <a:pt x="4685016" y="133564"/>
                </a:cubicBezTo>
                <a:cubicBezTo>
                  <a:pt x="5291191" y="54796"/>
                  <a:pt x="6215865" y="0"/>
                  <a:pt x="6215865" y="0"/>
                </a:cubicBezTo>
                <a:lnTo>
                  <a:pt x="6215865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 flipH="1" flipV="1">
            <a:off x="1795837" y="3321231"/>
            <a:ext cx="980326" cy="0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10400" y="565046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24h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.zm.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4595"/>
            <a:ext cx="4603689" cy="3163005"/>
          </a:xfrm>
          <a:prstGeom prst="rect">
            <a:avLst/>
          </a:prstGeom>
        </p:spPr>
      </p:pic>
      <p:pic>
        <p:nvPicPr>
          <p:cNvPr id="3" name="Picture 2" descr="ana.zm.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16367"/>
            <a:ext cx="4572000" cy="3141233"/>
          </a:xfrm>
          <a:prstGeom prst="rect">
            <a:avLst/>
          </a:prstGeom>
        </p:spPr>
      </p:pic>
      <p:pic>
        <p:nvPicPr>
          <p:cNvPr id="5" name="Picture 4" descr="ana.zm.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5884" y="3657600"/>
            <a:ext cx="4658116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Analysis Error</a:t>
            </a:r>
            <a:endParaRPr lang="en-US" sz="2800" dirty="0">
              <a:latin typeface="+mj-lt"/>
            </a:endParaRPr>
          </a:p>
        </p:txBody>
      </p:sp>
      <p:pic>
        <p:nvPicPr>
          <p:cNvPr id="7" name="Picture 6" descr="ana.zm.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4706" y="3657600"/>
            <a:ext cx="4682906" cy="3217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.zm.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4595"/>
            <a:ext cx="4603689" cy="3163005"/>
          </a:xfrm>
          <a:prstGeom prst="rect">
            <a:avLst/>
          </a:prstGeom>
        </p:spPr>
      </p:pic>
      <p:pic>
        <p:nvPicPr>
          <p:cNvPr id="3" name="Picture 2" descr="ana.zm.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16367"/>
            <a:ext cx="4572000" cy="3141233"/>
          </a:xfrm>
          <a:prstGeom prst="rect">
            <a:avLst/>
          </a:prstGeom>
        </p:spPr>
      </p:pic>
      <p:pic>
        <p:nvPicPr>
          <p:cNvPr id="4" name="Picture 3" descr="ana.zm.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4706" y="3657600"/>
            <a:ext cx="4682906" cy="3217432"/>
          </a:xfrm>
          <a:prstGeom prst="rect">
            <a:avLst/>
          </a:prstGeom>
        </p:spPr>
      </p:pic>
      <p:pic>
        <p:nvPicPr>
          <p:cNvPr id="5" name="Picture 4" descr="ana.zm.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85884" y="3657600"/>
            <a:ext cx="4658116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Analysis Error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3400"/>
            <a:ext cx="4419600" cy="3124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b.zm.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68767"/>
            <a:ext cx="4572000" cy="3141233"/>
          </a:xfrm>
          <a:prstGeom prst="rect">
            <a:avLst/>
          </a:prstGeom>
        </p:spPr>
      </p:pic>
      <p:pic>
        <p:nvPicPr>
          <p:cNvPr id="5" name="Picture 4" descr="ana.zm.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6995"/>
            <a:ext cx="4603689" cy="3163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Analysis Error and Increment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29261</TotalTime>
  <Words>828</Words>
  <Application>Microsoft Office PowerPoint</Application>
  <PresentationFormat>On-screen Show (4:3)</PresentationFormat>
  <Paragraphs>136</Paragraphs>
  <Slides>23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Custom Design</vt:lpstr>
      <vt:lpstr>Adjoint estimation of observation impact explored with an Observing System Simulation Experiment</vt:lpstr>
      <vt:lpstr>Slide 2</vt:lpstr>
      <vt:lpstr>GMAO OSSE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Inconclusive Ideas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Adjoint estimation of observation impact explored with an Observing System Simulation Experiment</dc:title>
  <dc:creator>nprive</dc:creator>
  <cp:lastModifiedBy>nprive</cp:lastModifiedBy>
  <cp:revision>999</cp:revision>
  <dcterms:created xsi:type="dcterms:W3CDTF">2018-06-07T14:39:30Z</dcterms:created>
  <dcterms:modified xsi:type="dcterms:W3CDTF">2018-07-17T18:53:59Z</dcterms:modified>
</cp:coreProperties>
</file>