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7" r:id="rId5"/>
    <p:sldId id="280" r:id="rId6"/>
    <p:sldId id="268" r:id="rId7"/>
    <p:sldId id="277" r:id="rId8"/>
    <p:sldId id="278" r:id="rId9"/>
    <p:sldId id="282" r:id="rId10"/>
    <p:sldId id="269" r:id="rId11"/>
    <p:sldId id="275" r:id="rId12"/>
    <p:sldId id="271" r:id="rId13"/>
    <p:sldId id="272" r:id="rId14"/>
    <p:sldId id="273" r:id="rId15"/>
    <p:sldId id="274" r:id="rId16"/>
    <p:sldId id="265" r:id="rId17"/>
    <p:sldId id="276" r:id="rId18"/>
    <p:sldId id="27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37" autoAdjust="0"/>
  </p:normalViewPr>
  <p:slideViewPr>
    <p:cSldViewPr snapToGrid="0" snapToObjects="1">
      <p:cViewPr varScale="1">
        <p:scale>
          <a:sx n="84" d="100"/>
          <a:sy n="84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5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2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0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6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3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3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5C46-B83B-284B-BC83-A3F57764CE9C}" type="datetimeFigureOut">
              <a:rPr lang="en-US" smtClean="0"/>
              <a:t>03/07/18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6A2C-63A0-534D-B05C-CECB0E49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4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.bin"/><Relationship Id="rId12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 txBox="1">
            <a:spLocks/>
          </p:cNvSpPr>
          <p:nvPr/>
        </p:nvSpPr>
        <p:spPr>
          <a:xfrm>
            <a:off x="1158779" y="691757"/>
            <a:ext cx="7617986" cy="1554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Growth of forecast uncertainties in global prediction systems and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IG wave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dynamics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67" y="2612795"/>
            <a:ext cx="515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Nedjeljka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Žagar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Žiga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Zaplotnik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715" y="3115607"/>
            <a:ext cx="689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Department of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physics, Faculty of mathematics and physics, University of Ljubljana, Slovenia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29793" y="5704082"/>
            <a:ext cx="67818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/>
                <a:cs typeface="Arial"/>
              </a:rPr>
              <a:t>Workshop </a:t>
            </a:r>
            <a:r>
              <a:rPr lang="en-US" sz="1600" i="1" dirty="0">
                <a:latin typeface="Arial"/>
                <a:cs typeface="Arial"/>
              </a:rPr>
              <a:t>on Sensitivity Analysis and Data Assimilation </a:t>
            </a:r>
            <a:r>
              <a:rPr lang="en-US" sz="1600" i="1" dirty="0" smtClean="0">
                <a:latin typeface="Arial"/>
                <a:cs typeface="Arial"/>
              </a:rPr>
              <a:t>in Meteorology </a:t>
            </a:r>
            <a:r>
              <a:rPr lang="en-US" sz="1600" i="1" dirty="0">
                <a:latin typeface="Arial"/>
                <a:cs typeface="Arial"/>
              </a:rPr>
              <a:t>and </a:t>
            </a:r>
            <a:r>
              <a:rPr lang="en-US" sz="1600" i="1" dirty="0" smtClean="0">
                <a:latin typeface="Arial"/>
                <a:cs typeface="Arial"/>
              </a:rPr>
              <a:t>Oceanography, 1</a:t>
            </a:r>
            <a:r>
              <a:rPr lang="en-US" sz="1600" i="1" dirty="0">
                <a:latin typeface="Arial"/>
                <a:cs typeface="Arial"/>
              </a:rPr>
              <a:t>-6 July 2018, </a:t>
            </a:r>
            <a:r>
              <a:rPr lang="en-US" sz="1600" i="1" dirty="0" err="1" smtClean="0">
                <a:latin typeface="Arial"/>
                <a:cs typeface="Arial"/>
              </a:rPr>
              <a:t>Aveiro</a:t>
            </a:r>
            <a:r>
              <a:rPr lang="en-US" sz="1600" i="1" dirty="0">
                <a:latin typeface="Arial"/>
                <a:cs typeface="Arial"/>
              </a:rPr>
              <a:t>, </a:t>
            </a:r>
            <a:r>
              <a:rPr lang="en-US" sz="1600" i="1" dirty="0" smtClean="0">
                <a:latin typeface="Arial"/>
                <a:cs typeface="Arial"/>
              </a:rPr>
              <a:t>Portugal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79" y="2770891"/>
            <a:ext cx="712469" cy="9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MADDAM: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 intermediate complexity model with incremental 4D-Var for moisture-winds-aerosol dynamics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93813" y="1415656"/>
            <a:ext cx="3950214" cy="50508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93812" y="2059336"/>
            <a:ext cx="3185437" cy="4536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93812" y="2613016"/>
            <a:ext cx="1840697" cy="42264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68550" y="3207205"/>
            <a:ext cx="3805465" cy="422640"/>
          </a:xfrm>
          <a:prstGeom prst="rect">
            <a:avLst/>
          </a:prstGeom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32077" y="1201285"/>
            <a:ext cx="4393926" cy="2555303"/>
          </a:xfrm>
          <a:prstGeom prst="round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00620" y="1218453"/>
            <a:ext cx="3754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Spectral dynamical core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TL and AD of discretized equations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Incremental 4D-Var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Multivariate wind-temperature </a:t>
            </a:r>
            <a:r>
              <a:rPr lang="en-US" dirty="0" err="1" smtClean="0">
                <a:latin typeface="Arial"/>
                <a:cs typeface="Arial"/>
              </a:rPr>
              <a:t>bkg</a:t>
            </a:r>
            <a:r>
              <a:rPr lang="en-US" dirty="0" smtClean="0">
                <a:latin typeface="Arial"/>
                <a:cs typeface="Arial"/>
              </a:rPr>
              <a:t>-error variance model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Univariate</a:t>
            </a:r>
            <a:r>
              <a:rPr lang="en-US" dirty="0" smtClean="0">
                <a:latin typeface="Arial"/>
                <a:cs typeface="Arial"/>
              </a:rPr>
              <a:t> moisture and aerosol assimilation incl. a transformed moisture control variable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0595" y="4138408"/>
            <a:ext cx="2336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17375E"/>
                </a:solidFill>
              </a:rPr>
              <a:t>Zaplotnik</a:t>
            </a:r>
            <a:r>
              <a:rPr lang="en-US" sz="2000" i="1" dirty="0" smtClean="0">
                <a:solidFill>
                  <a:srgbClr val="17375E"/>
                </a:solidFill>
              </a:rPr>
              <a:t> et al., 2018, QJRMS</a:t>
            </a:r>
            <a:endParaRPr lang="en-US" sz="2000" i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2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7" y="3895567"/>
            <a:ext cx="5610624" cy="2823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MADDAM: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 intermediate complexity model with incremental 4D-Var for moisture-winds-aerosol dynamics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93813" y="1415656"/>
            <a:ext cx="3950214" cy="50508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93812" y="2059336"/>
            <a:ext cx="3185437" cy="4536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793812" y="2613016"/>
            <a:ext cx="1840697" cy="42264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768550" y="3207205"/>
            <a:ext cx="3805465" cy="422640"/>
          </a:xfrm>
          <a:prstGeom prst="rect">
            <a:avLst/>
          </a:prstGeom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32077" y="1201285"/>
            <a:ext cx="4393926" cy="2555303"/>
          </a:xfrm>
          <a:prstGeom prst="round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00620" y="1218453"/>
            <a:ext cx="3754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Spectral dynamical core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TL and AD of discretized equations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Incremental 4D-Var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Multivariate wind-temperature </a:t>
            </a:r>
            <a:r>
              <a:rPr lang="en-US" dirty="0" err="1" smtClean="0">
                <a:latin typeface="Arial"/>
                <a:cs typeface="Arial"/>
              </a:rPr>
              <a:t>bkg</a:t>
            </a:r>
            <a:r>
              <a:rPr lang="en-US" dirty="0" smtClean="0">
                <a:latin typeface="Arial"/>
                <a:cs typeface="Arial"/>
              </a:rPr>
              <a:t>-error variance model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Univariate</a:t>
            </a:r>
            <a:r>
              <a:rPr lang="en-US" dirty="0" smtClean="0">
                <a:latin typeface="Arial"/>
                <a:cs typeface="Arial"/>
              </a:rPr>
              <a:t> moisture and aerosol assimilation incl. a transformed moisture control variable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8326" y="4684503"/>
            <a:ext cx="2008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Adjustment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+1 K T perturbation in mid-troposphere over ITCZ</a:t>
            </a:r>
            <a:endParaRPr lang="en-US" dirty="0"/>
          </a:p>
        </p:txBody>
      </p:sp>
      <p:sp>
        <p:nvSpPr>
          <p:cNvPr id="14" name="TextShape 4"/>
          <p:cNvSpPr txBox="1"/>
          <p:nvPr/>
        </p:nvSpPr>
        <p:spPr>
          <a:xfrm>
            <a:off x="582968" y="4753147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 smtClean="0">
                <a:latin typeface="Arial"/>
              </a:rPr>
              <a:t>+</a:t>
            </a:r>
            <a:r>
              <a:rPr lang="en-US" b="1" dirty="0">
                <a:latin typeface="Arial"/>
              </a:rPr>
              <a:t>3</a:t>
            </a:r>
            <a:endParaRPr dirty="0"/>
          </a:p>
        </p:txBody>
      </p:sp>
      <p:sp>
        <p:nvSpPr>
          <p:cNvPr id="15" name="TextShape 5"/>
          <p:cNvSpPr txBox="1"/>
          <p:nvPr/>
        </p:nvSpPr>
        <p:spPr>
          <a:xfrm>
            <a:off x="2325861" y="4752673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 smtClean="0">
                <a:latin typeface="Arial"/>
              </a:rPr>
              <a:t>+</a:t>
            </a:r>
            <a:r>
              <a:rPr lang="en-US" b="1" dirty="0">
                <a:latin typeface="Arial"/>
              </a:rPr>
              <a:t>6</a:t>
            </a:r>
            <a:endParaRPr dirty="0"/>
          </a:p>
        </p:txBody>
      </p:sp>
      <p:sp>
        <p:nvSpPr>
          <p:cNvPr id="16" name="TextShape 6"/>
          <p:cNvSpPr txBox="1"/>
          <p:nvPr/>
        </p:nvSpPr>
        <p:spPr>
          <a:xfrm>
            <a:off x="4076867" y="4752199"/>
            <a:ext cx="849136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 smtClean="0">
                <a:latin typeface="Arial"/>
              </a:rPr>
              <a:t>+12</a:t>
            </a:r>
            <a:endParaRPr dirty="0"/>
          </a:p>
        </p:txBody>
      </p:sp>
      <p:sp>
        <p:nvSpPr>
          <p:cNvPr id="17" name="TextShape 4"/>
          <p:cNvSpPr txBox="1"/>
          <p:nvPr/>
        </p:nvSpPr>
        <p:spPr>
          <a:xfrm>
            <a:off x="563728" y="6295588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 smtClean="0">
                <a:latin typeface="Arial"/>
              </a:rPr>
              <a:t>+</a:t>
            </a:r>
            <a:r>
              <a:rPr lang="en-US" b="1" dirty="0">
                <a:latin typeface="Arial"/>
              </a:rPr>
              <a:t>3</a:t>
            </a:r>
            <a:endParaRPr dirty="0"/>
          </a:p>
        </p:txBody>
      </p:sp>
      <p:sp>
        <p:nvSpPr>
          <p:cNvPr id="18" name="TextShape 5"/>
          <p:cNvSpPr txBox="1"/>
          <p:nvPr/>
        </p:nvSpPr>
        <p:spPr>
          <a:xfrm>
            <a:off x="2306621" y="6295114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 smtClean="0">
                <a:latin typeface="Arial"/>
              </a:rPr>
              <a:t>+</a:t>
            </a:r>
            <a:r>
              <a:rPr lang="en-US" b="1" dirty="0">
                <a:latin typeface="Arial"/>
              </a:rPr>
              <a:t>6</a:t>
            </a:r>
            <a:endParaRPr dirty="0"/>
          </a:p>
        </p:txBody>
      </p:sp>
      <p:sp>
        <p:nvSpPr>
          <p:cNvPr id="19" name="TextShape 6"/>
          <p:cNvSpPr txBox="1"/>
          <p:nvPr/>
        </p:nvSpPr>
        <p:spPr>
          <a:xfrm>
            <a:off x="4057627" y="6294640"/>
            <a:ext cx="868376" cy="34726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 smtClean="0">
                <a:latin typeface="Arial"/>
              </a:rPr>
              <a:t>+12</a:t>
            </a:r>
            <a:endParaRPr dirty="0"/>
          </a:p>
        </p:txBody>
      </p:sp>
      <p:sp>
        <p:nvSpPr>
          <p:cNvPr id="20" name="TextBox 19"/>
          <p:cNvSpPr txBox="1"/>
          <p:nvPr/>
        </p:nvSpPr>
        <p:spPr>
          <a:xfrm>
            <a:off x="6142701" y="4221628"/>
            <a:ext cx="219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Unsaturated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bkg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2701" y="5956958"/>
            <a:ext cx="300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7375E"/>
                </a:solidFill>
              </a:rPr>
              <a:t>Saturated </a:t>
            </a:r>
            <a:r>
              <a:rPr lang="en-US" b="1" dirty="0" err="1" smtClean="0">
                <a:solidFill>
                  <a:srgbClr val="17375E"/>
                </a:solidFill>
              </a:rPr>
              <a:t>bkg</a:t>
            </a:r>
            <a:r>
              <a:rPr lang="en-US" b="1" dirty="0" smtClean="0">
                <a:solidFill>
                  <a:srgbClr val="17375E"/>
                </a:solidFill>
              </a:rPr>
              <a:t>:</a:t>
            </a:r>
            <a:r>
              <a:rPr lang="en-US" dirty="0" smtClean="0"/>
              <a:t> more intense IGW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5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44527" y="-133717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Inertio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-gravity waves and 4D-Var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328" y="4224868"/>
            <a:ext cx="27663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 </a:t>
            </a:r>
            <a:r>
              <a:rPr lang="en-US" dirty="0" smtClean="0">
                <a:latin typeface="Arial"/>
                <a:cs typeface="Arial"/>
              </a:rPr>
              <a:t>single +2 K T </a:t>
            </a:r>
            <a:r>
              <a:rPr lang="en-US" dirty="0" err="1" smtClean="0">
                <a:latin typeface="Arial"/>
                <a:cs typeface="Arial"/>
              </a:rPr>
              <a:t>obs</a:t>
            </a:r>
            <a:r>
              <a:rPr lang="en-US" dirty="0" smtClean="0">
                <a:latin typeface="Arial"/>
                <a:cs typeface="Arial"/>
              </a:rPr>
              <a:t> at  the end of 12-h window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49965" y="4318774"/>
            <a:ext cx="5610624" cy="2823552"/>
            <a:chOff x="738045" y="4142364"/>
            <a:chExt cx="5610624" cy="282355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045" y="4142364"/>
              <a:ext cx="5610624" cy="2823552"/>
            </a:xfrm>
            <a:prstGeom prst="rect">
              <a:avLst/>
            </a:prstGeom>
          </p:spPr>
        </p:pic>
        <p:sp>
          <p:nvSpPr>
            <p:cNvPr id="17" name="TextShape 4"/>
            <p:cNvSpPr txBox="1"/>
            <p:nvPr/>
          </p:nvSpPr>
          <p:spPr>
            <a:xfrm>
              <a:off x="788936" y="4999944"/>
              <a:ext cx="548640" cy="3463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 b="1" dirty="0" smtClean="0">
                  <a:latin typeface="Arial"/>
                </a:rPr>
                <a:t>+</a:t>
              </a:r>
              <a:r>
                <a:rPr lang="en-US" b="1" dirty="0">
                  <a:latin typeface="Arial"/>
                </a:rPr>
                <a:t>3</a:t>
              </a:r>
              <a:endParaRPr dirty="0"/>
            </a:p>
          </p:txBody>
        </p:sp>
        <p:sp>
          <p:nvSpPr>
            <p:cNvPr id="18" name="TextShape 5"/>
            <p:cNvSpPr txBox="1"/>
            <p:nvPr/>
          </p:nvSpPr>
          <p:spPr>
            <a:xfrm>
              <a:off x="2531829" y="4999470"/>
              <a:ext cx="548640" cy="3463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 b="1" dirty="0" smtClean="0">
                  <a:latin typeface="Arial"/>
                </a:rPr>
                <a:t>+</a:t>
              </a:r>
              <a:r>
                <a:rPr lang="en-US" b="1" dirty="0">
                  <a:latin typeface="Arial"/>
                </a:rPr>
                <a:t>6</a:t>
              </a:r>
              <a:endParaRPr dirty="0"/>
            </a:p>
          </p:txBody>
        </p:sp>
        <p:sp>
          <p:nvSpPr>
            <p:cNvPr id="19" name="TextShape 6"/>
            <p:cNvSpPr txBox="1"/>
            <p:nvPr/>
          </p:nvSpPr>
          <p:spPr>
            <a:xfrm>
              <a:off x="4282834" y="4998996"/>
              <a:ext cx="832689" cy="3463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 b="1" dirty="0" smtClean="0">
                  <a:latin typeface="Arial"/>
                </a:rPr>
                <a:t>+12</a:t>
              </a:r>
              <a:endParaRPr dirty="0"/>
            </a:p>
          </p:txBody>
        </p:sp>
        <p:sp>
          <p:nvSpPr>
            <p:cNvPr id="20" name="TextShape 4"/>
            <p:cNvSpPr txBox="1"/>
            <p:nvPr/>
          </p:nvSpPr>
          <p:spPr>
            <a:xfrm>
              <a:off x="769696" y="6381393"/>
              <a:ext cx="548640" cy="3463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 b="1" dirty="0" smtClean="0">
                  <a:latin typeface="Arial"/>
                </a:rPr>
                <a:t>+</a:t>
              </a:r>
              <a:r>
                <a:rPr lang="en-US" b="1" dirty="0">
                  <a:latin typeface="Arial"/>
                </a:rPr>
                <a:t>3</a:t>
              </a:r>
              <a:endParaRPr dirty="0"/>
            </a:p>
          </p:txBody>
        </p:sp>
        <p:sp>
          <p:nvSpPr>
            <p:cNvPr id="21" name="TextShape 5"/>
            <p:cNvSpPr txBox="1"/>
            <p:nvPr/>
          </p:nvSpPr>
          <p:spPr>
            <a:xfrm>
              <a:off x="2512589" y="6380919"/>
              <a:ext cx="548640" cy="3463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 b="1" dirty="0" smtClean="0">
                  <a:latin typeface="Arial"/>
                </a:rPr>
                <a:t>+</a:t>
              </a:r>
              <a:r>
                <a:rPr lang="en-US" b="1" dirty="0">
                  <a:latin typeface="Arial"/>
                </a:rPr>
                <a:t>6</a:t>
              </a:r>
              <a:endParaRPr dirty="0"/>
            </a:p>
          </p:txBody>
        </p:sp>
        <p:sp>
          <p:nvSpPr>
            <p:cNvPr id="22" name="TextShape 6"/>
            <p:cNvSpPr txBox="1"/>
            <p:nvPr/>
          </p:nvSpPr>
          <p:spPr>
            <a:xfrm>
              <a:off x="4263595" y="6380445"/>
              <a:ext cx="851928" cy="338674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 b="1" dirty="0" smtClean="0">
                  <a:latin typeface="Arial"/>
                </a:rPr>
                <a:t>+12</a:t>
              </a:r>
              <a:endParaRPr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23" y="654530"/>
            <a:ext cx="7915584" cy="18449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78" y="2349500"/>
            <a:ext cx="7959081" cy="187577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51233" y="653875"/>
            <a:ext cx="219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unsaturated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11829" y="2392951"/>
            <a:ext cx="145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saturated</a:t>
            </a:r>
            <a:endParaRPr lang="en-US" b="1" dirty="0"/>
          </a:p>
        </p:txBody>
      </p:sp>
      <p:sp>
        <p:nvSpPr>
          <p:cNvPr id="29" name="TextShape 4"/>
          <p:cNvSpPr txBox="1"/>
          <p:nvPr/>
        </p:nvSpPr>
        <p:spPr>
          <a:xfrm>
            <a:off x="577586" y="1967878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>
                <a:latin typeface="Arial"/>
              </a:rPr>
              <a:t>0</a:t>
            </a:r>
            <a:r>
              <a:rPr lang="en-US" b="1" dirty="0" smtClean="0">
                <a:latin typeface="Arial"/>
              </a:rPr>
              <a:t>0</a:t>
            </a:r>
            <a:endParaRPr dirty="0"/>
          </a:p>
        </p:txBody>
      </p:sp>
      <p:sp>
        <p:nvSpPr>
          <p:cNvPr id="30" name="TextShape 5"/>
          <p:cNvSpPr txBox="1"/>
          <p:nvPr/>
        </p:nvSpPr>
        <p:spPr>
          <a:xfrm>
            <a:off x="5557768" y="1968963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 smtClean="0">
                <a:latin typeface="Arial"/>
              </a:rPr>
              <a:t>1</a:t>
            </a:r>
            <a:r>
              <a:rPr lang="en-US" b="1" dirty="0">
                <a:latin typeface="Arial"/>
              </a:rPr>
              <a:t>2</a:t>
            </a:r>
            <a:endParaRPr dirty="0"/>
          </a:p>
        </p:txBody>
      </p:sp>
      <p:sp>
        <p:nvSpPr>
          <p:cNvPr id="31" name="TextShape 6"/>
          <p:cNvSpPr txBox="1"/>
          <p:nvPr/>
        </p:nvSpPr>
        <p:spPr>
          <a:xfrm>
            <a:off x="3080469" y="1968015"/>
            <a:ext cx="792612" cy="34726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 smtClean="0">
                <a:latin typeface="Arial"/>
              </a:rPr>
              <a:t>06</a:t>
            </a:r>
            <a:endParaRPr dirty="0"/>
          </a:p>
        </p:txBody>
      </p:sp>
      <p:sp>
        <p:nvSpPr>
          <p:cNvPr id="34" name="TextBox 33"/>
          <p:cNvSpPr txBox="1"/>
          <p:nvPr/>
        </p:nvSpPr>
        <p:spPr>
          <a:xfrm>
            <a:off x="6219658" y="5094696"/>
            <a:ext cx="265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IGW propagates outward backward in time, in AD and inward in TL model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70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 single moisture observation in MADDAM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12-hour window 4D-Var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4328" y="1233604"/>
            <a:ext cx="2603880" cy="182268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15128" y="1242604"/>
            <a:ext cx="2597040" cy="18198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904848" y="1233604"/>
            <a:ext cx="3273480" cy="1819800"/>
          </a:xfrm>
          <a:prstGeom prst="rect">
            <a:avLst/>
          </a:prstGeom>
          <a:ln>
            <a:noFill/>
          </a:ln>
        </p:spPr>
      </p:pic>
      <p:sp>
        <p:nvSpPr>
          <p:cNvPr id="12" name="TextShape 3"/>
          <p:cNvSpPr txBox="1"/>
          <p:nvPr/>
        </p:nvSpPr>
        <p:spPr>
          <a:xfrm>
            <a:off x="674408" y="2994724"/>
            <a:ext cx="8503920" cy="6022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Single specific humidity observation (</a:t>
            </a:r>
            <a:r>
              <a:rPr lang="en-US" b="1" dirty="0">
                <a:solidFill>
                  <a:srgbClr val="FF3333"/>
                </a:solidFill>
                <a:latin typeface="Arial"/>
              </a:rPr>
              <a:t>RED</a:t>
            </a:r>
            <a:r>
              <a:rPr lang="en-US" dirty="0">
                <a:latin typeface="Arial"/>
              </a:rPr>
              <a:t> dot</a:t>
            </a:r>
            <a:r>
              <a:rPr lang="en-US" dirty="0" smtClean="0">
                <a:latin typeface="Arial"/>
              </a:rPr>
              <a:t>)</a:t>
            </a:r>
            <a:endParaRPr dirty="0"/>
          </a:p>
        </p:txBody>
      </p:sp>
      <p:sp>
        <p:nvSpPr>
          <p:cNvPr id="17" name="TextShape 4"/>
          <p:cNvSpPr txBox="1"/>
          <p:nvPr/>
        </p:nvSpPr>
        <p:spPr>
          <a:xfrm>
            <a:off x="308648" y="1276804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>
                <a:latin typeface="Arial"/>
              </a:rPr>
              <a:t>00</a:t>
            </a:r>
            <a:endParaRPr dirty="0"/>
          </a:p>
        </p:txBody>
      </p:sp>
      <p:sp>
        <p:nvSpPr>
          <p:cNvPr id="18" name="TextShape 5"/>
          <p:cNvSpPr txBox="1"/>
          <p:nvPr/>
        </p:nvSpPr>
        <p:spPr>
          <a:xfrm>
            <a:off x="3234728" y="1276804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>
                <a:latin typeface="Arial"/>
              </a:rPr>
              <a:t>06</a:t>
            </a:r>
            <a:endParaRPr/>
          </a:p>
        </p:txBody>
      </p:sp>
      <p:sp>
        <p:nvSpPr>
          <p:cNvPr id="19" name="TextShape 6"/>
          <p:cNvSpPr txBox="1"/>
          <p:nvPr/>
        </p:nvSpPr>
        <p:spPr>
          <a:xfrm>
            <a:off x="6160808" y="1276804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>
                <a:latin typeface="Arial"/>
              </a:rPr>
              <a:t>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238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Single moisture observation in MADDAM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12-hour window 4D-Var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74624" y="1233604"/>
            <a:ext cx="2603880" cy="182268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929308" y="1242604"/>
            <a:ext cx="2597040" cy="18198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630224" y="1233604"/>
            <a:ext cx="3273480" cy="1819800"/>
          </a:xfrm>
          <a:prstGeom prst="rect">
            <a:avLst/>
          </a:prstGeom>
          <a:ln>
            <a:noFill/>
          </a:ln>
        </p:spPr>
      </p:pic>
      <p:sp>
        <p:nvSpPr>
          <p:cNvPr id="17" name="TextShape 4"/>
          <p:cNvSpPr txBox="1"/>
          <p:nvPr/>
        </p:nvSpPr>
        <p:spPr>
          <a:xfrm>
            <a:off x="548944" y="1276804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>
                <a:latin typeface="Arial"/>
              </a:rPr>
              <a:t>00</a:t>
            </a:r>
            <a:endParaRPr dirty="0"/>
          </a:p>
        </p:txBody>
      </p:sp>
      <p:sp>
        <p:nvSpPr>
          <p:cNvPr id="18" name="TextShape 5"/>
          <p:cNvSpPr txBox="1"/>
          <p:nvPr/>
        </p:nvSpPr>
        <p:spPr>
          <a:xfrm>
            <a:off x="3148908" y="1276804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>
                <a:latin typeface="Arial"/>
              </a:rPr>
              <a:t>06</a:t>
            </a:r>
            <a:endParaRPr/>
          </a:p>
        </p:txBody>
      </p:sp>
      <p:sp>
        <p:nvSpPr>
          <p:cNvPr id="19" name="TextShape 6"/>
          <p:cNvSpPr txBox="1"/>
          <p:nvPr/>
        </p:nvSpPr>
        <p:spPr>
          <a:xfrm>
            <a:off x="5886184" y="1276804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>
                <a:latin typeface="Arial"/>
              </a:rPr>
              <a:t>12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75" y="2967599"/>
            <a:ext cx="8663412" cy="3906371"/>
          </a:xfrm>
          <a:prstGeom prst="rect">
            <a:avLst/>
          </a:prstGeom>
        </p:spPr>
      </p:pic>
      <p:sp>
        <p:nvSpPr>
          <p:cNvPr id="31" name="TextShape 4"/>
          <p:cNvSpPr txBox="1"/>
          <p:nvPr/>
        </p:nvSpPr>
        <p:spPr>
          <a:xfrm>
            <a:off x="560224" y="4251764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>
                <a:latin typeface="Arial"/>
              </a:rPr>
              <a:t>00</a:t>
            </a:r>
            <a:endParaRPr dirty="0"/>
          </a:p>
        </p:txBody>
      </p:sp>
      <p:sp>
        <p:nvSpPr>
          <p:cNvPr id="32" name="TextShape 5"/>
          <p:cNvSpPr txBox="1"/>
          <p:nvPr/>
        </p:nvSpPr>
        <p:spPr>
          <a:xfrm>
            <a:off x="3213108" y="4251764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>
                <a:latin typeface="Arial"/>
              </a:rPr>
              <a:t>06</a:t>
            </a:r>
            <a:endParaRPr dirty="0"/>
          </a:p>
        </p:txBody>
      </p:sp>
      <p:sp>
        <p:nvSpPr>
          <p:cNvPr id="33" name="TextShape 6"/>
          <p:cNvSpPr txBox="1"/>
          <p:nvPr/>
        </p:nvSpPr>
        <p:spPr>
          <a:xfrm>
            <a:off x="5897464" y="4251764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>
                <a:latin typeface="Arial"/>
              </a:rPr>
              <a:t>12</a:t>
            </a:r>
            <a:endParaRPr/>
          </a:p>
        </p:txBody>
      </p:sp>
      <p:sp>
        <p:nvSpPr>
          <p:cNvPr id="34" name="TextShape 4"/>
          <p:cNvSpPr txBox="1"/>
          <p:nvPr/>
        </p:nvSpPr>
        <p:spPr>
          <a:xfrm>
            <a:off x="571504" y="6274110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>
                <a:latin typeface="Arial"/>
              </a:rPr>
              <a:t>00</a:t>
            </a:r>
            <a:endParaRPr dirty="0"/>
          </a:p>
        </p:txBody>
      </p:sp>
      <p:sp>
        <p:nvSpPr>
          <p:cNvPr id="35" name="TextShape 5"/>
          <p:cNvSpPr txBox="1"/>
          <p:nvPr/>
        </p:nvSpPr>
        <p:spPr>
          <a:xfrm>
            <a:off x="3224388" y="6274110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>
                <a:latin typeface="Arial"/>
              </a:rPr>
              <a:t>06</a:t>
            </a:r>
            <a:endParaRPr/>
          </a:p>
        </p:txBody>
      </p:sp>
      <p:sp>
        <p:nvSpPr>
          <p:cNvPr id="36" name="TextShape 6"/>
          <p:cNvSpPr txBox="1"/>
          <p:nvPr/>
        </p:nvSpPr>
        <p:spPr>
          <a:xfrm>
            <a:off x="5908744" y="6274110"/>
            <a:ext cx="54864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>
                <a:latin typeface="Arial"/>
              </a:rPr>
              <a:t>12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130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Impact of moisture observations on wind analyses in tropical 4D-Var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03" y="1524082"/>
            <a:ext cx="4159553" cy="442505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8553" y="5898569"/>
            <a:ext cx="386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Analysis RMSE in the middle of 12-h window for different </a:t>
            </a:r>
            <a:r>
              <a:rPr lang="en-US" dirty="0" err="1" smtClean="0">
                <a:latin typeface="Arial"/>
                <a:cs typeface="Arial"/>
              </a:rPr>
              <a:t>obs</a:t>
            </a:r>
            <a:r>
              <a:rPr lang="en-US" dirty="0" smtClean="0">
                <a:latin typeface="Arial"/>
                <a:cs typeface="Arial"/>
              </a:rPr>
              <a:t> types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740" y="1287805"/>
            <a:ext cx="63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u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74886" y="1300381"/>
            <a:ext cx="63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85673" y="1288008"/>
            <a:ext cx="63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T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5622" y="1524082"/>
            <a:ext cx="36514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Moisture actively affects dynamics. </a:t>
            </a:r>
          </a:p>
          <a:p>
            <a:r>
              <a:rPr lang="en-US" dirty="0" smtClean="0">
                <a:latin typeface="Arial"/>
                <a:cs typeface="Arial"/>
              </a:rPr>
              <a:t>Wind retrieval from moisture in 4D-Var depends 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observation sampling of moisture spatial gradients, and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frequency of moisture observations which describes advection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Combined T and q </a:t>
            </a:r>
            <a:r>
              <a:rPr lang="en-US" dirty="0" err="1" smtClean="0">
                <a:latin typeface="Arial"/>
                <a:cs typeface="Arial"/>
              </a:rPr>
              <a:t>obs</a:t>
            </a:r>
            <a:r>
              <a:rPr lang="en-US" dirty="0" smtClean="0">
                <a:latin typeface="Arial"/>
                <a:cs typeface="Arial"/>
              </a:rPr>
              <a:t> in 4D-Var retrieve some useful wind information in areas with significant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>
                <a:latin typeface="Arial"/>
                <a:cs typeface="Arial"/>
              </a:rPr>
              <a:t>q even in if the flow is highly nonlinear (precipitation)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32791" y="5949138"/>
            <a:ext cx="245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Zaplotnik</a:t>
            </a:r>
            <a:r>
              <a:rPr lang="en-US" i="1" dirty="0" smtClean="0"/>
              <a:t> et al., 2018, QJRMS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87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Downscale error propagation using MADDAM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Diff_spectra_zoom_50e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6" y="2161302"/>
            <a:ext cx="5388102" cy="3848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959" y="1114055"/>
            <a:ext cx="7536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Background: unstable </a:t>
            </a:r>
            <a:r>
              <a:rPr lang="en-US" dirty="0" err="1" smtClean="0">
                <a:latin typeface="Arial"/>
                <a:cs typeface="Arial"/>
              </a:rPr>
              <a:t>multiscale</a:t>
            </a:r>
            <a:r>
              <a:rPr lang="en-US" dirty="0" smtClean="0">
                <a:latin typeface="Arial"/>
                <a:cs typeface="Arial"/>
              </a:rPr>
              <a:t> flow in a channel (</a:t>
            </a:r>
            <a:r>
              <a:rPr lang="en-US" dirty="0" err="1" smtClean="0">
                <a:latin typeface="Arial"/>
                <a:cs typeface="Arial"/>
              </a:rPr>
              <a:t>Nk</a:t>
            </a:r>
            <a:r>
              <a:rPr lang="en-US" dirty="0" smtClean="0">
                <a:latin typeface="Arial"/>
                <a:cs typeface="Arial"/>
              </a:rPr>
              <a:t>=479 waves)  </a:t>
            </a:r>
          </a:p>
          <a:p>
            <a:r>
              <a:rPr lang="en-US" dirty="0" smtClean="0">
                <a:latin typeface="Arial"/>
                <a:cs typeface="Arial"/>
              </a:rPr>
              <a:t>Perturbations introduced in synoptic scales: k=4-14</a:t>
            </a:r>
          </a:p>
          <a:p>
            <a:r>
              <a:rPr lang="en-US" dirty="0" smtClean="0">
                <a:latin typeface="Arial"/>
                <a:cs typeface="Arial"/>
              </a:rPr>
              <a:t>50-member ensemble, unsaturated atmosphere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256" y="2165584"/>
            <a:ext cx="271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pectra of differences between perturbed and control simulations in time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2752" y="3437913"/>
            <a:ext cx="2946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Perturbations are propagating both downscale (</a:t>
            </a:r>
            <a:r>
              <a:rPr lang="en-US" dirty="0" err="1" smtClean="0">
                <a:latin typeface="Arial"/>
                <a:cs typeface="Arial"/>
              </a:rPr>
              <a:t>subsynoptic</a:t>
            </a:r>
            <a:r>
              <a:rPr lang="en-US" dirty="0" smtClean="0">
                <a:latin typeface="Arial"/>
                <a:cs typeface="Arial"/>
              </a:rPr>
              <a:t> scales) and upscale (planetary scales)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2752" y="5084499"/>
            <a:ext cx="2718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 continuation: projection of propagating perturbations to balanced and IG parts in moist atmosphere</a:t>
            </a:r>
          </a:p>
        </p:txBody>
      </p:sp>
    </p:spTree>
    <p:extLst>
      <p:ext uri="{BB962C8B-B14F-4D97-AF65-F5344CB8AC3E}">
        <p14:creationId xmlns:p14="http://schemas.microsoft.com/office/powerpoint/2010/main" val="23149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887" y="1257524"/>
            <a:ext cx="7256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5000"/>
            </a:pPr>
            <a:r>
              <a:rPr lang="en-US" dirty="0">
                <a:latin typeface="Arial"/>
              </a:rPr>
              <a:t>A </a:t>
            </a:r>
            <a:r>
              <a:rPr lang="en-US" dirty="0" smtClean="0">
                <a:latin typeface="Arial"/>
              </a:rPr>
              <a:t>simplified model including the moisture</a:t>
            </a:r>
            <a:r>
              <a:rPr lang="en-US" dirty="0">
                <a:latin typeface="Arial"/>
              </a:rPr>
              <a:t>-aerosol-dynamics coupling and </a:t>
            </a:r>
            <a:r>
              <a:rPr lang="en-US" dirty="0" smtClean="0">
                <a:latin typeface="Arial"/>
              </a:rPr>
              <a:t> 4D-Var </a:t>
            </a:r>
            <a:r>
              <a:rPr lang="en-US" dirty="0">
                <a:latin typeface="Arial"/>
              </a:rPr>
              <a:t>data assimilation has been developed. </a:t>
            </a:r>
            <a:r>
              <a:rPr lang="en-US" dirty="0" smtClean="0">
                <a:latin typeface="Arial"/>
              </a:rPr>
              <a:t>It includes </a:t>
            </a:r>
            <a:r>
              <a:rPr lang="en-US" dirty="0">
                <a:latin typeface="Arial"/>
              </a:rPr>
              <a:t>a number of features which mimic </a:t>
            </a:r>
            <a:r>
              <a:rPr lang="en-US" dirty="0" smtClean="0">
                <a:latin typeface="Arial"/>
              </a:rPr>
              <a:t>the NWP </a:t>
            </a:r>
            <a:r>
              <a:rPr lang="en-US" dirty="0">
                <a:latin typeface="Arial"/>
              </a:rPr>
              <a:t>case including the incremental 4D-Var </a:t>
            </a:r>
            <a:r>
              <a:rPr lang="en-US" dirty="0" smtClean="0">
                <a:latin typeface="Arial"/>
              </a:rPr>
              <a:t>formulation and </a:t>
            </a:r>
            <a:r>
              <a:rPr lang="en-US" dirty="0">
                <a:latin typeface="Arial"/>
              </a:rPr>
              <a:t>moisture control variable. </a:t>
            </a:r>
          </a:p>
          <a:p>
            <a:pPr>
              <a:buSzPct val="45000"/>
              <a:buFont typeface="StarSymbol"/>
              <a:buChar char=""/>
            </a:pPr>
            <a:endParaRPr lang="en-US" dirty="0">
              <a:latin typeface="Arial"/>
            </a:endParaRPr>
          </a:p>
          <a:p>
            <a:pPr>
              <a:buSzPct val="45000"/>
            </a:pPr>
            <a:r>
              <a:rPr lang="en-US" dirty="0">
                <a:latin typeface="Arial"/>
              </a:rPr>
              <a:t>The new model </a:t>
            </a:r>
            <a:r>
              <a:rPr lang="en-US" dirty="0" smtClean="0">
                <a:latin typeface="Arial"/>
              </a:rPr>
              <a:t>– MADDAM has </a:t>
            </a:r>
            <a:r>
              <a:rPr lang="en-US" dirty="0">
                <a:latin typeface="Arial"/>
              </a:rPr>
              <a:t>been applied to study the wind retrieval from moisture and tracer observations along with other mass-field data in 4D-Var. </a:t>
            </a:r>
            <a:endParaRPr lang="en-US" dirty="0" smtClean="0">
              <a:latin typeface="Arial"/>
            </a:endParaRPr>
          </a:p>
          <a:p>
            <a:pPr>
              <a:buSzPct val="45000"/>
            </a:pPr>
            <a:endParaRPr lang="en-US" dirty="0"/>
          </a:p>
          <a:p>
            <a:pPr>
              <a:buSzPct val="45000"/>
            </a:pPr>
            <a:r>
              <a:rPr lang="en-US" dirty="0" smtClean="0">
                <a:latin typeface="Arial"/>
              </a:rPr>
              <a:t>It is used to address some properties of the growth of forecast uncertainties in global ensemble prediction systems and the IGW dynamics in 4D-Var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592" y="5066570"/>
            <a:ext cx="398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 you!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99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Scale decomposition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ENS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spread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63" y="1814615"/>
            <a:ext cx="8549488" cy="2448445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6898" y="1350727"/>
            <a:ext cx="8288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91966"/>
                </a:solidFill>
                <a:cs typeface="Arial Unicode MS" charset="0"/>
              </a:rPr>
              <a:t> Based on model</a:t>
            </a:r>
            <a:r>
              <a:rPr lang="en-US" sz="2000" dirty="0">
                <a:solidFill>
                  <a:srgbClr val="191966"/>
                </a:solidFill>
                <a:cs typeface="Arial Unicode MS" charset="0"/>
              </a:rPr>
              <a:t>-level data from the operational ECMWF </a:t>
            </a:r>
            <a:r>
              <a:rPr lang="en-US" sz="2000" dirty="0" smtClean="0">
                <a:solidFill>
                  <a:srgbClr val="191966"/>
                </a:solidFill>
                <a:cs typeface="Arial Unicode MS" charset="0"/>
              </a:rPr>
              <a:t>ENS  in May 2015</a:t>
            </a:r>
            <a:endParaRPr lang="hr-HR" sz="2000" dirty="0">
              <a:solidFill>
                <a:srgbClr val="191966"/>
              </a:solidFill>
              <a:cs typeface="Arial Unicode MS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6898" y="4484139"/>
            <a:ext cx="7453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191966"/>
                </a:solidFill>
                <a:cs typeface="Arial Unicode MS" charset="0"/>
              </a:rPr>
              <a:t>Global analysis and forecast uncertainties in the first vertical mode  </a:t>
            </a:r>
            <a:r>
              <a:rPr lang="en-US" dirty="0" smtClean="0">
                <a:solidFill>
                  <a:srgbClr val="191966"/>
                </a:solidFill>
                <a:cs typeface="Arial Unicode MS" charset="0"/>
              </a:rPr>
              <a:t>as a function of the zonal wavenumber and </a:t>
            </a:r>
            <a:r>
              <a:rPr lang="en-US" dirty="0" err="1" smtClean="0">
                <a:solidFill>
                  <a:srgbClr val="191966"/>
                </a:solidFill>
                <a:cs typeface="Arial Unicode MS" charset="0"/>
              </a:rPr>
              <a:t>meridional</a:t>
            </a:r>
            <a:r>
              <a:rPr lang="en-US" dirty="0" smtClean="0">
                <a:solidFill>
                  <a:srgbClr val="191966"/>
                </a:solidFill>
                <a:cs typeface="Arial Unicode MS" charset="0"/>
              </a:rPr>
              <a:t> mode</a:t>
            </a:r>
            <a:endParaRPr lang="en-US" sz="1800" dirty="0">
              <a:solidFill>
                <a:srgbClr val="191966"/>
              </a:solidFill>
              <a:cs typeface="Arial Unicode MS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74576"/>
                </a:solidFill>
                <a:cs typeface="Arial Unicode MS" charset="0"/>
              </a:rPr>
              <a:t>Only spread associated with </a:t>
            </a:r>
            <a:r>
              <a:rPr lang="en-US" dirty="0" err="1" smtClean="0">
                <a:solidFill>
                  <a:srgbClr val="174576"/>
                </a:solidFill>
                <a:cs typeface="Arial Unicode MS" charset="0"/>
              </a:rPr>
              <a:t>Rossby</a:t>
            </a:r>
            <a:r>
              <a:rPr lang="en-US" dirty="0" smtClean="0">
                <a:solidFill>
                  <a:srgbClr val="174576"/>
                </a:solidFill>
                <a:cs typeface="Arial Unicode MS" charset="0"/>
              </a:rPr>
              <a:t> </a:t>
            </a:r>
            <a:r>
              <a:rPr lang="en-US" dirty="0">
                <a:solidFill>
                  <a:srgbClr val="174576"/>
                </a:solidFill>
                <a:cs typeface="Arial Unicode MS" charset="0"/>
              </a:rPr>
              <a:t>modes (</a:t>
            </a:r>
            <a:r>
              <a:rPr lang="en-US" dirty="0" smtClean="0">
                <a:solidFill>
                  <a:srgbClr val="174576"/>
                </a:solidFill>
                <a:cs typeface="Arial Unicode MS" charset="0"/>
              </a:rPr>
              <a:t>balanced dynamics) </a:t>
            </a:r>
            <a:endParaRPr lang="hr-HR" sz="1800" dirty="0">
              <a:solidFill>
                <a:srgbClr val="174576"/>
              </a:solidFill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4615" y="5653146"/>
            <a:ext cx="2134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Tellus</a:t>
            </a:r>
            <a:r>
              <a:rPr lang="en-US" sz="1400" dirty="0"/>
              <a:t> A, 2017</a:t>
            </a:r>
          </a:p>
        </p:txBody>
      </p:sp>
    </p:spTree>
    <p:extLst>
      <p:ext uri="{BB962C8B-B14F-4D97-AF65-F5344CB8AC3E}">
        <p14:creationId xmlns:p14="http://schemas.microsoft.com/office/powerpoint/2010/main" val="258606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33680" y="88133"/>
            <a:ext cx="8618113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Modal representation of ensemble reliability</a:t>
            </a:r>
            <a:endParaRPr lang="en-US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429604" y="2624149"/>
            <a:ext cx="209904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  lack of variability is</a:t>
            </a:r>
            <a:r>
              <a:rPr lang="hr-HR" dirty="0" smtClean="0">
                <a:solidFill>
                  <a:srgbClr val="000000"/>
                </a:solidFill>
                <a:latin typeface="Arial"/>
                <a:cs typeface="Arial"/>
              </a:rPr>
              <a:t> initially seen in subsynoptic balanced scales, and lateron in all tropical modes, especially the Kelvin mode</a:t>
            </a:r>
            <a:endParaRPr lang="hr-HR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50" y="1317894"/>
            <a:ext cx="5557911" cy="4697090"/>
          </a:xfrm>
          <a:prstGeom prst="rect">
            <a:avLst/>
          </a:prstGeom>
        </p:spPr>
      </p:pic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429604" y="6166342"/>
            <a:ext cx="23903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J. Atmos. Sci., 2015</a:t>
            </a:r>
            <a:endParaRPr lang="en-US" sz="16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604" y="1114055"/>
            <a:ext cx="2099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ens</a:t>
            </a:r>
            <a:r>
              <a:rPr lang="en-US" dirty="0" smtClean="0"/>
              <a:t> spread with the control analysis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1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Outline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5875" y="1648993"/>
            <a:ext cx="6629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Scale-dependent growth of forecast uncertainties in a global ensemble prediction system 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A new intermediate complexity model for moisture-wind-aerosol dynamics in 4D-Var (</a:t>
            </a:r>
            <a:r>
              <a:rPr lang="en-US" sz="2000" i="1" dirty="0" err="1">
                <a:latin typeface="Arial"/>
                <a:cs typeface="Arial"/>
              </a:rPr>
              <a:t>Ž</a:t>
            </a:r>
            <a:r>
              <a:rPr lang="en-US" sz="2000" i="1" dirty="0" err="1" smtClean="0">
                <a:latin typeface="Arial"/>
                <a:cs typeface="Arial"/>
              </a:rPr>
              <a:t>iga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i="1" dirty="0" err="1" smtClean="0">
                <a:latin typeface="Arial"/>
                <a:cs typeface="Arial"/>
              </a:rPr>
              <a:t>Zaplotnik</a:t>
            </a:r>
            <a:r>
              <a:rPr lang="en-US" sz="2000" i="1" dirty="0" smtClean="0">
                <a:latin typeface="Arial"/>
                <a:cs typeface="Arial"/>
              </a:rPr>
              <a:t> PhD research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68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Growth of global forecast uncertainties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6574" y="6372628"/>
            <a:ext cx="172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Tellus</a:t>
            </a:r>
            <a:r>
              <a:rPr lang="en-US" sz="1400" dirty="0" smtClean="0"/>
              <a:t> A, 2017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219409" y="4785489"/>
            <a:ext cx="6781381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Arial"/>
                <a:cs typeface="Arial"/>
              </a:rPr>
              <a:t>How do the forecast uncertainties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grow as a function of scale and as a function of flow?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7695" y="1180576"/>
            <a:ext cx="289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 level 45, ~150 </a:t>
            </a:r>
            <a:r>
              <a:rPr lang="en-US" sz="2000" dirty="0" err="1" smtClean="0"/>
              <a:t>hPa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20969" y="1198010"/>
            <a:ext cx="289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 level 55, ~300 </a:t>
            </a:r>
            <a:r>
              <a:rPr lang="en-US" sz="2000" dirty="0" err="1" smtClean="0"/>
              <a:t>hPa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33270" y="1627494"/>
            <a:ext cx="7131691" cy="2946400"/>
            <a:chOff x="1033270" y="1612376"/>
            <a:chExt cx="7131691" cy="2946400"/>
          </a:xfrm>
        </p:grpSpPr>
        <p:pic>
          <p:nvPicPr>
            <p:cNvPr id="17" name="Picture 16" descr="fig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790" y="1612376"/>
              <a:ext cx="6858000" cy="2946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33270" y="3068998"/>
              <a:ext cx="7131691" cy="1489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27716" y="3483465"/>
            <a:ext cx="738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Spread (standard deviation) of the 50-member ensemble, ECMWF ENS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Zonal wind (in m/s) at 2 model levels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Mean of the ensemble spread over </a:t>
            </a:r>
            <a:r>
              <a:rPr lang="en-US" dirty="0" smtClean="0"/>
              <a:t>2-week </a:t>
            </a:r>
            <a:r>
              <a:rPr lang="en-US" dirty="0" smtClean="0"/>
              <a:t>period in May 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7695" y="3144588"/>
            <a:ext cx="214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+24-hour 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6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Flow-dependent decomposition of ENS spread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857863" y="4663662"/>
            <a:ext cx="81197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 smtClean="0">
              <a:solidFill>
                <a:srgbClr val="174576"/>
              </a:solidFill>
              <a:latin typeface="+mn-lt"/>
              <a:cs typeface="Trebuchet MS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>
                <a:solidFill>
                  <a:srgbClr val="174576"/>
                </a:solidFill>
                <a:cs typeface="Trebuchet MS" charset="0"/>
              </a:rPr>
              <a:t>Spread in 12-hr zonal wind forecast, level close to 250 </a:t>
            </a:r>
            <a:r>
              <a:rPr lang="en-US" sz="1800" dirty="0" err="1" smtClean="0">
                <a:solidFill>
                  <a:srgbClr val="174576"/>
                </a:solidFill>
                <a:cs typeface="Trebuchet MS" charset="0"/>
              </a:rPr>
              <a:t>hPa</a:t>
            </a:r>
            <a:endParaRPr lang="en-US" sz="1800" dirty="0" smtClean="0">
              <a:solidFill>
                <a:srgbClr val="174576"/>
              </a:solidFill>
              <a:latin typeface="+mn-lt"/>
              <a:cs typeface="Trebuchet MS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>
                <a:solidFill>
                  <a:srgbClr val="174576"/>
                </a:solidFill>
                <a:latin typeface="+mn-lt"/>
                <a:cs typeface="Trebuchet MS" charset="0"/>
              </a:rPr>
              <a:t>A greater part of the WIG spread component is associated with mid-latitude </a:t>
            </a:r>
            <a:r>
              <a:rPr lang="en-US" sz="1800" dirty="0" err="1" smtClean="0">
                <a:solidFill>
                  <a:srgbClr val="174576"/>
                </a:solidFill>
                <a:latin typeface="+mn-lt"/>
                <a:cs typeface="Trebuchet MS" charset="0"/>
              </a:rPr>
              <a:t>baroclinic</a:t>
            </a:r>
            <a:r>
              <a:rPr lang="en-US" sz="1800" dirty="0" smtClean="0">
                <a:solidFill>
                  <a:srgbClr val="174576"/>
                </a:solidFill>
                <a:latin typeface="+mn-lt"/>
                <a:cs typeface="Trebuchet MS" charset="0"/>
              </a:rPr>
              <a:t> waves, whereas the the EIG component is larger in the tropics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35" y="1341903"/>
            <a:ext cx="7884332" cy="3282244"/>
          </a:xfrm>
          <a:prstGeom prst="rect">
            <a:avLst/>
          </a:prstGeom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776787" y="4015275"/>
            <a:ext cx="8912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90"/>
                </a:solidFill>
                <a:latin typeface="+mn-lt"/>
                <a:cs typeface="Trebuchet MS" charset="0"/>
              </a:rPr>
              <a:t>WIG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978073" y="4009630"/>
            <a:ext cx="8912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90"/>
                </a:solidFill>
                <a:latin typeface="+mn-lt"/>
                <a:cs typeface="Trebuchet MS" charset="0"/>
              </a:rPr>
              <a:t>E</a:t>
            </a:r>
            <a:r>
              <a:rPr lang="en-US" dirty="0" smtClean="0">
                <a:solidFill>
                  <a:srgbClr val="000090"/>
                </a:solidFill>
                <a:latin typeface="+mn-lt"/>
                <a:cs typeface="Trebuchet MS" charset="0"/>
              </a:rPr>
              <a:t>IG</a:t>
            </a:r>
            <a:endParaRPr lang="en-US" dirty="0">
              <a:solidFill>
                <a:srgbClr val="000090"/>
              </a:solidFill>
              <a:latin typeface="+mn-lt"/>
              <a:cs typeface="Trebuchet MS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188892" y="2468696"/>
            <a:ext cx="1534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90"/>
                </a:solidFill>
                <a:latin typeface="+mn-lt"/>
                <a:cs typeface="Trebuchet MS" charset="0"/>
              </a:rPr>
              <a:t>ROSSBY</a:t>
            </a:r>
            <a:endParaRPr lang="en-US" dirty="0">
              <a:solidFill>
                <a:srgbClr val="000090"/>
              </a:solidFill>
              <a:latin typeface="+mn-lt"/>
              <a:cs typeface="Trebuchet MS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07072" y="2487842"/>
            <a:ext cx="1534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90"/>
                </a:solidFill>
                <a:latin typeface="+mn-lt"/>
                <a:cs typeface="Trebuchet MS" charset="0"/>
              </a:rPr>
              <a:t>TOTAL</a:t>
            </a:r>
            <a:endParaRPr lang="en-US" dirty="0">
              <a:solidFill>
                <a:srgbClr val="000090"/>
              </a:solidFill>
              <a:latin typeface="+mn-lt"/>
              <a:cs typeface="Trebuchet M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8892" y="6111629"/>
            <a:ext cx="2126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MWR, 2016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874083" y="1021115"/>
            <a:ext cx="696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Decomposition in terms of Hough harmonics </a:t>
            </a:r>
          </a:p>
        </p:txBody>
      </p:sp>
    </p:spTree>
    <p:extLst>
      <p:ext uri="{BB962C8B-B14F-4D97-AF65-F5344CB8AC3E}">
        <p14:creationId xmlns:p14="http://schemas.microsoft.com/office/powerpoint/2010/main" val="51814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826887" y="134603"/>
            <a:ext cx="7869600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Scale decomposition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global circulation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54" y="1027916"/>
            <a:ext cx="836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Modal decomposition using the 3D orthogonal normal mode functions </a:t>
            </a:r>
          </a:p>
          <a:p>
            <a:r>
              <a:rPr lang="en-US" sz="2000" dirty="0" smtClean="0"/>
              <a:t>Statistics in modal space  (MODES software)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-524826" y="173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16" y="5655720"/>
            <a:ext cx="2740212" cy="676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812" y="5655720"/>
            <a:ext cx="1993153" cy="7598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3380" y="1847848"/>
            <a:ext cx="723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Computation of the ensemble variance (J. Atmos. Sci., 2015):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26603" y="5211576"/>
            <a:ext cx="758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Forecast-error statistics: </a:t>
            </a:r>
            <a:r>
              <a:rPr lang="en-US" sz="2000" dirty="0" err="1"/>
              <a:t>m</a:t>
            </a:r>
            <a:r>
              <a:rPr lang="en-US" sz="2000" dirty="0" err="1" smtClean="0"/>
              <a:t>eridionally</a:t>
            </a:r>
            <a:r>
              <a:rPr lang="en-US" sz="2000" dirty="0" smtClean="0"/>
              <a:t> and vertically integrated spread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3813" y="5728570"/>
            <a:ext cx="215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ormalized forecast errors</a:t>
            </a:r>
            <a:endParaRPr lang="en-US" dirty="0"/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202510"/>
              </p:ext>
            </p:extLst>
          </p:nvPr>
        </p:nvGraphicFramePr>
        <p:xfrm>
          <a:off x="936875" y="2247958"/>
          <a:ext cx="4471917" cy="7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5" imgW="2819400" imgH="482600" progId="Equation.3">
                  <p:embed/>
                </p:oleObj>
              </mc:Choice>
              <mc:Fallback>
                <p:oleObj name="Equation" r:id="rId5" imgW="2819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875" y="2247958"/>
                        <a:ext cx="4471917" cy="7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5704934" y="2404292"/>
            <a:ext cx="34821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pecific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modal variance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Σ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829729"/>
              </p:ext>
            </p:extLst>
          </p:nvPr>
        </p:nvGraphicFramePr>
        <p:xfrm>
          <a:off x="914561" y="3014870"/>
          <a:ext cx="1995731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7" imgW="1079500" imgH="457200" progId="Equation.3">
                  <p:embed/>
                </p:oleObj>
              </mc:Choice>
              <mc:Fallback>
                <p:oleObj name="Equation" r:id="rId7" imgW="107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561" y="3014870"/>
                        <a:ext cx="1995731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3066708" y="3187091"/>
            <a:ext cx="34821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equivalent to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767621"/>
              </p:ext>
            </p:extLst>
          </p:nvPr>
        </p:nvGraphicFramePr>
        <p:xfrm>
          <a:off x="4842815" y="2999190"/>
          <a:ext cx="237338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9" imgW="1282700" imgH="482600" progId="Equation.3">
                  <p:embed/>
                </p:oleObj>
              </mc:Choice>
              <mc:Fallback>
                <p:oleObj name="Equation" r:id="rId9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815" y="2999190"/>
                        <a:ext cx="237338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83513"/>
              </p:ext>
            </p:extLst>
          </p:nvPr>
        </p:nvGraphicFramePr>
        <p:xfrm>
          <a:off x="779786" y="3786590"/>
          <a:ext cx="710334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1" imgW="4178300" imgH="495300" progId="Equation.3">
                  <p:embed/>
                </p:oleObj>
              </mc:Choice>
              <mc:Fallback>
                <p:oleObj name="Equation" r:id="rId11" imgW="41783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6" y="3786590"/>
                        <a:ext cx="7103343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5124709" y="4576390"/>
            <a:ext cx="39056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specific variance in physical space </a:t>
            </a:r>
            <a:r>
              <a:rPr lang="en-US" sz="16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9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33680" y="88133"/>
            <a:ext cx="8618113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Scale</a:t>
            </a:r>
            <a:r>
              <a:rPr lang="en-US" sz="2800" dirty="0">
                <a:solidFill>
                  <a:srgbClr val="376092"/>
                </a:solidFill>
                <a:latin typeface="Arial"/>
                <a:cs typeface="Arial"/>
              </a:rPr>
              <a:t>-dependent growth of the </a:t>
            </a:r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ENS fc uncertainties</a:t>
            </a:r>
            <a:endParaRPr lang="en-US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5" name="Picture 4" descr="total_errorgrowth_k_may201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" y="1741075"/>
            <a:ext cx="4325112" cy="3608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1955" y="1252767"/>
            <a:ext cx="191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og[</a:t>
            </a:r>
            <a:r>
              <a:rPr lang="en-US" sz="2400" i="1" dirty="0" smtClean="0"/>
              <a:t>E(</a:t>
            </a:r>
            <a:r>
              <a:rPr lang="en-US" sz="2400" i="1" dirty="0" err="1" smtClean="0"/>
              <a:t>k,t</a:t>
            </a:r>
            <a:r>
              <a:rPr lang="en-US" sz="2400" i="1" dirty="0" smtClean="0"/>
              <a:t>)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70" y="5517933"/>
            <a:ext cx="1028700" cy="20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6843" y="5419156"/>
            <a:ext cx="113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0504" y="1510242"/>
            <a:ext cx="3254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Meridionally</a:t>
            </a:r>
            <a:r>
              <a:rPr lang="en-US" sz="2000" dirty="0" smtClean="0"/>
              <a:t> and vertically integrated ensemble spread in wind, </a:t>
            </a:r>
            <a:r>
              <a:rPr lang="en-US" sz="2000" dirty="0" err="1" smtClean="0"/>
              <a:t>geopotential</a:t>
            </a:r>
            <a:r>
              <a:rPr lang="en-US" sz="2000" dirty="0" smtClean="0"/>
              <a:t> and surface pressure.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432" y="3084479"/>
            <a:ext cx="2740212" cy="6767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57022" y="6106003"/>
            <a:ext cx="166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cs typeface="Arial"/>
              </a:rPr>
              <a:t>Tellus</a:t>
            </a:r>
            <a:r>
              <a:rPr lang="en-US" sz="1400" dirty="0" smtClean="0">
                <a:solidFill>
                  <a:srgbClr val="000000"/>
                </a:solidFill>
                <a:cs typeface="Arial"/>
              </a:rPr>
              <a:t> A,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694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33680" y="88133"/>
            <a:ext cx="8618113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Scale</a:t>
            </a:r>
            <a:r>
              <a:rPr lang="en-US" sz="2800" dirty="0">
                <a:solidFill>
                  <a:srgbClr val="376092"/>
                </a:solidFill>
                <a:latin typeface="Arial"/>
                <a:cs typeface="Arial"/>
              </a:rPr>
              <a:t>-dependent growth of the </a:t>
            </a:r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ENS fc uncertainties</a:t>
            </a:r>
            <a:endParaRPr lang="en-US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5" name="Picture 4" descr="total_errorgrowth_k_may201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" y="1741075"/>
            <a:ext cx="4325112" cy="3608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1955" y="1252767"/>
            <a:ext cx="191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og[</a:t>
            </a:r>
            <a:r>
              <a:rPr lang="en-US" sz="2400" i="1" dirty="0" smtClean="0"/>
              <a:t>E(</a:t>
            </a:r>
            <a:r>
              <a:rPr lang="en-US" sz="2400" i="1" dirty="0" err="1" smtClean="0"/>
              <a:t>k,t</a:t>
            </a:r>
            <a:r>
              <a:rPr lang="en-US" sz="2400" i="1" dirty="0" smtClean="0"/>
              <a:t>)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70" y="5517933"/>
            <a:ext cx="1028700" cy="20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6843" y="5419156"/>
            <a:ext cx="113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57022" y="6106003"/>
            <a:ext cx="166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cs typeface="Arial"/>
              </a:rPr>
              <a:t>Tellus</a:t>
            </a:r>
            <a:r>
              <a:rPr lang="en-US" sz="1400" dirty="0" smtClean="0">
                <a:solidFill>
                  <a:srgbClr val="000000"/>
                </a:solidFill>
                <a:cs typeface="Arial"/>
              </a:rPr>
              <a:t> A, 2017</a:t>
            </a:r>
            <a:endParaRPr lang="en-US" sz="1400" dirty="0"/>
          </a:p>
        </p:txBody>
      </p:sp>
      <p:pic>
        <p:nvPicPr>
          <p:cNvPr id="14" name="Picture 13" descr="errorgrowth_wrtinitial_k_may201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27" y="1723495"/>
            <a:ext cx="4325112" cy="36088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29810" y="1299935"/>
            <a:ext cx="333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Log[</a:t>
            </a:r>
            <a:r>
              <a:rPr lang="en-US" sz="2400" i="1" dirty="0"/>
              <a:t>E(</a:t>
            </a:r>
            <a:r>
              <a:rPr lang="en-US" sz="2400" i="1" dirty="0" err="1"/>
              <a:t>k,</a:t>
            </a:r>
            <a:r>
              <a:rPr lang="en-US" sz="2400" i="1" dirty="0" err="1" smtClean="0"/>
              <a:t>t</a:t>
            </a:r>
            <a:r>
              <a:rPr lang="en-US" sz="2400" i="1" dirty="0" smtClean="0"/>
              <a:t>)/</a:t>
            </a:r>
            <a:r>
              <a:rPr lang="en-US" sz="2400" i="1" dirty="0"/>
              <a:t>E(k</a:t>
            </a:r>
            <a:r>
              <a:rPr lang="en-US" sz="2400" i="1" dirty="0" smtClean="0"/>
              <a:t>,0)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405473" y="5419156"/>
            <a:ext cx="31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2015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33680" y="88133"/>
            <a:ext cx="8618113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Scale</a:t>
            </a:r>
            <a:r>
              <a:rPr lang="en-US" sz="2800" dirty="0">
                <a:solidFill>
                  <a:srgbClr val="376092"/>
                </a:solidFill>
                <a:latin typeface="Arial"/>
                <a:cs typeface="Arial"/>
              </a:rPr>
              <a:t>-dependent growth of the </a:t>
            </a:r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ENS fc uncertainties</a:t>
            </a:r>
            <a:endParaRPr lang="en-US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16" name="Picture 15" descr="total_errorgrowth_wrtinitial_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8" y="4383414"/>
            <a:ext cx="2661795" cy="2220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13" y="1136435"/>
            <a:ext cx="3500773" cy="30340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870" y="1148514"/>
            <a:ext cx="3551936" cy="306451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781248" y="3799622"/>
            <a:ext cx="1842406" cy="873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23654" y="3747410"/>
            <a:ext cx="1626160" cy="92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31720" y="1372582"/>
            <a:ext cx="2455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BB2C1A"/>
                </a:solidFill>
                <a:latin typeface="+mn-lt"/>
                <a:cs typeface="Arial" charset="0"/>
              </a:rPr>
              <a:t>IG  </a:t>
            </a:r>
            <a:endParaRPr lang="en-US" sz="2000" b="1" dirty="0">
              <a:solidFill>
                <a:srgbClr val="BB2C1A"/>
              </a:solidFill>
              <a:latin typeface="+mn-lt"/>
              <a:cs typeface="Arial" charset="0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302033" y="1358471"/>
            <a:ext cx="2352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0090"/>
                </a:solidFill>
                <a:latin typeface="+mn-lt"/>
                <a:cs typeface="Arial" charset="0"/>
              </a:rPr>
              <a:t>Balanced</a:t>
            </a:r>
            <a:endParaRPr lang="en-US" sz="2000" b="1" dirty="0">
              <a:solidFill>
                <a:srgbClr val="000090"/>
              </a:solidFill>
              <a:latin typeface="+mn-lt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7465" y="5086507"/>
            <a:ext cx="234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Wrt</a:t>
            </a:r>
            <a:r>
              <a:rPr lang="en-US" dirty="0" smtClean="0"/>
              <a:t> to initial spread</a:t>
            </a:r>
          </a:p>
          <a:p>
            <a:r>
              <a:rPr lang="en-US" dirty="0" smtClean="0"/>
              <a:t>May 2015 ENS data</a:t>
            </a:r>
            <a:endParaRPr lang="en-US" dirty="0"/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166715" y="5120071"/>
            <a:ext cx="10457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+mn-lt"/>
                <a:cs typeface="Arial" charset="0"/>
              </a:rPr>
              <a:t>Total </a:t>
            </a:r>
          </a:p>
          <a:p>
            <a:pPr algn="ctr" eaLnBrk="1" hangingPunct="1"/>
            <a:r>
              <a:rPr lang="en-US" sz="2000" b="1" dirty="0" smtClean="0">
                <a:latin typeface="+mn-lt"/>
                <a:cs typeface="Arial" charset="0"/>
              </a:rPr>
              <a:t>spread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92325" y="5871022"/>
            <a:ext cx="1990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Log[</a:t>
            </a:r>
            <a:r>
              <a:rPr lang="en-US" sz="1600" i="1" dirty="0"/>
              <a:t>E(</a:t>
            </a:r>
            <a:r>
              <a:rPr lang="en-US" sz="1600" i="1" dirty="0" err="1"/>
              <a:t>k,</a:t>
            </a:r>
            <a:r>
              <a:rPr lang="en-US" sz="1600" i="1" dirty="0" err="1" smtClean="0"/>
              <a:t>t</a:t>
            </a:r>
            <a:r>
              <a:rPr lang="en-US" sz="1600" i="1" dirty="0" smtClean="0"/>
              <a:t>)/</a:t>
            </a:r>
            <a:r>
              <a:rPr lang="en-US" sz="1600" i="1" dirty="0"/>
              <a:t>E(k</a:t>
            </a:r>
            <a:r>
              <a:rPr lang="en-US" sz="1600" i="1" dirty="0" smtClean="0"/>
              <a:t>,0)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58161" y="853799"/>
            <a:ext cx="22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Log[</a:t>
            </a:r>
            <a:r>
              <a:rPr lang="en-US" i="1" dirty="0"/>
              <a:t>E(</a:t>
            </a:r>
            <a:r>
              <a:rPr lang="en-US" i="1" dirty="0" err="1"/>
              <a:t>k,</a:t>
            </a:r>
            <a:r>
              <a:rPr lang="en-US" i="1" dirty="0" err="1" smtClean="0"/>
              <a:t>t</a:t>
            </a:r>
            <a:r>
              <a:rPr lang="en-US" i="1" dirty="0" smtClean="0"/>
              <a:t>)/</a:t>
            </a:r>
            <a:r>
              <a:rPr lang="en-US" i="1" dirty="0"/>
              <a:t>E(k</a:t>
            </a:r>
            <a:r>
              <a:rPr lang="en-US" i="1" dirty="0" smtClean="0"/>
              <a:t>,0)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6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343273" cy="689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33680" y="88133"/>
            <a:ext cx="8618113" cy="1025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Scale</a:t>
            </a:r>
            <a:r>
              <a:rPr lang="en-US" sz="2800" dirty="0">
                <a:solidFill>
                  <a:srgbClr val="376092"/>
                </a:solidFill>
                <a:latin typeface="Arial"/>
                <a:cs typeface="Arial"/>
              </a:rPr>
              <a:t>-dependent growth of the </a:t>
            </a:r>
            <a:r>
              <a:rPr lang="en-US" sz="2800" dirty="0" smtClean="0">
                <a:solidFill>
                  <a:srgbClr val="376092"/>
                </a:solidFill>
                <a:latin typeface="Arial"/>
                <a:cs typeface="Arial"/>
              </a:rPr>
              <a:t>ENS fc uncertainties</a:t>
            </a:r>
            <a:endParaRPr lang="en-US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4481380" y="2238461"/>
            <a:ext cx="182683" cy="9144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g_errorgrowth_m1_k4to45_june2018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53" y="1660380"/>
            <a:ext cx="2926080" cy="2195779"/>
          </a:xfrm>
          <a:prstGeom prst="rect">
            <a:avLst/>
          </a:prstGeom>
        </p:spPr>
      </p:pic>
      <p:pic>
        <p:nvPicPr>
          <p:cNvPr id="3" name="Picture 2" descr="rot_errorgrowth_m1_k4to45_june2018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60" y="1660380"/>
            <a:ext cx="2926080" cy="2195779"/>
          </a:xfrm>
          <a:prstGeom prst="rect">
            <a:avLst/>
          </a:prstGeom>
        </p:spPr>
      </p:pic>
      <p:pic>
        <p:nvPicPr>
          <p:cNvPr id="2" name="Picture 1" descr="total_errorgrowth_m1_k4to45_june2018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9" y="1660380"/>
            <a:ext cx="2926080" cy="2195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5591" y="6318529"/>
            <a:ext cx="250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2018 data</a:t>
            </a:r>
            <a:endParaRPr lang="en-US" dirty="0"/>
          </a:p>
        </p:txBody>
      </p:sp>
      <p:pic>
        <p:nvPicPr>
          <p:cNvPr id="15" name="Picture 14" descr="rot_errorgrowth_wrtinitial_m1_k4to45_june2018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15" y="3801365"/>
            <a:ext cx="2926080" cy="2195779"/>
          </a:xfrm>
          <a:prstGeom prst="rect">
            <a:avLst/>
          </a:prstGeom>
        </p:spPr>
      </p:pic>
      <p:pic>
        <p:nvPicPr>
          <p:cNvPr id="9" name="Picture 8" descr="total_errorgrowth_wrtinitial_m1_k4to45_june2018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9" y="3801365"/>
            <a:ext cx="2926080" cy="2195779"/>
          </a:xfrm>
          <a:prstGeom prst="rect">
            <a:avLst/>
          </a:prstGeom>
        </p:spPr>
      </p:pic>
      <p:pic>
        <p:nvPicPr>
          <p:cNvPr id="16" name="Picture 15" descr="ig_errorgrowth_wrtinitial_m1_k4to45_june2018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78" y="3801365"/>
            <a:ext cx="2926080" cy="21957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67376" y="1520511"/>
            <a:ext cx="1990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Log[</a:t>
            </a:r>
            <a:r>
              <a:rPr lang="en-US" sz="1600" i="1" dirty="0"/>
              <a:t>E(</a:t>
            </a:r>
            <a:r>
              <a:rPr lang="en-US" sz="1600" i="1" dirty="0" err="1"/>
              <a:t>k,</a:t>
            </a:r>
            <a:r>
              <a:rPr lang="en-US" sz="1600" i="1" dirty="0" err="1" smtClean="0"/>
              <a:t>t</a:t>
            </a:r>
            <a:r>
              <a:rPr lang="en-US" sz="1600" i="1" dirty="0" smtClean="0"/>
              <a:t>)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314070" y="5888339"/>
            <a:ext cx="7705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Bottom row:</a:t>
            </a:r>
            <a:r>
              <a:rPr lang="en-US" sz="1600" dirty="0" smtClean="0"/>
              <a:t> </a:t>
            </a:r>
            <a:r>
              <a:rPr lang="en-US" sz="1600" dirty="0" smtClean="0"/>
              <a:t>spread is normalized by the spread at t=0 in each k: Log[</a:t>
            </a:r>
            <a:r>
              <a:rPr lang="en-US" sz="1600" i="1" dirty="0"/>
              <a:t>E(</a:t>
            </a:r>
            <a:r>
              <a:rPr lang="en-US" sz="1600" i="1" dirty="0" err="1"/>
              <a:t>k,</a:t>
            </a:r>
            <a:r>
              <a:rPr lang="en-US" sz="1600" i="1" dirty="0" err="1" smtClean="0"/>
              <a:t>t</a:t>
            </a:r>
            <a:r>
              <a:rPr lang="en-US" sz="1600" i="1" dirty="0" smtClean="0"/>
              <a:t>)/</a:t>
            </a:r>
            <a:r>
              <a:rPr lang="en-US" sz="1600" i="1" dirty="0"/>
              <a:t>E(k</a:t>
            </a:r>
            <a:r>
              <a:rPr lang="en-US" sz="1600" i="1" dirty="0" smtClean="0"/>
              <a:t>,0)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30714" y="3599105"/>
            <a:ext cx="8695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BB2C1A"/>
                </a:solidFill>
                <a:latin typeface="+mn-lt"/>
                <a:cs typeface="Arial" charset="0"/>
              </a:rPr>
              <a:t>IG  </a:t>
            </a:r>
            <a:endParaRPr lang="en-US" sz="2000" b="1" dirty="0">
              <a:solidFill>
                <a:srgbClr val="BB2C1A"/>
              </a:solidFill>
              <a:latin typeface="+mn-lt"/>
              <a:cs typeface="Arial" charset="0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3865377" y="3614535"/>
            <a:ext cx="2352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0090"/>
                </a:solidFill>
                <a:latin typeface="+mn-lt"/>
                <a:cs typeface="Arial" charset="0"/>
              </a:rPr>
              <a:t>Balanced</a:t>
            </a:r>
            <a:endParaRPr lang="en-US" sz="2000" b="1" dirty="0">
              <a:solidFill>
                <a:srgbClr val="000090"/>
              </a:solidFill>
              <a:latin typeface="+mn-lt"/>
              <a:cs typeface="Arial" charset="0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534671" y="3613350"/>
            <a:ext cx="15725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>
                <a:latin typeface="+mn-lt"/>
                <a:cs typeface="Arial" charset="0"/>
              </a:rPr>
              <a:t>Total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4907" y="6349787"/>
            <a:ext cx="420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aveband 3&lt;k&lt;50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5227" y="956015"/>
            <a:ext cx="7772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How the ENS system spread properties changed over 3 years? 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73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1129</Words>
  <Application>Microsoft Macintosh PowerPoint</Application>
  <PresentationFormat>On-screen Show (4:3)</PresentationFormat>
  <Paragraphs>151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Nedjeljka Zagar</dc:creator>
  <cp:lastModifiedBy>Nedjeljka Zagar</cp:lastModifiedBy>
  <cp:revision>151</cp:revision>
  <dcterms:created xsi:type="dcterms:W3CDTF">2018-07-02T18:19:19Z</dcterms:created>
  <dcterms:modified xsi:type="dcterms:W3CDTF">2018-07-04T07:33:46Z</dcterms:modified>
</cp:coreProperties>
</file>