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7" r:id="rId4"/>
    <p:sldId id="285" r:id="rId5"/>
    <p:sldId id="259" r:id="rId6"/>
    <p:sldId id="261" r:id="rId7"/>
    <p:sldId id="277" r:id="rId8"/>
    <p:sldId id="264" r:id="rId9"/>
    <p:sldId id="268" r:id="rId10"/>
    <p:sldId id="266" r:id="rId11"/>
    <p:sldId id="278" r:id="rId12"/>
    <p:sldId id="286" r:id="rId13"/>
    <p:sldId id="273" r:id="rId14"/>
    <p:sldId id="276" r:id="rId15"/>
    <p:sldId id="289" r:id="rId16"/>
    <p:sldId id="288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6"/>
    <p:restoredTop sz="93165"/>
  </p:normalViewPr>
  <p:slideViewPr>
    <p:cSldViewPr snapToGrid="0" snapToObjects="1">
      <p:cViewPr varScale="1">
        <p:scale>
          <a:sx n="65" d="100"/>
          <a:sy n="65" d="100"/>
        </p:scale>
        <p:origin x="39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B15BD-219F-FF4D-B8D3-1F8E5CB52070}" type="datetimeFigureOut">
              <a:rPr lang="en-US" smtClean="0"/>
              <a:t>6/26/18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BC6A3-1316-EC4F-A64F-0536BE3E4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4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38809-7C0C-E94F-8F61-2F92265CE2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20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38809-7C0C-E94F-8F61-2F92265CE23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36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38809-7C0C-E94F-8F61-2F92265CE2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12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38809-7C0C-E94F-8F61-2F92265CE2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96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38809-7C0C-E94F-8F61-2F92265CE2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47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38809-7C0C-E94F-8F61-2F92265CE2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21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38809-7C0C-E94F-8F61-2F92265CE2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07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38809-7C0C-E94F-8F61-2F92265CE2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49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38809-7C0C-E94F-8F61-2F92265CE2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70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38809-7C0C-E94F-8F61-2F92265CE23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55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288B-12AB-F84F-850A-86D335124392}" type="datetimeFigureOut">
              <a:rPr lang="en-US" smtClean="0"/>
              <a:t>6/26/18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43E0-4693-0D44-9529-E4795F8FC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6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288B-12AB-F84F-850A-86D335124392}" type="datetimeFigureOut">
              <a:rPr lang="en-US" smtClean="0"/>
              <a:t>6/26/18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43E0-4693-0D44-9529-E4795F8FC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4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288B-12AB-F84F-850A-86D335124392}" type="datetimeFigureOut">
              <a:rPr lang="en-US" smtClean="0"/>
              <a:t>6/26/18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43E0-4693-0D44-9529-E4795F8FC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57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288B-12AB-F84F-850A-86D335124392}" type="datetimeFigureOut">
              <a:rPr lang="en-US" smtClean="0"/>
              <a:t>6/26/18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43E0-4693-0D44-9529-E4795F8FC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68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288B-12AB-F84F-850A-86D335124392}" type="datetimeFigureOut">
              <a:rPr lang="en-US" smtClean="0"/>
              <a:t>6/26/18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43E0-4693-0D44-9529-E4795F8FC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2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288B-12AB-F84F-850A-86D335124392}" type="datetimeFigureOut">
              <a:rPr lang="en-US" smtClean="0"/>
              <a:t>6/26/18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43E0-4693-0D44-9529-E4795F8FC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61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288B-12AB-F84F-850A-86D335124392}" type="datetimeFigureOut">
              <a:rPr lang="en-US" smtClean="0"/>
              <a:t>6/26/18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43E0-4693-0D44-9529-E4795F8FC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49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288B-12AB-F84F-850A-86D335124392}" type="datetimeFigureOut">
              <a:rPr lang="en-US" smtClean="0"/>
              <a:t>6/26/18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43E0-4693-0D44-9529-E4795F8FC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29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288B-12AB-F84F-850A-86D335124392}" type="datetimeFigureOut">
              <a:rPr lang="en-US" smtClean="0"/>
              <a:t>6/26/18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43E0-4693-0D44-9529-E4795F8FC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27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288B-12AB-F84F-850A-86D335124392}" type="datetimeFigureOut">
              <a:rPr lang="en-US" smtClean="0"/>
              <a:t>6/26/18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43E0-4693-0D44-9529-E4795F8FC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60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288B-12AB-F84F-850A-86D335124392}" type="datetimeFigureOut">
              <a:rPr lang="en-US" smtClean="0"/>
              <a:t>6/26/18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43E0-4693-0D44-9529-E4795F8FC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31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3288B-12AB-F84F-850A-86D335124392}" type="datetimeFigureOut">
              <a:rPr lang="en-US" smtClean="0"/>
              <a:t>6/26/18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843E0-4693-0D44-9529-E4795F8FC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1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Reduced-Rank </a:t>
            </a:r>
            <a:r>
              <a:rPr lang="en-US" b="1"/>
              <a:t>Array Modes </a:t>
            </a:r>
            <a:r>
              <a:rPr lang="en-US" b="1" dirty="0"/>
              <a:t>of the California Current Ocean Observing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Andy Moore</a:t>
            </a:r>
            <a:r>
              <a:rPr lang="en-US" b="1" baseline="30000" dirty="0">
                <a:solidFill>
                  <a:srgbClr val="0070C0"/>
                </a:solidFill>
              </a:rPr>
              <a:t>1</a:t>
            </a:r>
            <a:r>
              <a:rPr lang="en-US" b="1" dirty="0">
                <a:solidFill>
                  <a:srgbClr val="0070C0"/>
                </a:solidFill>
              </a:rPr>
              <a:t>, Hernan Arango</a:t>
            </a:r>
            <a:r>
              <a:rPr lang="en-US" b="1" baseline="30000" dirty="0">
                <a:solidFill>
                  <a:srgbClr val="0070C0"/>
                </a:solidFill>
              </a:rPr>
              <a:t>2</a:t>
            </a:r>
            <a:r>
              <a:rPr lang="en-US" b="1" dirty="0">
                <a:solidFill>
                  <a:srgbClr val="0070C0"/>
                </a:solidFill>
              </a:rPr>
              <a:t> &amp; Chris Edwards</a:t>
            </a:r>
            <a:r>
              <a:rPr lang="en-US" b="1" baseline="30000" dirty="0">
                <a:solidFill>
                  <a:srgbClr val="0070C0"/>
                </a:solidFill>
              </a:rPr>
              <a:t>1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1: UC Santa Cruz</a:t>
            </a:r>
          </a:p>
          <a:p>
            <a:r>
              <a:rPr lang="en-US" b="1" dirty="0">
                <a:solidFill>
                  <a:srgbClr val="0070C0"/>
                </a:solidFill>
              </a:rPr>
              <a:t>2: Rutgers University</a:t>
            </a:r>
          </a:p>
        </p:txBody>
      </p:sp>
    </p:spTree>
    <p:extLst>
      <p:ext uri="{BB962C8B-B14F-4D97-AF65-F5344CB8AC3E}">
        <p14:creationId xmlns:p14="http://schemas.microsoft.com/office/powerpoint/2010/main" val="142821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94541" y="425451"/>
            <a:ext cx="106633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b="1" u="sng" dirty="0"/>
              <a:t>The “1% Rule” to avoid overfitting to the Observations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329" y="1071782"/>
            <a:ext cx="10972800" cy="822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1209" y="5186582"/>
            <a:ext cx="9739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Average eigenvalue ratio for all cycles vs number of inner-loops employed:</a:t>
            </a:r>
          </a:p>
          <a:p>
            <a:r>
              <a:rPr lang="en-US" sz="2400" b="1" dirty="0"/>
              <a:t>(suggests we should use no more than 10 inner-loops to prevent over-fitting of </a:t>
            </a:r>
            <a:r>
              <a:rPr lang="en-US" sz="2400" b="1"/>
              <a:t>the observations)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175670" y="1850469"/>
            <a:ext cx="32221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100</a:t>
            </a:r>
            <a:r>
              <a:rPr lang="en-US" sz="2800" b="1" dirty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l</a:t>
            </a:r>
            <a:r>
              <a:rPr lang="en-US" sz="2800" b="1" baseline="-25000" dirty="0">
                <a:solidFill>
                  <a:srgbClr val="FF0000"/>
                </a:solidFill>
                <a:ea typeface="Symbol" charset="2"/>
                <a:cs typeface="Symbol" charset="2"/>
              </a:rPr>
              <a:t>m</a:t>
            </a:r>
            <a:r>
              <a:rPr lang="en-US" sz="2800" b="1" dirty="0">
                <a:solidFill>
                  <a:srgbClr val="FF0000"/>
                </a:solidFill>
                <a:ea typeface="Symbol" charset="2"/>
                <a:cs typeface="Symbol" charset="2"/>
              </a:rPr>
              <a:t>/</a:t>
            </a:r>
            <a:r>
              <a:rPr lang="en-US" sz="2800" b="1" dirty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l</a:t>
            </a:r>
            <a:r>
              <a:rPr lang="en-US" sz="2800" b="1" baseline="-25000" dirty="0">
                <a:solidFill>
                  <a:srgbClr val="FF0000"/>
                </a:solidFill>
                <a:ea typeface="Symbol" charset="2"/>
                <a:cs typeface="Symbol" charset="2"/>
              </a:rPr>
              <a:t>1</a:t>
            </a:r>
            <a:r>
              <a:rPr lang="en-US" sz="2800" b="1" dirty="0">
                <a:solidFill>
                  <a:srgbClr val="FF0000"/>
                </a:solidFill>
                <a:ea typeface="Symbol" charset="2"/>
                <a:cs typeface="Symbol" charset="2"/>
              </a:rPr>
              <a:t> vs m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ea typeface="Symbol" charset="2"/>
                <a:cs typeface="Symbol" charset="2"/>
              </a:rPr>
              <a:t>(m=# of inner-loops)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795858" y="4152555"/>
            <a:ext cx="520861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285281" y="3889634"/>
            <a:ext cx="17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/>
              <a:t>100</a:t>
            </a:r>
            <a:r>
              <a:rPr lang="en-US" sz="2400" b="1">
                <a:latin typeface="Symbol" charset="2"/>
                <a:ea typeface="Symbol" charset="2"/>
                <a:cs typeface="Symbol" charset="2"/>
              </a:rPr>
              <a:t>l</a:t>
            </a:r>
            <a:r>
              <a:rPr lang="en-US" sz="2400" b="1" baseline="-25000">
                <a:ea typeface="Symbol" charset="2"/>
                <a:cs typeface="Symbol" charset="2"/>
              </a:rPr>
              <a:t>m</a:t>
            </a:r>
            <a:r>
              <a:rPr lang="en-US" sz="2400" b="1">
                <a:ea typeface="Symbol" charset="2"/>
                <a:cs typeface="Symbol" charset="2"/>
              </a:rPr>
              <a:t>/</a:t>
            </a:r>
            <a:r>
              <a:rPr lang="en-US" sz="2400" b="1">
                <a:latin typeface="Symbol" charset="2"/>
                <a:ea typeface="Symbol" charset="2"/>
                <a:cs typeface="Symbol" charset="2"/>
              </a:rPr>
              <a:t>l</a:t>
            </a:r>
            <a:r>
              <a:rPr lang="en-US" sz="2400" b="1" baseline="-25000">
                <a:ea typeface="Symbol" charset="2"/>
                <a:cs typeface="Symbol" charset="2"/>
              </a:rPr>
              <a:t>1</a:t>
            </a:r>
            <a:r>
              <a:rPr lang="en-US" sz="2400" b="1">
                <a:ea typeface="Symbol" charset="2"/>
                <a:cs typeface="Symbol" charset="2"/>
              </a:rPr>
              <a:t>=1</a:t>
            </a:r>
            <a:endParaRPr lang="en-US" sz="2400" b="1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>
            <a:off x="6682544" y="3825982"/>
            <a:ext cx="520861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69344" y="2937245"/>
            <a:ext cx="20426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Terminate 4D-Var</a:t>
            </a:r>
          </a:p>
          <a:p>
            <a:pPr algn="ctr"/>
            <a:r>
              <a:rPr lang="en-US" sz="2000" b="1" dirty="0"/>
              <a:t>inner-loops here</a:t>
            </a:r>
          </a:p>
        </p:txBody>
      </p:sp>
    </p:spTree>
    <p:extLst>
      <p:ext uri="{BB962C8B-B14F-4D97-AF65-F5344CB8AC3E}">
        <p14:creationId xmlns:p14="http://schemas.microsoft.com/office/powerpoint/2010/main" val="1832986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56391" y="616689"/>
            <a:ext cx="8616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RMS SST difference (14 inner-loops minus 10 </a:t>
            </a:r>
            <a:r>
              <a:rPr lang="en-US" sz="2400" b="1"/>
              <a:t>inner-loops) for </a:t>
            </a:r>
            <a:r>
              <a:rPr lang="en-US" sz="2400" b="1" dirty="0"/>
              <a:t>2001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477" y="1570567"/>
            <a:ext cx="5547360" cy="468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7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55" y="2049759"/>
            <a:ext cx="14630400" cy="10972800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429905" y="228679"/>
            <a:ext cx="73926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b="1" u="sng" dirty="0"/>
              <a:t>RAMs: Assessing the Efficiency of the </a:t>
            </a:r>
          </a:p>
          <a:p>
            <a:pPr algn="ctr"/>
            <a:r>
              <a:rPr lang="en-US" sz="3600" b="1" u="sng" dirty="0"/>
              <a:t>CA Current Observing System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8519" y="1492889"/>
            <a:ext cx="108133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b="1" dirty="0">
                <a:solidFill>
                  <a:srgbClr val="FF0000"/>
                </a:solidFill>
              </a:rPr>
              <a:t>How effective is the CA Current observing system at constraining the circulation given our prior hypotheses about the errors B and R?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237083" y="3092959"/>
            <a:ext cx="428758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/>
              <a:t>CCS observing system</a:t>
            </a:r>
            <a:r>
              <a:rPr lang="en-US" sz="2800" b="1" dirty="0"/>
              <a:t>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b="1" dirty="0"/>
              <a:t>Satellite SST – daily</a:t>
            </a:r>
          </a:p>
          <a:p>
            <a:r>
              <a:rPr lang="en-US" sz="2800" b="1" dirty="0"/>
              <a:t>    (AVHRR, AMSR, MODIS)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b="1" dirty="0"/>
              <a:t>Aviso gridded SSH - daily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b="1" i="1" dirty="0"/>
              <a:t>In situ </a:t>
            </a:r>
            <a:r>
              <a:rPr lang="en-US" sz="2800" b="1" dirty="0"/>
              <a:t>T &amp; S profiles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35678" y="3387892"/>
            <a:ext cx="1195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4 Jan – 18 April 2003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148" y="3875314"/>
            <a:ext cx="19495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ROMS CCS domain</a:t>
            </a:r>
          </a:p>
        </p:txBody>
      </p:sp>
    </p:spTree>
    <p:extLst>
      <p:ext uri="{BB962C8B-B14F-4D97-AF65-F5344CB8AC3E}">
        <p14:creationId xmlns:p14="http://schemas.microsoft.com/office/powerpoint/2010/main" val="514206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935832" y="107398"/>
            <a:ext cx="43807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b="1" u="sng" dirty="0"/>
              <a:t>The Analysis Equation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8519" y="913021"/>
            <a:ext cx="10813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Recall the analysis equation: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2209801" y="1709533"/>
          <a:ext cx="773374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2" name="Equation" r:id="rId4" imgW="2577960" imgH="304560" progId="Equation.DSMT4">
                  <p:embed/>
                </p:oleObj>
              </mc:Choice>
              <mc:Fallback>
                <p:oleObj name="Equation" r:id="rId4" imgW="25779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1709533"/>
                        <a:ext cx="773374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2362200" y="2471533"/>
            <a:ext cx="0" cy="304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05000" y="2788001"/>
            <a:ext cx="938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analysis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276600" y="2471533"/>
            <a:ext cx="0" cy="6096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67001" y="3169001"/>
            <a:ext cx="131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background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495800" y="2471533"/>
            <a:ext cx="0" cy="304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59528" y="2700134"/>
            <a:ext cx="14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FF"/>
                </a:solidFill>
              </a:rPr>
              <a:t>adjoint</a:t>
            </a:r>
            <a:endParaRPr lang="en-US" b="1" dirty="0">
              <a:solidFill>
                <a:srgbClr val="0000FF"/>
              </a:solidFill>
            </a:endParaRPr>
          </a:p>
          <a:p>
            <a:pPr algn="ctr"/>
            <a:r>
              <a:rPr lang="en-US" b="1" dirty="0" err="1">
                <a:solidFill>
                  <a:srgbClr val="0000FF"/>
                </a:solidFill>
              </a:rPr>
              <a:t>obs</a:t>
            </a:r>
            <a:r>
              <a:rPr lang="en-US" b="1" dirty="0">
                <a:solidFill>
                  <a:srgbClr val="0000FF"/>
                </a:solidFill>
              </a:rPr>
              <a:t> operator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700041" y="2547733"/>
            <a:ext cx="0" cy="6096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90442" y="3245201"/>
            <a:ext cx="13103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background</a:t>
            </a:r>
          </a:p>
          <a:p>
            <a:pPr algn="ctr"/>
            <a:r>
              <a:rPr lang="en-US" b="1" dirty="0"/>
              <a:t>error </a:t>
            </a:r>
            <a:r>
              <a:rPr lang="en-US" b="1" dirty="0" err="1"/>
              <a:t>cov</a:t>
            </a:r>
            <a:endParaRPr lang="en-US" b="1" dirty="0"/>
          </a:p>
          <a:p>
            <a:pPr algn="ctr"/>
            <a:r>
              <a:rPr lang="en-US" b="1" dirty="0"/>
              <a:t>matrix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973601" y="2471533"/>
            <a:ext cx="0" cy="304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64001" y="2700134"/>
            <a:ext cx="1187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FF"/>
                </a:solidFill>
              </a:rPr>
              <a:t>obs</a:t>
            </a:r>
            <a:r>
              <a:rPr lang="en-US" b="1" dirty="0">
                <a:solidFill>
                  <a:srgbClr val="FF00FF"/>
                </a:solidFill>
              </a:rPr>
              <a:t> error</a:t>
            </a:r>
          </a:p>
          <a:p>
            <a:pPr algn="ctr"/>
            <a:r>
              <a:rPr lang="en-US" b="1" dirty="0" err="1">
                <a:solidFill>
                  <a:srgbClr val="FF00FF"/>
                </a:solidFill>
              </a:rPr>
              <a:t>cov</a:t>
            </a:r>
            <a:r>
              <a:rPr lang="en-US" b="1" dirty="0">
                <a:solidFill>
                  <a:srgbClr val="FF00FF"/>
                </a:solidFill>
              </a:rPr>
              <a:t> matrix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986041" y="2547733"/>
            <a:ext cx="0" cy="6096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770748" y="3245201"/>
            <a:ext cx="521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00B050"/>
                </a:solidFill>
              </a:rPr>
              <a:t>obs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8763000" y="2511002"/>
            <a:ext cx="0" cy="304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153401" y="2739602"/>
            <a:ext cx="1408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obs</a:t>
            </a:r>
            <a:r>
              <a:rPr lang="en-US" b="1" dirty="0"/>
              <a:t> operator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86200" y="1633333"/>
            <a:ext cx="6248400" cy="266700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096001" y="4376533"/>
            <a:ext cx="2200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Analysis increment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62200" y="5062334"/>
            <a:ext cx="7906203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9900"/>
                </a:solidFill>
              </a:rPr>
              <a:t>The analysis </a:t>
            </a:r>
            <a:r>
              <a:rPr lang="en-US" sz="2400" b="1">
                <a:solidFill>
                  <a:srgbClr val="FF9900"/>
                </a:solidFill>
              </a:rPr>
              <a:t>increment resides </a:t>
            </a:r>
            <a:r>
              <a:rPr lang="en-US" sz="2400" b="1" dirty="0">
                <a:solidFill>
                  <a:srgbClr val="FF9900"/>
                </a:solidFill>
              </a:rPr>
              <a:t>in the space spanned by B  !!!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86000" y="5671934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Therefore, to reduce errors in </a:t>
            </a:r>
            <a:r>
              <a:rPr lang="en-US" sz="2400" b="1" dirty="0" err="1"/>
              <a:t>x</a:t>
            </a:r>
            <a:r>
              <a:rPr lang="en-US" sz="2400" b="1" baseline="-25000" dirty="0" err="1"/>
              <a:t>b</a:t>
            </a:r>
            <a:r>
              <a:rPr lang="en-US" sz="2400" b="1" dirty="0"/>
              <a:t>, the observing system must effectively observe (directly via G or indirectly via G</a:t>
            </a:r>
            <a:r>
              <a:rPr lang="en-US" sz="2400" b="1" baseline="30000" dirty="0"/>
              <a:t>T</a:t>
            </a:r>
            <a:r>
              <a:rPr lang="en-US" sz="2400" b="1" dirty="0"/>
              <a:t>) the dominant EOFs of B.</a:t>
            </a:r>
          </a:p>
        </p:txBody>
      </p:sp>
    </p:spTree>
    <p:extLst>
      <p:ext uri="{BB962C8B-B14F-4D97-AF65-F5344CB8AC3E}">
        <p14:creationId xmlns:p14="http://schemas.microsoft.com/office/powerpoint/2010/main" val="674474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469410" y="564599"/>
            <a:ext cx="71148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b="1" u="sng" dirty="0"/>
              <a:t>Projection of RAMs on the EOFs of 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1353749"/>
            <a:ext cx="9985248" cy="41879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7806" y="5025688"/>
            <a:ext cx="3111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B </a:t>
            </a:r>
            <a:r>
              <a:rPr lang="en-US" sz="3600" dirty="0"/>
              <a:t>is </a:t>
            </a:r>
            <a:r>
              <a:rPr lang="en-US" sz="3600" i="1" dirty="0"/>
              <a:t>O</a:t>
            </a:r>
            <a:r>
              <a:rPr lang="en-US" sz="3600" dirty="0"/>
              <a:t>(10</a:t>
            </a:r>
            <a:r>
              <a:rPr lang="en-US" sz="3600" baseline="30000" dirty="0"/>
              <a:t>6</a:t>
            </a:r>
            <a:r>
              <a:rPr lang="en-US" sz="3600" dirty="0"/>
              <a:t>×10</a:t>
            </a:r>
            <a:r>
              <a:rPr lang="en-US" sz="3600" baseline="30000" dirty="0"/>
              <a:t>6</a:t>
            </a:r>
            <a:r>
              <a:rPr lang="en-US" sz="3600" dirty="0"/>
              <a:t>)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8161" y="5571629"/>
            <a:ext cx="111054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Number of EOFs required to recover RAMs &lt;&lt; dim(</a:t>
            </a:r>
            <a:r>
              <a:rPr lang="en-US" sz="2800" b="1" dirty="0"/>
              <a:t>B</a:t>
            </a:r>
            <a:r>
              <a:rPr lang="en-US" sz="2800" dirty="0"/>
              <a:t>)</a:t>
            </a:r>
          </a:p>
          <a:p>
            <a:r>
              <a:rPr lang="en-US" sz="2800" dirty="0"/>
              <a:t>=&gt; the observing system poorly constrains much of the space spanned by </a:t>
            </a:r>
            <a:r>
              <a:rPr lang="en-US" sz="2800" b="1" dirty="0"/>
              <a:t>B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3057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3800" y="990600"/>
            <a:ext cx="5029200" cy="4495800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495800" y="1752600"/>
            <a:ext cx="2057400" cy="1295400"/>
            <a:chOff x="2590800" y="1600200"/>
            <a:chExt cx="2057400" cy="1295400"/>
          </a:xfrm>
        </p:grpSpPr>
        <p:sp>
          <p:nvSpPr>
            <p:cNvPr id="3" name="Oval 2"/>
            <p:cNvSpPr/>
            <p:nvPr/>
          </p:nvSpPr>
          <p:spPr>
            <a:xfrm rot="2476891">
              <a:off x="2590800" y="1600200"/>
              <a:ext cx="2057400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>
              <a:spLocks noChangeAspect="1"/>
            </p:cNvSpPr>
            <p:nvPr/>
          </p:nvSpPr>
          <p:spPr>
            <a:xfrm rot="2476891">
              <a:off x="2871953" y="1764355"/>
              <a:ext cx="1543050" cy="97155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>
              <a:spLocks noChangeAspect="1"/>
            </p:cNvSpPr>
            <p:nvPr/>
          </p:nvSpPr>
          <p:spPr>
            <a:xfrm rot="2476891">
              <a:off x="3264777" y="1987077"/>
              <a:ext cx="771525" cy="4857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Parallelogram 5"/>
          <p:cNvSpPr/>
          <p:nvPr/>
        </p:nvSpPr>
        <p:spPr>
          <a:xfrm>
            <a:off x="6400800" y="990600"/>
            <a:ext cx="2286000" cy="4495800"/>
          </a:xfrm>
          <a:prstGeom prst="parallelogram">
            <a:avLst>
              <a:gd name="adj" fmla="val 4722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Satellite</a:t>
            </a:r>
          </a:p>
          <a:p>
            <a:pPr algn="ctr"/>
            <a:r>
              <a:rPr lang="en-US" b="1" dirty="0"/>
              <a:t>Swath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02596" y="76201"/>
            <a:ext cx="4584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/>
              <a:t>An Illustrative Example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743200" y="2362200"/>
            <a:ext cx="1828800" cy="38100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76401" y="2743200"/>
            <a:ext cx="143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EOF of 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00201" y="3267670"/>
            <a:ext cx="19926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(localized region of</a:t>
            </a:r>
          </a:p>
          <a:p>
            <a:r>
              <a:rPr lang="en-US" b="1" dirty="0"/>
              <a:t>high background</a:t>
            </a:r>
          </a:p>
          <a:p>
            <a:r>
              <a:rPr lang="en-US" b="1" dirty="0"/>
              <a:t>error variance)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67000" y="57150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satellite swath </a:t>
            </a:r>
            <a:r>
              <a:rPr lang="en-US" b="1" dirty="0">
                <a:solidFill>
                  <a:srgbClr val="FF0000"/>
                </a:solidFill>
              </a:rPr>
              <a:t>does not </a:t>
            </a:r>
            <a:r>
              <a:rPr lang="en-US" b="1" dirty="0"/>
              <a:t>directly (G) or indirectly  (G</a:t>
            </a:r>
            <a:r>
              <a:rPr lang="en-US" b="1" baseline="30000" dirty="0"/>
              <a:t>T</a:t>
            </a:r>
            <a:r>
              <a:rPr lang="en-US" b="1" dirty="0"/>
              <a:t>) observe the region of elevated background error variance associated with the EOF of B, so errors in this regions </a:t>
            </a:r>
            <a:r>
              <a:rPr lang="en-US" b="1" dirty="0">
                <a:solidFill>
                  <a:srgbClr val="FF0000"/>
                </a:solidFill>
              </a:rPr>
              <a:t>will not </a:t>
            </a:r>
            <a:r>
              <a:rPr lang="en-US" b="1" dirty="0"/>
              <a:t>be corrected during data assimilation by the satellite observations.</a:t>
            </a:r>
          </a:p>
        </p:txBody>
      </p:sp>
    </p:spTree>
    <p:extLst>
      <p:ext uri="{BB962C8B-B14F-4D97-AF65-F5344CB8AC3E}">
        <p14:creationId xmlns:p14="http://schemas.microsoft.com/office/powerpoint/2010/main" val="697713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3800" y="990600"/>
            <a:ext cx="5029200" cy="4495800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495800" y="1752600"/>
            <a:ext cx="2057400" cy="1295400"/>
            <a:chOff x="2590800" y="1600200"/>
            <a:chExt cx="2057400" cy="1295400"/>
          </a:xfrm>
        </p:grpSpPr>
        <p:sp>
          <p:nvSpPr>
            <p:cNvPr id="3" name="Oval 2"/>
            <p:cNvSpPr/>
            <p:nvPr/>
          </p:nvSpPr>
          <p:spPr>
            <a:xfrm rot="2476891">
              <a:off x="2590800" y="1600200"/>
              <a:ext cx="2057400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>
              <a:spLocks noChangeAspect="1"/>
            </p:cNvSpPr>
            <p:nvPr/>
          </p:nvSpPr>
          <p:spPr>
            <a:xfrm rot="2476891">
              <a:off x="2871953" y="1764355"/>
              <a:ext cx="1543050" cy="97155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>
              <a:spLocks noChangeAspect="1"/>
            </p:cNvSpPr>
            <p:nvPr/>
          </p:nvSpPr>
          <p:spPr>
            <a:xfrm rot="2476891">
              <a:off x="3264777" y="1987077"/>
              <a:ext cx="771525" cy="4857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Parallelogram 5"/>
          <p:cNvSpPr/>
          <p:nvPr/>
        </p:nvSpPr>
        <p:spPr>
          <a:xfrm>
            <a:off x="6393710" y="990600"/>
            <a:ext cx="2286000" cy="4495800"/>
          </a:xfrm>
          <a:prstGeom prst="parallelogram">
            <a:avLst>
              <a:gd name="adj" fmla="val 4722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Satellite</a:t>
            </a:r>
          </a:p>
          <a:p>
            <a:pPr algn="ctr"/>
            <a:r>
              <a:rPr lang="en-US" b="1" dirty="0"/>
              <a:t>Swath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02596" y="76201"/>
            <a:ext cx="4585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/>
              <a:t>An Illustrative Example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743200" y="2362200"/>
            <a:ext cx="1828800" cy="38100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76401" y="2743200"/>
            <a:ext cx="143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EOF of 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00201" y="3267670"/>
            <a:ext cx="19926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(localized region of</a:t>
            </a:r>
          </a:p>
          <a:p>
            <a:r>
              <a:rPr lang="en-US" b="1" dirty="0"/>
              <a:t>high background</a:t>
            </a:r>
          </a:p>
          <a:p>
            <a:r>
              <a:rPr lang="en-US" b="1" dirty="0"/>
              <a:t>error variance)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67000" y="57150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glider path </a:t>
            </a:r>
            <a:r>
              <a:rPr lang="en-US" b="1" dirty="0">
                <a:solidFill>
                  <a:srgbClr val="00B050"/>
                </a:solidFill>
              </a:rPr>
              <a:t>does</a:t>
            </a:r>
            <a:r>
              <a:rPr lang="en-US" b="1" dirty="0"/>
              <a:t> directly observe the region of high error background error variance associated with the EOF of B, so errors in this regions </a:t>
            </a:r>
            <a:r>
              <a:rPr lang="en-US" b="1" dirty="0">
                <a:solidFill>
                  <a:srgbClr val="00B050"/>
                </a:solidFill>
              </a:rPr>
              <a:t>will</a:t>
            </a:r>
            <a:r>
              <a:rPr lang="en-US" b="1" dirty="0"/>
              <a:t> be corrected during data assimilation by the glider observations.</a:t>
            </a:r>
          </a:p>
        </p:txBody>
      </p:sp>
      <p:sp>
        <p:nvSpPr>
          <p:cNvPr id="14" name="Freeform 13"/>
          <p:cNvSpPr/>
          <p:nvPr/>
        </p:nvSpPr>
        <p:spPr>
          <a:xfrm>
            <a:off x="4555838" y="1593273"/>
            <a:ext cx="1814945" cy="2230582"/>
          </a:xfrm>
          <a:custGeom>
            <a:avLst/>
            <a:gdLst>
              <a:gd name="connsiteX0" fmla="*/ 1221508 w 1814945"/>
              <a:gd name="connsiteY0" fmla="*/ 0 h 2230582"/>
              <a:gd name="connsiteX1" fmla="*/ 85436 w 1814945"/>
              <a:gd name="connsiteY1" fmla="*/ 1039091 h 2230582"/>
              <a:gd name="connsiteX2" fmla="*/ 1734127 w 1814945"/>
              <a:gd name="connsiteY2" fmla="*/ 484909 h 2230582"/>
              <a:gd name="connsiteX3" fmla="*/ 570345 w 1814945"/>
              <a:gd name="connsiteY3" fmla="*/ 1510145 h 2230582"/>
              <a:gd name="connsiteX4" fmla="*/ 445654 w 1814945"/>
              <a:gd name="connsiteY4" fmla="*/ 2092036 h 2230582"/>
              <a:gd name="connsiteX5" fmla="*/ 459508 w 1814945"/>
              <a:gd name="connsiteY5" fmla="*/ 2230582 h 223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4945" h="2230582">
                <a:moveTo>
                  <a:pt x="1221508" y="0"/>
                </a:moveTo>
                <a:cubicBezTo>
                  <a:pt x="610754" y="479136"/>
                  <a:pt x="0" y="958273"/>
                  <a:pt x="85436" y="1039091"/>
                </a:cubicBezTo>
                <a:cubicBezTo>
                  <a:pt x="170872" y="1119909"/>
                  <a:pt x="1653309" y="406400"/>
                  <a:pt x="1734127" y="484909"/>
                </a:cubicBezTo>
                <a:cubicBezTo>
                  <a:pt x="1814945" y="563418"/>
                  <a:pt x="785090" y="1242291"/>
                  <a:pt x="570345" y="1510145"/>
                </a:cubicBezTo>
                <a:cubicBezTo>
                  <a:pt x="355600" y="1777999"/>
                  <a:pt x="464127" y="1971963"/>
                  <a:pt x="445654" y="2092036"/>
                </a:cubicBezTo>
                <a:cubicBezTo>
                  <a:pt x="427181" y="2212109"/>
                  <a:pt x="443344" y="2221345"/>
                  <a:pt x="459508" y="2230582"/>
                </a:cubicBezTo>
              </a:path>
            </a:pathLst>
          </a:cu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343400" y="3886200"/>
            <a:ext cx="1256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Glider path</a:t>
            </a:r>
          </a:p>
        </p:txBody>
      </p:sp>
    </p:spTree>
    <p:extLst>
      <p:ext uri="{BB962C8B-B14F-4D97-AF65-F5344CB8AC3E}">
        <p14:creationId xmlns:p14="http://schemas.microsoft.com/office/powerpoint/2010/main" val="934946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08987" y="258412"/>
            <a:ext cx="53371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u="sng" dirty="0"/>
              <a:t>Summary &amp; Conclusions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02793" y="1629386"/>
            <a:ext cx="1044133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The RAMs identify the sub-space informed by </a:t>
            </a:r>
            <a:r>
              <a:rPr lang="en-US" sz="2800"/>
              <a:t>the observations during 4D-Var</a:t>
            </a:r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RAMs can be computed from archived 4D-Var output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RAMs with small </a:t>
            </a:r>
            <a:r>
              <a:rPr lang="en-US" sz="2800" dirty="0">
                <a:latin typeface="Symbol" charset="2"/>
                <a:ea typeface="Symbol" charset="2"/>
                <a:cs typeface="Symbol" charset="2"/>
              </a:rPr>
              <a:t>l</a:t>
            </a:r>
            <a:r>
              <a:rPr lang="en-US" sz="2800" dirty="0">
                <a:ea typeface="Symbol" charset="2"/>
                <a:cs typeface="Symbol" charset="2"/>
              </a:rPr>
              <a:t> will amplify </a:t>
            </a:r>
            <a:r>
              <a:rPr lang="en-US" sz="2800" dirty="0" err="1">
                <a:ea typeface="Symbol" charset="2"/>
                <a:cs typeface="Symbol" charset="2"/>
              </a:rPr>
              <a:t>obs</a:t>
            </a:r>
            <a:r>
              <a:rPr lang="en-US" sz="2800" dirty="0">
                <a:ea typeface="Symbol" charset="2"/>
                <a:cs typeface="Symbol" charset="2"/>
              </a:rPr>
              <a:t> errors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A useful practical stopping criteria identified for 4D-Var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The current array observes the EOFs of </a:t>
            </a:r>
            <a:r>
              <a:rPr lang="en-US" sz="2800" b="1" dirty="0"/>
              <a:t>B</a:t>
            </a:r>
            <a:r>
              <a:rPr lang="en-US" sz="2800" dirty="0"/>
              <a:t> rather poorly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Pseudo-observations could be used to optimize the observing system</a:t>
            </a:r>
          </a:p>
        </p:txBody>
      </p:sp>
    </p:spTree>
    <p:extLst>
      <p:ext uri="{BB962C8B-B14F-4D97-AF65-F5344CB8AC3E}">
        <p14:creationId xmlns:p14="http://schemas.microsoft.com/office/powerpoint/2010/main" val="1140050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5860" y="993913"/>
            <a:ext cx="19271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Outline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5859" y="2007704"/>
            <a:ext cx="111881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600" dirty="0"/>
              <a:t>Array modes – an idea borrowed from antenna theory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600" dirty="0"/>
              <a:t>Reduced-rank Array Modes (RAMs)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600" dirty="0"/>
              <a:t>RAMs of the California Current observing system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600" dirty="0"/>
              <a:t>Overfitting of DA to the data – a useful stopping criteria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600" dirty="0"/>
              <a:t>How effective are the observations in constraining the background errors?</a:t>
            </a:r>
          </a:p>
        </p:txBody>
      </p:sp>
    </p:spTree>
    <p:extLst>
      <p:ext uri="{BB962C8B-B14F-4D97-AF65-F5344CB8AC3E}">
        <p14:creationId xmlns:p14="http://schemas.microsoft.com/office/powerpoint/2010/main" val="298906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>
            <a:grpSpLocks noChangeAspect="1"/>
          </p:cNvGrpSpPr>
          <p:nvPr/>
        </p:nvGrpSpPr>
        <p:grpSpPr>
          <a:xfrm>
            <a:off x="682871" y="872002"/>
            <a:ext cx="6390810" cy="13493846"/>
            <a:chOff x="682871" y="872003"/>
            <a:chExt cx="4260540" cy="8995897"/>
          </a:xfrm>
        </p:grpSpPr>
        <p:sp>
          <p:nvSpPr>
            <p:cNvPr id="4" name="object 4"/>
            <p:cNvSpPr/>
            <p:nvPr/>
          </p:nvSpPr>
          <p:spPr>
            <a:xfrm>
              <a:off x="1044083" y="1249000"/>
              <a:ext cx="3841750" cy="1184275"/>
            </a:xfrm>
            <a:custGeom>
              <a:avLst/>
              <a:gdLst/>
              <a:ahLst/>
              <a:cxnLst/>
              <a:rect l="l" t="t" r="r" b="b"/>
              <a:pathLst>
                <a:path w="3841750" h="1184275">
                  <a:moveTo>
                    <a:pt x="2276475" y="0"/>
                  </a:moveTo>
                  <a:lnTo>
                    <a:pt x="0" y="765175"/>
                  </a:lnTo>
                  <a:lnTo>
                    <a:pt x="1546225" y="1184275"/>
                  </a:lnTo>
                  <a:lnTo>
                    <a:pt x="3841750" y="415925"/>
                  </a:lnTo>
                  <a:lnTo>
                    <a:pt x="2276475" y="0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4083" y="1233606"/>
              <a:ext cx="3841750" cy="1184275"/>
            </a:xfrm>
            <a:custGeom>
              <a:avLst/>
              <a:gdLst/>
              <a:ahLst/>
              <a:cxnLst/>
              <a:rect l="l" t="t" r="r" b="b"/>
              <a:pathLst>
                <a:path w="3841750" h="1184275">
                  <a:moveTo>
                    <a:pt x="0" y="765175"/>
                  </a:moveTo>
                  <a:lnTo>
                    <a:pt x="2276475" y="0"/>
                  </a:lnTo>
                  <a:lnTo>
                    <a:pt x="3841750" y="415925"/>
                  </a:lnTo>
                  <a:lnTo>
                    <a:pt x="1546225" y="1184275"/>
                  </a:lnTo>
                  <a:lnTo>
                    <a:pt x="0" y="765175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/>
            <p:cNvSpPr/>
            <p:nvPr/>
          </p:nvSpPr>
          <p:spPr>
            <a:xfrm>
              <a:off x="2681173" y="1732705"/>
              <a:ext cx="2219325" cy="737870"/>
            </a:xfrm>
            <a:custGeom>
              <a:avLst/>
              <a:gdLst/>
              <a:ahLst/>
              <a:cxnLst/>
              <a:rect l="l" t="t" r="r" b="b"/>
              <a:pathLst>
                <a:path w="2219325" h="737869">
                  <a:moveTo>
                    <a:pt x="0" y="737476"/>
                  </a:moveTo>
                  <a:lnTo>
                    <a:pt x="2218804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29"/>
            <p:cNvSpPr/>
            <p:nvPr/>
          </p:nvSpPr>
          <p:spPr>
            <a:xfrm>
              <a:off x="1036958" y="1035985"/>
              <a:ext cx="283210" cy="498475"/>
            </a:xfrm>
            <a:custGeom>
              <a:avLst/>
              <a:gdLst/>
              <a:ahLst/>
              <a:cxnLst/>
              <a:rect l="l" t="t" r="r" b="b"/>
              <a:pathLst>
                <a:path w="283209" h="498475">
                  <a:moveTo>
                    <a:pt x="0" y="498055"/>
                  </a:moveTo>
                  <a:lnTo>
                    <a:pt x="282981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31"/>
            <p:cNvSpPr txBox="1"/>
            <p:nvPr/>
          </p:nvSpPr>
          <p:spPr>
            <a:xfrm>
              <a:off x="1017313" y="872003"/>
              <a:ext cx="1615440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  <a:tabLst>
                  <a:tab pos="775335" algn="l"/>
                </a:tabLst>
              </a:pPr>
              <a:r>
                <a:rPr sz="900" dirty="0">
                  <a:latin typeface="Times New Roman"/>
                  <a:cs typeface="Times New Roman"/>
                </a:rPr>
                <a:t>Shorting post	</a:t>
              </a:r>
              <a:r>
                <a:rPr sz="900" spc="-5" dirty="0">
                  <a:latin typeface="Times New Roman"/>
                  <a:cs typeface="Times New Roman"/>
                </a:rPr>
                <a:t>Parasitic</a:t>
              </a:r>
              <a:r>
                <a:rPr sz="900" spc="-70" dirty="0">
                  <a:latin typeface="Times New Roman"/>
                  <a:cs typeface="Times New Roman"/>
                </a:rPr>
                <a:t> </a:t>
              </a:r>
              <a:r>
                <a:rPr sz="900" dirty="0">
                  <a:latin typeface="Times New Roman"/>
                  <a:cs typeface="Times New Roman"/>
                </a:rPr>
                <a:t>elements</a:t>
              </a:r>
            </a:p>
          </p:txBody>
        </p:sp>
        <p:sp>
          <p:nvSpPr>
            <p:cNvPr id="9" name="object 32"/>
            <p:cNvSpPr txBox="1"/>
            <p:nvPr/>
          </p:nvSpPr>
          <p:spPr>
            <a:xfrm>
              <a:off x="682871" y="1970884"/>
              <a:ext cx="346710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latin typeface="Times New Roman"/>
                  <a:cs typeface="Times New Roman"/>
                </a:rPr>
                <a:t>10</a:t>
              </a:r>
              <a:r>
                <a:rPr sz="900" spc="-100" dirty="0">
                  <a:latin typeface="Times New Roman"/>
                  <a:cs typeface="Times New Roman"/>
                </a:rPr>
                <a:t> </a:t>
              </a:r>
              <a:r>
                <a:rPr sz="900" dirty="0">
                  <a:latin typeface="Times New Roman"/>
                  <a:cs typeface="Times New Roman"/>
                </a:rPr>
                <a:t>mm</a:t>
              </a:r>
              <a:endParaRPr sz="900">
                <a:latin typeface="Times New Roman"/>
                <a:cs typeface="Times New Roman"/>
              </a:endParaRPr>
            </a:p>
          </p:txBody>
        </p:sp>
        <p:sp>
          <p:nvSpPr>
            <p:cNvPr id="10" name="object 34"/>
            <p:cNvSpPr txBox="1"/>
            <p:nvPr/>
          </p:nvSpPr>
          <p:spPr>
            <a:xfrm rot="840000">
              <a:off x="4051714" y="1278306"/>
              <a:ext cx="341034" cy="1143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sz="900" dirty="0">
                  <a:latin typeface="Times New Roman"/>
                  <a:cs typeface="Times New Roman"/>
                </a:rPr>
                <a:t>40</a:t>
              </a:r>
              <a:r>
                <a:rPr sz="900" spc="-105" dirty="0">
                  <a:latin typeface="Times New Roman"/>
                  <a:cs typeface="Times New Roman"/>
                </a:rPr>
                <a:t> </a:t>
              </a:r>
              <a:r>
                <a:rPr sz="900" dirty="0">
                  <a:latin typeface="Times New Roman"/>
                  <a:cs typeface="Times New Roman"/>
                </a:rPr>
                <a:t>mm</a:t>
              </a:r>
              <a:endParaRPr sz="900">
                <a:latin typeface="Times New Roman"/>
                <a:cs typeface="Times New Roman"/>
              </a:endParaRPr>
            </a:p>
          </p:txBody>
        </p:sp>
        <p:sp>
          <p:nvSpPr>
            <p:cNvPr id="11" name="object 35"/>
            <p:cNvSpPr txBox="1"/>
            <p:nvPr/>
          </p:nvSpPr>
          <p:spPr>
            <a:xfrm rot="840000">
              <a:off x="3507249" y="1441913"/>
              <a:ext cx="637706" cy="1143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sz="1350" spc="-7" baseline="3086" dirty="0">
                  <a:latin typeface="Times New Roman"/>
                  <a:cs typeface="Times New Roman"/>
                </a:rPr>
                <a:t>Ground</a:t>
              </a:r>
              <a:r>
                <a:rPr sz="1350" spc="-127" baseline="3086" dirty="0">
                  <a:latin typeface="Times New Roman"/>
                  <a:cs typeface="Times New Roman"/>
                </a:rPr>
                <a:t> </a:t>
              </a:r>
              <a:r>
                <a:rPr sz="900" dirty="0">
                  <a:latin typeface="Times New Roman"/>
                  <a:cs typeface="Times New Roman"/>
                </a:rPr>
                <a:t>plane</a:t>
              </a:r>
              <a:endParaRPr sz="900">
                <a:latin typeface="Times New Roman"/>
                <a:cs typeface="Times New Roman"/>
              </a:endParaRPr>
            </a:p>
          </p:txBody>
        </p:sp>
        <p:sp>
          <p:nvSpPr>
            <p:cNvPr id="12" name="object 39"/>
            <p:cNvSpPr/>
            <p:nvPr/>
          </p:nvSpPr>
          <p:spPr>
            <a:xfrm>
              <a:off x="1723533" y="2149393"/>
              <a:ext cx="140335" cy="278765"/>
            </a:xfrm>
            <a:custGeom>
              <a:avLst/>
              <a:gdLst/>
              <a:ahLst/>
              <a:cxnLst/>
              <a:rect l="l" t="t" r="r" b="b"/>
              <a:pathLst>
                <a:path w="140335" h="278764">
                  <a:moveTo>
                    <a:pt x="0" y="278587"/>
                  </a:moveTo>
                  <a:lnTo>
                    <a:pt x="140246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42"/>
            <p:cNvSpPr txBox="1"/>
            <p:nvPr/>
          </p:nvSpPr>
          <p:spPr>
            <a:xfrm>
              <a:off x="1283223" y="2661401"/>
              <a:ext cx="2624751" cy="1521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45" dirty="0">
                  <a:latin typeface="Arial Unicode MS"/>
                  <a:cs typeface="Arial Unicode MS"/>
                </a:rPr>
                <a:t>Geometry </a:t>
              </a:r>
              <a:r>
                <a:rPr sz="1400" b="1" spc="-5" dirty="0">
                  <a:latin typeface="Arial Unicode MS"/>
                  <a:cs typeface="Arial Unicode MS"/>
                </a:rPr>
                <a:t>of </a:t>
              </a:r>
              <a:r>
                <a:rPr sz="1400" b="1" spc="-105" dirty="0">
                  <a:latin typeface="Arial Unicode MS"/>
                  <a:cs typeface="Arial Unicode MS"/>
                </a:rPr>
                <a:t>a  </a:t>
              </a:r>
              <a:r>
                <a:rPr sz="1400" b="1" spc="-30" dirty="0">
                  <a:latin typeface="Arial Unicode MS"/>
                  <a:cs typeface="Arial Unicode MS"/>
                </a:rPr>
                <a:t>multiband </a:t>
              </a:r>
              <a:r>
                <a:rPr sz="1400" b="1" spc="-45" dirty="0">
                  <a:latin typeface="Arial Unicode MS"/>
                  <a:cs typeface="Arial Unicode MS"/>
                </a:rPr>
                <a:t>planar </a:t>
              </a:r>
              <a:r>
                <a:rPr sz="1400" b="1" spc="-40" dirty="0">
                  <a:latin typeface="Arial Unicode MS"/>
                  <a:cs typeface="Arial Unicode MS"/>
                </a:rPr>
                <a:t>inverted‐F</a:t>
              </a:r>
              <a:r>
                <a:rPr sz="1400" b="1" spc="-95" dirty="0">
                  <a:latin typeface="Arial Unicode MS"/>
                  <a:cs typeface="Arial Unicode MS"/>
                </a:rPr>
                <a:t> </a:t>
              </a:r>
              <a:r>
                <a:rPr sz="1400" b="1" spc="-60" dirty="0">
                  <a:latin typeface="Arial Unicode MS"/>
                  <a:cs typeface="Arial Unicode MS"/>
                </a:rPr>
                <a:t>antenna.</a:t>
              </a:r>
              <a:endParaRPr sz="1400" b="1" dirty="0">
                <a:latin typeface="Arial Unicode MS"/>
                <a:cs typeface="Arial Unicode MS"/>
              </a:endParaRPr>
            </a:p>
          </p:txBody>
        </p:sp>
        <p:sp>
          <p:nvSpPr>
            <p:cNvPr id="14" name="object 6"/>
            <p:cNvSpPr/>
            <p:nvPr/>
          </p:nvSpPr>
          <p:spPr>
            <a:xfrm>
              <a:off x="1008383" y="1228260"/>
              <a:ext cx="2331720" cy="679450"/>
            </a:xfrm>
            <a:custGeom>
              <a:avLst/>
              <a:gdLst/>
              <a:ahLst/>
              <a:cxnLst/>
              <a:rect l="l" t="t" r="r" b="b"/>
              <a:pathLst>
                <a:path w="2331720" h="679450">
                  <a:moveTo>
                    <a:pt x="753249" y="0"/>
                  </a:moveTo>
                  <a:lnTo>
                    <a:pt x="0" y="255511"/>
                  </a:lnTo>
                  <a:lnTo>
                    <a:pt x="1566049" y="679450"/>
                  </a:lnTo>
                  <a:lnTo>
                    <a:pt x="2331224" y="419100"/>
                  </a:lnTo>
                  <a:lnTo>
                    <a:pt x="753249" y="0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0"/>
            <p:cNvSpPr/>
            <p:nvPr/>
          </p:nvSpPr>
          <p:spPr>
            <a:xfrm>
              <a:off x="1286935" y="1572505"/>
              <a:ext cx="116839" cy="523875"/>
            </a:xfrm>
            <a:custGeom>
              <a:avLst/>
              <a:gdLst/>
              <a:ahLst/>
              <a:cxnLst/>
              <a:rect l="l" t="t" r="r" b="b"/>
              <a:pathLst>
                <a:path w="116840" h="523875">
                  <a:moveTo>
                    <a:pt x="0" y="0"/>
                  </a:moveTo>
                  <a:lnTo>
                    <a:pt x="0" y="492099"/>
                  </a:lnTo>
                  <a:lnTo>
                    <a:pt x="116370" y="523709"/>
                  </a:lnTo>
                  <a:lnTo>
                    <a:pt x="116370" y="278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37"/>
            <p:cNvSpPr/>
            <p:nvPr/>
          </p:nvSpPr>
          <p:spPr>
            <a:xfrm>
              <a:off x="1513983" y="1606937"/>
              <a:ext cx="708660" cy="710565"/>
            </a:xfrm>
            <a:custGeom>
              <a:avLst/>
              <a:gdLst/>
              <a:ahLst/>
              <a:cxnLst/>
              <a:rect l="l" t="t" r="r" b="b"/>
              <a:pathLst>
                <a:path w="708660" h="710564">
                  <a:moveTo>
                    <a:pt x="0" y="0"/>
                  </a:moveTo>
                  <a:lnTo>
                    <a:pt x="0" y="519214"/>
                  </a:lnTo>
                  <a:lnTo>
                    <a:pt x="708088" y="710438"/>
                  </a:lnTo>
                  <a:lnTo>
                    <a:pt x="708088" y="1925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7"/>
            <p:cNvSpPr/>
            <p:nvPr/>
          </p:nvSpPr>
          <p:spPr>
            <a:xfrm>
              <a:off x="1008383" y="1214558"/>
              <a:ext cx="2331720" cy="679450"/>
            </a:xfrm>
            <a:custGeom>
              <a:avLst/>
              <a:gdLst/>
              <a:ahLst/>
              <a:cxnLst/>
              <a:rect l="l" t="t" r="r" b="b"/>
              <a:pathLst>
                <a:path w="2331720" h="679450">
                  <a:moveTo>
                    <a:pt x="0" y="255511"/>
                  </a:moveTo>
                  <a:lnTo>
                    <a:pt x="753249" y="0"/>
                  </a:lnTo>
                  <a:lnTo>
                    <a:pt x="2331224" y="419100"/>
                  </a:lnTo>
                  <a:lnTo>
                    <a:pt x="1566049" y="679450"/>
                  </a:lnTo>
                  <a:lnTo>
                    <a:pt x="0" y="255511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2"/>
            <p:cNvSpPr/>
            <p:nvPr/>
          </p:nvSpPr>
          <p:spPr>
            <a:xfrm>
              <a:off x="1029662" y="1470073"/>
              <a:ext cx="0" cy="530860"/>
            </a:xfrm>
            <a:custGeom>
              <a:avLst/>
              <a:gdLst/>
              <a:ahLst/>
              <a:cxnLst/>
              <a:rect l="l" t="t" r="r" b="b"/>
              <a:pathLst>
                <a:path h="530860">
                  <a:moveTo>
                    <a:pt x="0" y="0"/>
                  </a:moveTo>
                  <a:lnTo>
                    <a:pt x="0" y="530491"/>
                  </a:lnTo>
                </a:path>
              </a:pathLst>
            </a:custGeom>
            <a:ln w="42557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4"/>
            <p:cNvSpPr/>
            <p:nvPr/>
          </p:nvSpPr>
          <p:spPr>
            <a:xfrm>
              <a:off x="3412223" y="1208802"/>
              <a:ext cx="1440815" cy="383540"/>
            </a:xfrm>
            <a:custGeom>
              <a:avLst/>
              <a:gdLst/>
              <a:ahLst/>
              <a:cxnLst/>
              <a:rect l="l" t="t" r="r" b="b"/>
              <a:pathLst>
                <a:path w="1440814" h="383540">
                  <a:moveTo>
                    <a:pt x="0" y="0"/>
                  </a:moveTo>
                  <a:lnTo>
                    <a:pt x="1440688" y="382981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7"/>
            <p:cNvSpPr/>
            <p:nvPr/>
          </p:nvSpPr>
          <p:spPr>
            <a:xfrm>
              <a:off x="2681173" y="1732705"/>
              <a:ext cx="2219325" cy="737870"/>
            </a:xfrm>
            <a:custGeom>
              <a:avLst/>
              <a:gdLst/>
              <a:ahLst/>
              <a:cxnLst/>
              <a:rect l="l" t="t" r="r" b="b"/>
              <a:pathLst>
                <a:path w="2219325" h="737869">
                  <a:moveTo>
                    <a:pt x="0" y="737476"/>
                  </a:moveTo>
                  <a:lnTo>
                    <a:pt x="2218804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3"/>
            <p:cNvSpPr/>
            <p:nvPr/>
          </p:nvSpPr>
          <p:spPr>
            <a:xfrm>
              <a:off x="2638474" y="1695654"/>
              <a:ext cx="714375" cy="257175"/>
            </a:xfrm>
            <a:custGeom>
              <a:avLst/>
              <a:gdLst/>
              <a:ahLst/>
              <a:cxnLst/>
              <a:rect l="l" t="t" r="r" b="b"/>
              <a:pathLst>
                <a:path w="714375" h="257175">
                  <a:moveTo>
                    <a:pt x="0" y="257009"/>
                  </a:moveTo>
                  <a:lnTo>
                    <a:pt x="71434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33"/>
            <p:cNvSpPr txBox="1"/>
            <p:nvPr/>
          </p:nvSpPr>
          <p:spPr>
            <a:xfrm rot="20400000">
              <a:off x="2900079" y="1801404"/>
              <a:ext cx="341632" cy="1143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sz="900" dirty="0">
                  <a:latin typeface="Times New Roman"/>
                  <a:cs typeface="Times New Roman"/>
                </a:rPr>
                <a:t>20</a:t>
              </a:r>
              <a:r>
                <a:rPr sz="900" spc="-110" dirty="0">
                  <a:latin typeface="Times New Roman"/>
                  <a:cs typeface="Times New Roman"/>
                </a:rPr>
                <a:t> </a:t>
              </a:r>
              <a:r>
                <a:rPr sz="900" dirty="0">
                  <a:latin typeface="Times New Roman"/>
                  <a:cs typeface="Times New Roman"/>
                </a:rPr>
                <a:t>mm</a:t>
              </a:r>
              <a:endParaRPr sz="900">
                <a:latin typeface="Times New Roman"/>
                <a:cs typeface="Times New Roman"/>
              </a:endParaRPr>
            </a:p>
          </p:txBody>
        </p:sp>
        <p:sp>
          <p:nvSpPr>
            <p:cNvPr id="23" name="object 34"/>
            <p:cNvSpPr txBox="1"/>
            <p:nvPr/>
          </p:nvSpPr>
          <p:spPr>
            <a:xfrm rot="840000">
              <a:off x="4051714" y="1278306"/>
              <a:ext cx="341034" cy="1143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sz="900" dirty="0">
                  <a:latin typeface="Times New Roman"/>
                  <a:cs typeface="Times New Roman"/>
                </a:rPr>
                <a:t>40</a:t>
              </a:r>
              <a:r>
                <a:rPr sz="900" spc="-105" dirty="0">
                  <a:latin typeface="Times New Roman"/>
                  <a:cs typeface="Times New Roman"/>
                </a:rPr>
                <a:t> </a:t>
              </a:r>
              <a:r>
                <a:rPr sz="900" dirty="0">
                  <a:latin typeface="Times New Roman"/>
                  <a:cs typeface="Times New Roman"/>
                </a:rPr>
                <a:t>mm</a:t>
              </a:r>
              <a:endParaRPr sz="900">
                <a:latin typeface="Times New Roman"/>
                <a:cs typeface="Times New Roman"/>
              </a:endParaRPr>
            </a:p>
          </p:txBody>
        </p:sp>
        <p:sp>
          <p:nvSpPr>
            <p:cNvPr id="24" name="object 36"/>
            <p:cNvSpPr txBox="1"/>
            <p:nvPr/>
          </p:nvSpPr>
          <p:spPr>
            <a:xfrm rot="20520000">
              <a:off x="3633576" y="2135102"/>
              <a:ext cx="341034" cy="1143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sz="900" dirty="0">
                  <a:latin typeface="Times New Roman"/>
                  <a:cs typeface="Times New Roman"/>
                </a:rPr>
                <a:t>60</a:t>
              </a:r>
              <a:r>
                <a:rPr sz="900" spc="-105" dirty="0">
                  <a:latin typeface="Times New Roman"/>
                  <a:cs typeface="Times New Roman"/>
                </a:rPr>
                <a:t> </a:t>
              </a:r>
              <a:r>
                <a:rPr sz="900" dirty="0">
                  <a:latin typeface="Times New Roman"/>
                  <a:cs typeface="Times New Roman"/>
                </a:rPr>
                <a:t>mm</a:t>
              </a:r>
              <a:endParaRPr sz="900">
                <a:latin typeface="Times New Roman"/>
                <a:cs typeface="Times New Roman"/>
              </a:endParaRPr>
            </a:p>
          </p:txBody>
        </p:sp>
        <p:sp>
          <p:nvSpPr>
            <p:cNvPr id="25" name="object 15"/>
            <p:cNvSpPr/>
            <p:nvPr/>
          </p:nvSpPr>
          <p:spPr>
            <a:xfrm>
              <a:off x="3368179" y="1180579"/>
              <a:ext cx="61594" cy="61594"/>
            </a:xfrm>
            <a:custGeom>
              <a:avLst/>
              <a:gdLst/>
              <a:ahLst/>
              <a:cxnLst/>
              <a:rect l="l" t="t" r="r" b="b"/>
              <a:pathLst>
                <a:path w="61595" h="61594">
                  <a:moveTo>
                    <a:pt x="61125" y="0"/>
                  </a:moveTo>
                  <a:lnTo>
                    <a:pt x="0" y="16509"/>
                  </a:lnTo>
                  <a:lnTo>
                    <a:pt x="44869" y="61201"/>
                  </a:lnTo>
                  <a:lnTo>
                    <a:pt x="611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6"/>
            <p:cNvSpPr/>
            <p:nvPr/>
          </p:nvSpPr>
          <p:spPr>
            <a:xfrm>
              <a:off x="4835828" y="1558806"/>
              <a:ext cx="61594" cy="61594"/>
            </a:xfrm>
            <a:custGeom>
              <a:avLst/>
              <a:gdLst/>
              <a:ahLst/>
              <a:cxnLst/>
              <a:rect l="l" t="t" r="r" b="b"/>
              <a:pathLst>
                <a:path w="61595" h="61594">
                  <a:moveTo>
                    <a:pt x="16256" y="0"/>
                  </a:moveTo>
                  <a:lnTo>
                    <a:pt x="0" y="61201"/>
                  </a:lnTo>
                  <a:lnTo>
                    <a:pt x="61112" y="44691"/>
                  </a:lnTo>
                  <a:lnTo>
                    <a:pt x="162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8"/>
            <p:cNvSpPr/>
            <p:nvPr/>
          </p:nvSpPr>
          <p:spPr>
            <a:xfrm>
              <a:off x="2637928" y="2437212"/>
              <a:ext cx="62230" cy="60325"/>
            </a:xfrm>
            <a:custGeom>
              <a:avLst/>
              <a:gdLst/>
              <a:ahLst/>
              <a:cxnLst/>
              <a:rect l="l" t="t" r="r" b="b"/>
              <a:pathLst>
                <a:path w="62230" h="60325">
                  <a:moveTo>
                    <a:pt x="42049" y="0"/>
                  </a:moveTo>
                  <a:lnTo>
                    <a:pt x="0" y="47345"/>
                  </a:lnTo>
                  <a:lnTo>
                    <a:pt x="62026" y="60096"/>
                  </a:lnTo>
                  <a:lnTo>
                    <a:pt x="420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9"/>
            <p:cNvSpPr/>
            <p:nvPr/>
          </p:nvSpPr>
          <p:spPr>
            <a:xfrm>
              <a:off x="4881181" y="1705583"/>
              <a:ext cx="62230" cy="60325"/>
            </a:xfrm>
            <a:custGeom>
              <a:avLst/>
              <a:gdLst/>
              <a:ahLst/>
              <a:cxnLst/>
              <a:rect l="l" t="t" r="r" b="b"/>
              <a:pathLst>
                <a:path w="62229" h="60325">
                  <a:moveTo>
                    <a:pt x="0" y="0"/>
                  </a:moveTo>
                  <a:lnTo>
                    <a:pt x="19977" y="60083"/>
                  </a:lnTo>
                  <a:lnTo>
                    <a:pt x="62026" y="127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1"/>
            <p:cNvSpPr/>
            <p:nvPr/>
          </p:nvSpPr>
          <p:spPr>
            <a:xfrm>
              <a:off x="1325609" y="1670546"/>
              <a:ext cx="50165" cy="48260"/>
            </a:xfrm>
            <a:custGeom>
              <a:avLst/>
              <a:gdLst/>
              <a:ahLst/>
              <a:cxnLst/>
              <a:rect l="l" t="t" r="r" b="b"/>
              <a:pathLst>
                <a:path w="50165" h="48260">
                  <a:moveTo>
                    <a:pt x="16814" y="0"/>
                  </a:moveTo>
                  <a:lnTo>
                    <a:pt x="0" y="47777"/>
                  </a:lnTo>
                  <a:lnTo>
                    <a:pt x="49784" y="38468"/>
                  </a:lnTo>
                  <a:lnTo>
                    <a:pt x="168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2"/>
            <p:cNvSpPr/>
            <p:nvPr/>
          </p:nvSpPr>
          <p:spPr>
            <a:xfrm>
              <a:off x="2256902" y="1831351"/>
              <a:ext cx="50165" cy="48260"/>
            </a:xfrm>
            <a:custGeom>
              <a:avLst/>
              <a:gdLst/>
              <a:ahLst/>
              <a:cxnLst/>
              <a:rect l="l" t="t" r="r" b="b"/>
              <a:pathLst>
                <a:path w="50164" h="48260">
                  <a:moveTo>
                    <a:pt x="49771" y="0"/>
                  </a:moveTo>
                  <a:lnTo>
                    <a:pt x="0" y="9499"/>
                  </a:lnTo>
                  <a:lnTo>
                    <a:pt x="33108" y="47840"/>
                  </a:lnTo>
                  <a:lnTo>
                    <a:pt x="497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4"/>
            <p:cNvSpPr/>
            <p:nvPr/>
          </p:nvSpPr>
          <p:spPr>
            <a:xfrm>
              <a:off x="2595599" y="1919734"/>
              <a:ext cx="62865" cy="59690"/>
            </a:xfrm>
            <a:custGeom>
              <a:avLst/>
              <a:gdLst/>
              <a:ahLst/>
              <a:cxnLst/>
              <a:rect l="l" t="t" r="r" b="b"/>
              <a:pathLst>
                <a:path w="62864" h="59689">
                  <a:moveTo>
                    <a:pt x="40881" y="0"/>
                  </a:moveTo>
                  <a:lnTo>
                    <a:pt x="0" y="48361"/>
                  </a:lnTo>
                  <a:lnTo>
                    <a:pt x="62318" y="59588"/>
                  </a:lnTo>
                  <a:lnTo>
                    <a:pt x="408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5"/>
            <p:cNvSpPr/>
            <p:nvPr/>
          </p:nvSpPr>
          <p:spPr>
            <a:xfrm>
              <a:off x="3333393" y="1668989"/>
              <a:ext cx="62865" cy="59690"/>
            </a:xfrm>
            <a:custGeom>
              <a:avLst/>
              <a:gdLst/>
              <a:ahLst/>
              <a:cxnLst/>
              <a:rect l="l" t="t" r="r" b="b"/>
              <a:pathLst>
                <a:path w="62864" h="59689">
                  <a:moveTo>
                    <a:pt x="0" y="0"/>
                  </a:moveTo>
                  <a:lnTo>
                    <a:pt x="21437" y="59588"/>
                  </a:lnTo>
                  <a:lnTo>
                    <a:pt x="62306" y="11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6"/>
            <p:cNvSpPr/>
            <p:nvPr/>
          </p:nvSpPr>
          <p:spPr>
            <a:xfrm>
              <a:off x="1118168" y="1536246"/>
              <a:ext cx="0" cy="446405"/>
            </a:xfrm>
            <a:custGeom>
              <a:avLst/>
              <a:gdLst/>
              <a:ahLst/>
              <a:cxnLst/>
              <a:rect l="l" t="t" r="r" b="b"/>
              <a:pathLst>
                <a:path h="446405">
                  <a:moveTo>
                    <a:pt x="0" y="446163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7"/>
            <p:cNvSpPr/>
            <p:nvPr/>
          </p:nvSpPr>
          <p:spPr>
            <a:xfrm>
              <a:off x="1092841" y="1974993"/>
              <a:ext cx="50800" cy="44450"/>
            </a:xfrm>
            <a:custGeom>
              <a:avLst/>
              <a:gdLst/>
              <a:ahLst/>
              <a:cxnLst/>
              <a:rect l="l" t="t" r="r" b="b"/>
              <a:pathLst>
                <a:path w="50800" h="44450">
                  <a:moveTo>
                    <a:pt x="50660" y="0"/>
                  </a:moveTo>
                  <a:lnTo>
                    <a:pt x="0" y="0"/>
                  </a:lnTo>
                  <a:lnTo>
                    <a:pt x="25323" y="43865"/>
                  </a:lnTo>
                  <a:lnTo>
                    <a:pt x="506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40"/>
            <p:cNvSpPr/>
            <p:nvPr/>
          </p:nvSpPr>
          <p:spPr>
            <a:xfrm>
              <a:off x="1837820" y="2101437"/>
              <a:ext cx="45720" cy="50800"/>
            </a:xfrm>
            <a:custGeom>
              <a:avLst/>
              <a:gdLst/>
              <a:ahLst/>
              <a:cxnLst/>
              <a:rect l="l" t="t" r="r" b="b"/>
              <a:pathLst>
                <a:path w="45719" h="50800">
                  <a:moveTo>
                    <a:pt x="42341" y="0"/>
                  </a:moveTo>
                  <a:lnTo>
                    <a:pt x="0" y="27787"/>
                  </a:lnTo>
                  <a:lnTo>
                    <a:pt x="45250" y="50571"/>
                  </a:lnTo>
                  <a:lnTo>
                    <a:pt x="423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28"/>
            <p:cNvSpPr/>
            <p:nvPr/>
          </p:nvSpPr>
          <p:spPr>
            <a:xfrm>
              <a:off x="1092841" y="1499793"/>
              <a:ext cx="50800" cy="44450"/>
            </a:xfrm>
            <a:custGeom>
              <a:avLst/>
              <a:gdLst/>
              <a:ahLst/>
              <a:cxnLst/>
              <a:rect l="l" t="t" r="r" b="b"/>
              <a:pathLst>
                <a:path w="50800" h="44450">
                  <a:moveTo>
                    <a:pt x="25323" y="0"/>
                  </a:moveTo>
                  <a:lnTo>
                    <a:pt x="0" y="43865"/>
                  </a:lnTo>
                  <a:lnTo>
                    <a:pt x="50660" y="43865"/>
                  </a:lnTo>
                  <a:lnTo>
                    <a:pt x="253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20"/>
            <p:cNvSpPr/>
            <p:nvPr/>
          </p:nvSpPr>
          <p:spPr>
            <a:xfrm>
              <a:off x="1353280" y="1059589"/>
              <a:ext cx="930275" cy="813435"/>
            </a:xfrm>
            <a:custGeom>
              <a:avLst/>
              <a:gdLst/>
              <a:ahLst/>
              <a:cxnLst/>
              <a:rect l="l" t="t" r="r" b="b"/>
              <a:pathLst>
                <a:path w="930275" h="813435">
                  <a:moveTo>
                    <a:pt x="0" y="664108"/>
                  </a:moveTo>
                  <a:lnTo>
                    <a:pt x="774865" y="0"/>
                  </a:lnTo>
                  <a:lnTo>
                    <a:pt x="929894" y="812888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9"/>
            <p:cNvSpPr/>
            <p:nvPr/>
          </p:nvSpPr>
          <p:spPr>
            <a:xfrm>
              <a:off x="2270441" y="1833683"/>
              <a:ext cx="227965" cy="509270"/>
            </a:xfrm>
            <a:custGeom>
              <a:avLst/>
              <a:gdLst/>
              <a:ahLst/>
              <a:cxnLst/>
              <a:rect l="l" t="t" r="r" b="b"/>
              <a:pathLst>
                <a:path w="227964" h="509269">
                  <a:moveTo>
                    <a:pt x="0" y="497497"/>
                  </a:moveTo>
                  <a:lnTo>
                    <a:pt x="0" y="0"/>
                  </a:lnTo>
                  <a:lnTo>
                    <a:pt x="227787" y="63195"/>
                  </a:lnTo>
                  <a:lnTo>
                    <a:pt x="227787" y="116916"/>
                  </a:lnTo>
                  <a:lnTo>
                    <a:pt x="41668" y="63195"/>
                  </a:lnTo>
                  <a:lnTo>
                    <a:pt x="41668" y="508787"/>
                  </a:lnTo>
                  <a:lnTo>
                    <a:pt x="0" y="497497"/>
                  </a:lnTo>
                  <a:close/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10"/>
            <p:cNvSpPr/>
            <p:nvPr/>
          </p:nvSpPr>
          <p:spPr>
            <a:xfrm>
              <a:off x="1286935" y="1572505"/>
              <a:ext cx="116839" cy="523875"/>
            </a:xfrm>
            <a:custGeom>
              <a:avLst/>
              <a:gdLst/>
              <a:ahLst/>
              <a:cxnLst/>
              <a:rect l="l" t="t" r="r" b="b"/>
              <a:pathLst>
                <a:path w="116840" h="523875">
                  <a:moveTo>
                    <a:pt x="0" y="0"/>
                  </a:moveTo>
                  <a:lnTo>
                    <a:pt x="0" y="492099"/>
                  </a:lnTo>
                  <a:lnTo>
                    <a:pt x="116370" y="523709"/>
                  </a:lnTo>
                  <a:lnTo>
                    <a:pt x="116370" y="278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13"/>
            <p:cNvSpPr/>
            <p:nvPr/>
          </p:nvSpPr>
          <p:spPr>
            <a:xfrm>
              <a:off x="1008383" y="1470073"/>
              <a:ext cx="43180" cy="530860"/>
            </a:xfrm>
            <a:custGeom>
              <a:avLst/>
              <a:gdLst/>
              <a:ahLst/>
              <a:cxnLst/>
              <a:rect l="l" t="t" r="r" b="b"/>
              <a:pathLst>
                <a:path w="43180" h="530860">
                  <a:moveTo>
                    <a:pt x="0" y="519506"/>
                  </a:moveTo>
                  <a:lnTo>
                    <a:pt x="0" y="0"/>
                  </a:lnTo>
                  <a:lnTo>
                    <a:pt x="42557" y="11569"/>
                  </a:lnTo>
                  <a:lnTo>
                    <a:pt x="42557" y="530491"/>
                  </a:lnTo>
                  <a:lnTo>
                    <a:pt x="0" y="519506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8"/>
            <p:cNvSpPr/>
            <p:nvPr/>
          </p:nvSpPr>
          <p:spPr>
            <a:xfrm>
              <a:off x="2286000" y="1837944"/>
              <a:ext cx="227965" cy="509270"/>
            </a:xfrm>
            <a:custGeom>
              <a:avLst/>
              <a:gdLst/>
              <a:ahLst/>
              <a:cxnLst/>
              <a:rect l="l" t="t" r="r" b="b"/>
              <a:pathLst>
                <a:path w="227964" h="509269">
                  <a:moveTo>
                    <a:pt x="0" y="0"/>
                  </a:moveTo>
                  <a:lnTo>
                    <a:pt x="0" y="497497"/>
                  </a:lnTo>
                  <a:lnTo>
                    <a:pt x="41668" y="508787"/>
                  </a:lnTo>
                  <a:lnTo>
                    <a:pt x="41668" y="63195"/>
                  </a:lnTo>
                  <a:lnTo>
                    <a:pt x="227787" y="63195"/>
                  </a:lnTo>
                  <a:lnTo>
                    <a:pt x="0" y="0"/>
                  </a:lnTo>
                  <a:close/>
                </a:path>
                <a:path w="227964" h="509269">
                  <a:moveTo>
                    <a:pt x="227787" y="63195"/>
                  </a:moveTo>
                  <a:lnTo>
                    <a:pt x="41668" y="63195"/>
                  </a:lnTo>
                  <a:lnTo>
                    <a:pt x="227787" y="116916"/>
                  </a:lnTo>
                  <a:lnTo>
                    <a:pt x="227787" y="63195"/>
                  </a:lnTo>
                  <a:close/>
                </a:path>
              </a:pathLst>
            </a:custGeom>
            <a:solidFill>
              <a:srgbClr val="5454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10"/>
            <p:cNvSpPr txBox="1"/>
            <p:nvPr/>
          </p:nvSpPr>
          <p:spPr>
            <a:xfrm>
              <a:off x="686578" y="9705340"/>
              <a:ext cx="2736850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b="1" spc="125" dirty="0">
                  <a:latin typeface="Times"/>
                  <a:cs typeface="Times"/>
                </a:rPr>
                <a:t>fiGUre </a:t>
              </a:r>
              <a:r>
                <a:rPr sz="900" b="1" dirty="0">
                  <a:latin typeface="Times"/>
                  <a:cs typeface="Times"/>
                </a:rPr>
                <a:t>2.21 </a:t>
              </a:r>
              <a:r>
                <a:rPr sz="900" b="1" spc="0" dirty="0">
                  <a:latin typeface="Times"/>
                  <a:cs typeface="Times"/>
                </a:rPr>
                <a:t> </a:t>
              </a:r>
              <a:r>
                <a:rPr sz="900" dirty="0">
                  <a:latin typeface="Times New Roman"/>
                  <a:cs typeface="Times New Roman"/>
                </a:rPr>
                <a:t>(</a:t>
              </a:r>
              <a:r>
                <a:rPr sz="900" i="1" dirty="0">
                  <a:latin typeface="Times"/>
                  <a:cs typeface="Times"/>
                </a:rPr>
                <a:t>Continued</a:t>
              </a:r>
              <a:r>
                <a:rPr sz="900" dirty="0">
                  <a:latin typeface="Times New Roman"/>
                  <a:cs typeface="Times New Roman"/>
                </a:rPr>
                <a:t>) (c) 4.1 </a:t>
              </a:r>
              <a:r>
                <a:rPr sz="900" spc="40" dirty="0">
                  <a:latin typeface="Times New Roman"/>
                  <a:cs typeface="Times New Roman"/>
                </a:rPr>
                <a:t>Ghz, </a:t>
              </a:r>
              <a:r>
                <a:rPr sz="900" dirty="0">
                  <a:latin typeface="Times New Roman"/>
                  <a:cs typeface="Times New Roman"/>
                </a:rPr>
                <a:t>and (d) 4.7 </a:t>
              </a:r>
              <a:r>
                <a:rPr sz="900" spc="40" dirty="0">
                  <a:latin typeface="Times New Roman"/>
                  <a:cs typeface="Times New Roman"/>
                </a:rPr>
                <a:t>Ghz.</a:t>
              </a:r>
              <a:endParaRPr sz="900">
                <a:latin typeface="Times New Roman"/>
                <a:cs typeface="Times New Roman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610866" y="2809880"/>
            <a:ext cx="4251782" cy="3400221"/>
            <a:chOff x="701836" y="2999613"/>
            <a:chExt cx="4251782" cy="3400221"/>
          </a:xfrm>
        </p:grpSpPr>
        <p:sp>
          <p:nvSpPr>
            <p:cNvPr id="45" name="object 5"/>
            <p:cNvSpPr/>
            <p:nvPr/>
          </p:nvSpPr>
          <p:spPr>
            <a:xfrm>
              <a:off x="701836" y="2999613"/>
              <a:ext cx="4251782" cy="340022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6"/>
            <p:cNvSpPr txBox="1"/>
            <p:nvPr/>
          </p:nvSpPr>
          <p:spPr>
            <a:xfrm>
              <a:off x="1206990" y="3007735"/>
              <a:ext cx="565150" cy="14147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500" dirty="0">
                  <a:latin typeface="Times New Roman"/>
                  <a:cs typeface="Times New Roman"/>
                </a:rPr>
                <a:t>Jsurf[A_per_m]</a:t>
              </a:r>
            </a:p>
            <a:p>
              <a:pPr>
                <a:lnSpc>
                  <a:spcPct val="100000"/>
                </a:lnSpc>
                <a:spcBef>
                  <a:spcPts val="30"/>
                </a:spcBef>
              </a:pPr>
              <a:endParaRPr sz="550" dirty="0">
                <a:latin typeface="Times New Roman"/>
                <a:cs typeface="Times New Roman"/>
              </a:endParaRPr>
            </a:p>
            <a:p>
              <a:pPr marL="217804">
                <a:lnSpc>
                  <a:spcPct val="100000"/>
                </a:lnSpc>
              </a:pPr>
              <a:r>
                <a:rPr sz="500" dirty="0">
                  <a:latin typeface="Times New Roman"/>
                  <a:cs typeface="Times New Roman"/>
                </a:rPr>
                <a:t>5.0000e+001</a:t>
              </a:r>
            </a:p>
            <a:p>
              <a:pPr marL="217804">
                <a:lnSpc>
                  <a:spcPct val="100000"/>
                </a:lnSpc>
                <a:spcBef>
                  <a:spcPts val="45"/>
                </a:spcBef>
              </a:pPr>
              <a:r>
                <a:rPr sz="500" dirty="0">
                  <a:latin typeface="Times New Roman"/>
                  <a:cs typeface="Times New Roman"/>
                </a:rPr>
                <a:t>4.6430e+001</a:t>
              </a:r>
            </a:p>
            <a:p>
              <a:pPr marL="217804">
                <a:lnSpc>
                  <a:spcPct val="100000"/>
                </a:lnSpc>
                <a:spcBef>
                  <a:spcPts val="45"/>
                </a:spcBef>
              </a:pPr>
              <a:r>
                <a:rPr sz="500" dirty="0">
                  <a:latin typeface="Times New Roman"/>
                  <a:cs typeface="Times New Roman"/>
                </a:rPr>
                <a:t>4.2860e+001</a:t>
              </a:r>
            </a:p>
            <a:p>
              <a:pPr marL="217804">
                <a:lnSpc>
                  <a:spcPct val="100000"/>
                </a:lnSpc>
                <a:spcBef>
                  <a:spcPts val="45"/>
                </a:spcBef>
              </a:pPr>
              <a:r>
                <a:rPr sz="500" dirty="0">
                  <a:latin typeface="Times New Roman"/>
                  <a:cs typeface="Times New Roman"/>
                </a:rPr>
                <a:t>3.9289e+001</a:t>
              </a:r>
            </a:p>
            <a:p>
              <a:pPr marL="217804">
                <a:lnSpc>
                  <a:spcPct val="100000"/>
                </a:lnSpc>
                <a:spcBef>
                  <a:spcPts val="45"/>
                </a:spcBef>
              </a:pPr>
              <a:r>
                <a:rPr sz="500" dirty="0">
                  <a:latin typeface="Times New Roman"/>
                  <a:cs typeface="Times New Roman"/>
                </a:rPr>
                <a:t>3.5719e+001</a:t>
              </a:r>
            </a:p>
            <a:p>
              <a:pPr marL="217804">
                <a:lnSpc>
                  <a:spcPct val="100000"/>
                </a:lnSpc>
                <a:spcBef>
                  <a:spcPts val="45"/>
                </a:spcBef>
              </a:pPr>
              <a:r>
                <a:rPr sz="500" dirty="0">
                  <a:latin typeface="Times New Roman"/>
                  <a:cs typeface="Times New Roman"/>
                </a:rPr>
                <a:t>3.2149e+001</a:t>
              </a:r>
            </a:p>
            <a:p>
              <a:pPr marL="217804">
                <a:lnSpc>
                  <a:spcPct val="100000"/>
                </a:lnSpc>
                <a:spcBef>
                  <a:spcPts val="45"/>
                </a:spcBef>
              </a:pPr>
              <a:r>
                <a:rPr sz="500" dirty="0">
                  <a:latin typeface="Times New Roman"/>
                  <a:cs typeface="Times New Roman"/>
                </a:rPr>
                <a:t>2.8579e+001</a:t>
              </a:r>
            </a:p>
            <a:p>
              <a:pPr marL="217804">
                <a:lnSpc>
                  <a:spcPct val="100000"/>
                </a:lnSpc>
                <a:spcBef>
                  <a:spcPts val="45"/>
                </a:spcBef>
              </a:pPr>
              <a:r>
                <a:rPr sz="500" dirty="0">
                  <a:latin typeface="Times New Roman"/>
                  <a:cs typeface="Times New Roman"/>
                </a:rPr>
                <a:t>2.5008e+001</a:t>
              </a:r>
            </a:p>
            <a:p>
              <a:pPr marL="217804">
                <a:lnSpc>
                  <a:spcPct val="100000"/>
                </a:lnSpc>
                <a:spcBef>
                  <a:spcPts val="45"/>
                </a:spcBef>
              </a:pPr>
              <a:r>
                <a:rPr sz="500" dirty="0">
                  <a:latin typeface="Times New Roman"/>
                  <a:cs typeface="Times New Roman"/>
                </a:rPr>
                <a:t>2.1438e+001</a:t>
              </a:r>
            </a:p>
            <a:p>
              <a:pPr marL="217804">
                <a:lnSpc>
                  <a:spcPct val="100000"/>
                </a:lnSpc>
                <a:spcBef>
                  <a:spcPts val="45"/>
                </a:spcBef>
              </a:pPr>
              <a:r>
                <a:rPr sz="500" dirty="0">
                  <a:latin typeface="Times New Roman"/>
                  <a:cs typeface="Times New Roman"/>
                </a:rPr>
                <a:t>1.7868e+001</a:t>
              </a:r>
            </a:p>
            <a:p>
              <a:pPr marL="217804">
                <a:lnSpc>
                  <a:spcPct val="100000"/>
                </a:lnSpc>
                <a:spcBef>
                  <a:spcPts val="45"/>
                </a:spcBef>
              </a:pPr>
              <a:r>
                <a:rPr sz="500" dirty="0">
                  <a:latin typeface="Times New Roman"/>
                  <a:cs typeface="Times New Roman"/>
                </a:rPr>
                <a:t>1.4298e+001</a:t>
              </a:r>
            </a:p>
            <a:p>
              <a:pPr marL="217804">
                <a:lnSpc>
                  <a:spcPct val="100000"/>
                </a:lnSpc>
                <a:spcBef>
                  <a:spcPts val="45"/>
                </a:spcBef>
              </a:pPr>
              <a:r>
                <a:rPr sz="500" dirty="0">
                  <a:latin typeface="Times New Roman"/>
                  <a:cs typeface="Times New Roman"/>
                </a:rPr>
                <a:t>1.0727e+001</a:t>
              </a:r>
            </a:p>
            <a:p>
              <a:pPr marL="217804">
                <a:lnSpc>
                  <a:spcPct val="100000"/>
                </a:lnSpc>
                <a:spcBef>
                  <a:spcPts val="45"/>
                </a:spcBef>
              </a:pPr>
              <a:r>
                <a:rPr sz="500" dirty="0">
                  <a:latin typeface="Times New Roman"/>
                  <a:cs typeface="Times New Roman"/>
                </a:rPr>
                <a:t>7.1572e+000</a:t>
              </a:r>
            </a:p>
            <a:p>
              <a:pPr marL="217804">
                <a:lnSpc>
                  <a:spcPct val="100000"/>
                </a:lnSpc>
                <a:spcBef>
                  <a:spcPts val="45"/>
                </a:spcBef>
              </a:pPr>
              <a:r>
                <a:rPr sz="500" dirty="0">
                  <a:latin typeface="Times New Roman"/>
                  <a:cs typeface="Times New Roman"/>
                </a:rPr>
                <a:t>3.5870e+000</a:t>
              </a:r>
            </a:p>
            <a:p>
              <a:pPr marL="217804">
                <a:lnSpc>
                  <a:spcPct val="100000"/>
                </a:lnSpc>
                <a:spcBef>
                  <a:spcPts val="45"/>
                </a:spcBef>
              </a:pPr>
              <a:r>
                <a:rPr sz="500" dirty="0">
                  <a:latin typeface="Times New Roman"/>
                  <a:cs typeface="Times New Roman"/>
                </a:rPr>
                <a:t>1.6788e–002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3361575" y="6218223"/>
            <a:ext cx="5260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Current distribution and radiation pattern for a characteristic mode</a:t>
            </a:r>
          </a:p>
          <a:p>
            <a:r>
              <a:rPr lang="en-US" sz="1400" b="1" dirty="0"/>
              <a:t>with a resonant frequency of 4.1GHz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19929" y="139959"/>
            <a:ext cx="7033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/>
              <a:t>Characteristic Modes of an Antenna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875565" y="918177"/>
            <a:ext cx="4061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Figures from Chen and Wang (2015: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Characteristic Modes: Theory and Applications in Antenna Engineering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09913" y="1970437"/>
            <a:ext cx="3364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Resonance ∝ </a:t>
            </a:r>
            <a:r>
              <a:rPr lang="en-US" sz="2800" b="1" dirty="0">
                <a:latin typeface="Symbol" charset="2"/>
                <a:ea typeface="Symbol" charset="2"/>
                <a:cs typeface="Symbol" charset="2"/>
              </a:rPr>
              <a:t>1/|l-w|</a:t>
            </a:r>
            <a:endParaRPr lang="en-US" sz="28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682871" y="4284469"/>
            <a:ext cx="3793474" cy="1831376"/>
            <a:chOff x="682871" y="4284469"/>
            <a:chExt cx="3793474" cy="1831376"/>
          </a:xfrm>
        </p:grpSpPr>
        <p:sp>
          <p:nvSpPr>
            <p:cNvPr id="51" name="TextBox 50"/>
            <p:cNvSpPr txBox="1"/>
            <p:nvPr/>
          </p:nvSpPr>
          <p:spPr>
            <a:xfrm>
              <a:off x="682871" y="4284469"/>
              <a:ext cx="3793474" cy="1200329"/>
            </a:xfrm>
            <a:prstGeom prst="rect">
              <a:avLst/>
            </a:prstGeom>
            <a:noFill/>
            <a:ln w="53975">
              <a:gradFill flip="none" rotWithShape="1"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46000">
                    <a:schemeClr val="accent5">
                      <a:lumMod val="95000"/>
                      <a:lumOff val="5000"/>
                    </a:schemeClr>
                  </a:gs>
                  <a:gs pos="100000">
                    <a:schemeClr val="accent5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u="sng" dirty="0"/>
                <a:t>Oceanographic applications</a:t>
              </a:r>
              <a:r>
                <a:rPr lang="en-US" sz="2400" b="1" dirty="0"/>
                <a:t>: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sz="2400" b="1" dirty="0"/>
                <a:t>Bennett (1985)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sz="2400" b="1" dirty="0"/>
                <a:t>Le </a:t>
              </a:r>
              <a:r>
                <a:rPr lang="en-US" sz="2400" b="1" dirty="0" err="1"/>
                <a:t>Hénaff</a:t>
              </a:r>
              <a:r>
                <a:rPr lang="en-US" sz="2400" b="1" dirty="0"/>
                <a:t> et al (2009)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123749" y="5654180"/>
              <a:ext cx="22402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Response∝ 1/</a:t>
              </a:r>
              <a:r>
                <a:rPr lang="en-US" sz="2400" b="1" dirty="0">
                  <a:latin typeface="Symbol" charset="2"/>
                  <a:ea typeface="Symbol" charset="2"/>
                  <a:cs typeface="Symbol" charset="2"/>
                </a:rPr>
                <a:t>l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2576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19" y="1939165"/>
            <a:ext cx="14630400" cy="10972800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65653" y="228679"/>
            <a:ext cx="87211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b="1" u="sng" dirty="0"/>
              <a:t>Array Modes: Assessing the Efficiency of the </a:t>
            </a:r>
          </a:p>
          <a:p>
            <a:pPr algn="ctr"/>
            <a:r>
              <a:rPr lang="en-US" sz="3600" b="1" u="sng" dirty="0"/>
              <a:t>CA Current Observing System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8519" y="1435014"/>
            <a:ext cx="108133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b="1" dirty="0">
                <a:solidFill>
                  <a:srgbClr val="FF0000"/>
                </a:solidFill>
              </a:rPr>
              <a:t>How well does the CA Current observing system “observe” the circulation given our prior hypotheses about the errors?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237083" y="3092959"/>
            <a:ext cx="428758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/>
              <a:t>CCS observing system</a:t>
            </a:r>
            <a:r>
              <a:rPr lang="en-US" sz="2800" b="1" dirty="0"/>
              <a:t>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b="1" dirty="0"/>
              <a:t>Satellite SST – daily</a:t>
            </a:r>
          </a:p>
          <a:p>
            <a:r>
              <a:rPr lang="en-US" sz="2800" b="1" dirty="0"/>
              <a:t>    (AVHRR, AMSR, MODIS)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b="1" dirty="0"/>
              <a:t>Aviso gridded SSH - daily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b="1" i="1" dirty="0"/>
              <a:t>In situ </a:t>
            </a:r>
            <a:r>
              <a:rPr lang="en-US" sz="2800" b="1" dirty="0"/>
              <a:t>T &amp; S profiles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35678" y="3387892"/>
            <a:ext cx="1195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4 Jan – 18 April 2003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148" y="3875314"/>
            <a:ext cx="19495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ROMS CCS domain</a:t>
            </a:r>
          </a:p>
        </p:txBody>
      </p:sp>
    </p:spTree>
    <p:extLst>
      <p:ext uri="{BB962C8B-B14F-4D97-AF65-F5344CB8AC3E}">
        <p14:creationId xmlns:p14="http://schemas.microsoft.com/office/powerpoint/2010/main" val="1081049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935832" y="107398"/>
            <a:ext cx="43807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b="1" u="sng" dirty="0"/>
              <a:t>The Analysis Equation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8519" y="1290709"/>
            <a:ext cx="10813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Recall the analysis equation: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734353"/>
              </p:ext>
            </p:extLst>
          </p:nvPr>
        </p:nvGraphicFramePr>
        <p:xfrm>
          <a:off x="2209801" y="2325759"/>
          <a:ext cx="773374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" name="Equation" r:id="rId4" imgW="2577960" imgH="304560" progId="Equation.DSMT4">
                  <p:embed/>
                </p:oleObj>
              </mc:Choice>
              <mc:Fallback>
                <p:oleObj name="Equation" r:id="rId4" imgW="25779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2325759"/>
                        <a:ext cx="773374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2362200" y="3087759"/>
            <a:ext cx="0" cy="304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05000" y="3404227"/>
            <a:ext cx="938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analysis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276600" y="3087759"/>
            <a:ext cx="0" cy="6096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67001" y="3785227"/>
            <a:ext cx="131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background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495800" y="3087759"/>
            <a:ext cx="0" cy="304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59528" y="3316360"/>
            <a:ext cx="14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FF"/>
                </a:solidFill>
              </a:rPr>
              <a:t>adjoint</a:t>
            </a:r>
            <a:endParaRPr lang="en-US" b="1" dirty="0">
              <a:solidFill>
                <a:srgbClr val="0000FF"/>
              </a:solidFill>
            </a:endParaRPr>
          </a:p>
          <a:p>
            <a:pPr algn="ctr"/>
            <a:r>
              <a:rPr lang="en-US" b="1" dirty="0" err="1">
                <a:solidFill>
                  <a:srgbClr val="0000FF"/>
                </a:solidFill>
              </a:rPr>
              <a:t>obs</a:t>
            </a:r>
            <a:r>
              <a:rPr lang="en-US" b="1" dirty="0">
                <a:solidFill>
                  <a:srgbClr val="0000FF"/>
                </a:solidFill>
              </a:rPr>
              <a:t> operator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700041" y="3163959"/>
            <a:ext cx="0" cy="6096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90442" y="3861427"/>
            <a:ext cx="13103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background</a:t>
            </a:r>
          </a:p>
          <a:p>
            <a:pPr algn="ctr"/>
            <a:r>
              <a:rPr lang="en-US" b="1" dirty="0"/>
              <a:t>error </a:t>
            </a:r>
            <a:r>
              <a:rPr lang="en-US" b="1" dirty="0" err="1"/>
              <a:t>cov</a:t>
            </a:r>
            <a:endParaRPr lang="en-US" b="1" dirty="0"/>
          </a:p>
          <a:p>
            <a:pPr algn="ctr"/>
            <a:r>
              <a:rPr lang="en-US" b="1" dirty="0"/>
              <a:t>matrix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973601" y="3087759"/>
            <a:ext cx="0" cy="304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64001" y="3316360"/>
            <a:ext cx="1187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FF"/>
                </a:solidFill>
              </a:rPr>
              <a:t>obs</a:t>
            </a:r>
            <a:r>
              <a:rPr lang="en-US" b="1" dirty="0">
                <a:solidFill>
                  <a:srgbClr val="FF00FF"/>
                </a:solidFill>
              </a:rPr>
              <a:t> error</a:t>
            </a:r>
          </a:p>
          <a:p>
            <a:pPr algn="ctr"/>
            <a:r>
              <a:rPr lang="en-US" b="1" dirty="0" err="1">
                <a:solidFill>
                  <a:srgbClr val="FF00FF"/>
                </a:solidFill>
              </a:rPr>
              <a:t>cov</a:t>
            </a:r>
            <a:r>
              <a:rPr lang="en-US" b="1" dirty="0">
                <a:solidFill>
                  <a:srgbClr val="FF00FF"/>
                </a:solidFill>
              </a:rPr>
              <a:t> matrix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986041" y="3163959"/>
            <a:ext cx="0" cy="6096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770748" y="3861427"/>
            <a:ext cx="521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00B050"/>
                </a:solidFill>
              </a:rPr>
              <a:t>obs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8763000" y="3127228"/>
            <a:ext cx="0" cy="304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153401" y="3355828"/>
            <a:ext cx="1408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obs</a:t>
            </a:r>
            <a:r>
              <a:rPr lang="en-US" b="1" dirty="0"/>
              <a:t> operator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86200" y="2249559"/>
            <a:ext cx="6248400" cy="266700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096001" y="4992759"/>
            <a:ext cx="2200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Analysis increment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5775" y="5434539"/>
            <a:ext cx="10813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Solved iteratively in ROMS 4D-Var system using the </a:t>
            </a:r>
            <a:r>
              <a:rPr lang="en-US" sz="2800" dirty="0" err="1"/>
              <a:t>Lanczos</a:t>
            </a:r>
            <a:r>
              <a:rPr lang="en-US" sz="2800" dirty="0"/>
              <a:t> formulation of the </a:t>
            </a:r>
            <a:r>
              <a:rPr lang="en-US" sz="2800" b="1" dirty="0"/>
              <a:t>B</a:t>
            </a:r>
            <a:r>
              <a:rPr lang="en-US" sz="2800" dirty="0"/>
              <a:t>-preconditioned RPCG.</a:t>
            </a:r>
          </a:p>
        </p:txBody>
      </p:sp>
    </p:spTree>
    <p:extLst>
      <p:ext uri="{BB962C8B-B14F-4D97-AF65-F5344CB8AC3E}">
        <p14:creationId xmlns:p14="http://schemas.microsoft.com/office/powerpoint/2010/main" val="1163061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472235" y="425451"/>
            <a:ext cx="73079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b="1" u="sng" dirty="0">
                <a:solidFill>
                  <a:srgbClr val="FF0000"/>
                </a:solidFill>
              </a:rPr>
              <a:t>(Reduced Rank) </a:t>
            </a:r>
            <a:r>
              <a:rPr lang="en-US" sz="3600" b="1" u="sng" dirty="0"/>
              <a:t>Array Modes </a:t>
            </a:r>
            <a:r>
              <a:rPr lang="en-US" sz="3600" b="1" u="sng" dirty="0">
                <a:solidFill>
                  <a:srgbClr val="FF0000"/>
                </a:solidFill>
              </a:rPr>
              <a:t>(RAMs)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152" y="2174948"/>
            <a:ext cx="6889750" cy="63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796" y="1425550"/>
            <a:ext cx="11286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 </a:t>
            </a:r>
            <a:r>
              <a:rPr lang="en-US" sz="2800" b="1" dirty="0"/>
              <a:t>ROMS 4D-Var </a:t>
            </a:r>
            <a:r>
              <a:rPr lang="en-US" sz="2800" dirty="0"/>
              <a:t>the analysis equation is solved using the </a:t>
            </a:r>
            <a:r>
              <a:rPr lang="en-US" sz="2800" dirty="0" err="1"/>
              <a:t>Lanczos</a:t>
            </a:r>
            <a:r>
              <a:rPr lang="en-US" sz="2800" dirty="0"/>
              <a:t> algorithm: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39542" y="2981446"/>
            <a:ext cx="3743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This can be rewritten as: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8961" y="3562165"/>
            <a:ext cx="2381250" cy="63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85812" y="3587025"/>
            <a:ext cx="1106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where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25690" y="3569305"/>
            <a:ext cx="2539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are the </a:t>
            </a:r>
            <a:r>
              <a:rPr lang="en-US" sz="2800" i="1" dirty="0"/>
              <a:t>“RAMs”</a:t>
            </a:r>
            <a:r>
              <a:rPr lang="en-US" sz="2800" dirty="0"/>
              <a:t> </a:t>
            </a:r>
            <a:endParaRPr lang="en-US" sz="2800" i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0152" y="5537343"/>
            <a:ext cx="1143000" cy="6032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05460" y="5577358"/>
            <a:ext cx="3630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are the </a:t>
            </a:r>
            <a:r>
              <a:rPr lang="en-US" sz="2800" dirty="0" err="1"/>
              <a:t>eigenpairs</a:t>
            </a:r>
            <a:r>
              <a:rPr lang="en-US" sz="2800" dirty="0"/>
              <a:t> of </a:t>
            </a:r>
            <a:r>
              <a:rPr lang="en-US" sz="2800" b="1" dirty="0"/>
              <a:t>T</a:t>
            </a:r>
            <a:r>
              <a:rPr lang="en-US" sz="2800" baseline="-25000" dirty="0"/>
              <a:t>m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8765271" y="4914012"/>
            <a:ext cx="2611566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NOTE: The array modes  depend </a:t>
            </a:r>
            <a:r>
              <a:rPr lang="en-US" b="1" i="1" dirty="0">
                <a:solidFill>
                  <a:srgbClr val="7030A0"/>
                </a:solidFill>
              </a:rPr>
              <a:t>ONLY</a:t>
            </a:r>
            <a:r>
              <a:rPr lang="en-US" b="1" dirty="0">
                <a:solidFill>
                  <a:srgbClr val="7030A0"/>
                </a:solidFill>
              </a:rPr>
              <a:t> on the </a:t>
            </a:r>
            <a:r>
              <a:rPr lang="en-US" b="1" dirty="0" err="1">
                <a:solidFill>
                  <a:srgbClr val="7030A0"/>
                </a:solidFill>
              </a:rPr>
              <a:t>obs</a:t>
            </a:r>
            <a:r>
              <a:rPr lang="en-US" b="1" dirty="0">
                <a:solidFill>
                  <a:srgbClr val="7030A0"/>
                </a:solidFill>
              </a:rPr>
              <a:t> locations, and </a:t>
            </a:r>
            <a:r>
              <a:rPr lang="en-US" b="1" i="1" dirty="0">
                <a:solidFill>
                  <a:srgbClr val="7030A0"/>
                </a:solidFill>
              </a:rPr>
              <a:t>NOT</a:t>
            </a:r>
            <a:r>
              <a:rPr lang="en-US" b="1" dirty="0">
                <a:solidFill>
                  <a:srgbClr val="7030A0"/>
                </a:solidFill>
              </a:rPr>
              <a:t> the </a:t>
            </a:r>
            <a:r>
              <a:rPr lang="en-US" b="1" dirty="0" err="1">
                <a:solidFill>
                  <a:srgbClr val="7030A0"/>
                </a:solidFill>
              </a:rPr>
              <a:t>obs</a:t>
            </a:r>
            <a:r>
              <a:rPr lang="en-US" b="1" dirty="0">
                <a:solidFill>
                  <a:srgbClr val="7030A0"/>
                </a:solidFill>
              </a:rPr>
              <a:t> values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1395" y="3313191"/>
            <a:ext cx="2762250" cy="1111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0152" y="4486287"/>
            <a:ext cx="5429250" cy="635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829401" y="2831898"/>
            <a:ext cx="3553476" cy="1427113"/>
            <a:chOff x="7829401" y="2831898"/>
            <a:chExt cx="3553476" cy="1427113"/>
          </a:xfrm>
        </p:grpSpPr>
        <p:sp>
          <p:nvSpPr>
            <p:cNvPr id="8" name="Rectangle 7"/>
            <p:cNvSpPr/>
            <p:nvPr/>
          </p:nvSpPr>
          <p:spPr>
            <a:xfrm>
              <a:off x="7829401" y="3569305"/>
              <a:ext cx="935869" cy="689706"/>
            </a:xfrm>
            <a:prstGeom prst="rect">
              <a:avLst/>
            </a:prstGeom>
            <a:noFill/>
            <a:ln w="412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8825690" y="3200548"/>
              <a:ext cx="318310" cy="304118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9269157" y="2831898"/>
              <a:ext cx="2113720" cy="369332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/>
                <a:t>EOFs of  (</a:t>
              </a:r>
              <a:r>
                <a:rPr lang="en-US" b="1"/>
                <a:t>R</a:t>
              </a:r>
              <a:r>
                <a:rPr lang="en-US" baseline="30000"/>
                <a:t>-1</a:t>
              </a:r>
              <a:r>
                <a:rPr lang="en-US" b="1"/>
                <a:t>GBG</a:t>
              </a:r>
              <a:r>
                <a:rPr lang="en-US" baseline="30000"/>
                <a:t>T</a:t>
              </a:r>
              <a:r>
                <a:rPr lang="en-US"/>
                <a:t>+</a:t>
              </a:r>
              <a:r>
                <a:rPr lang="en-US" b="1"/>
                <a:t>I</a:t>
              </a:r>
              <a:r>
                <a:rPr lang="en-US"/>
                <a:t>) 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8794" y="4500262"/>
            <a:ext cx="7859863" cy="1834639"/>
            <a:chOff x="68794" y="4500262"/>
            <a:chExt cx="7859863" cy="1834639"/>
          </a:xfrm>
        </p:grpSpPr>
        <p:sp>
          <p:nvSpPr>
            <p:cNvPr id="13" name="Rectangle 12"/>
            <p:cNvSpPr/>
            <p:nvPr/>
          </p:nvSpPr>
          <p:spPr>
            <a:xfrm>
              <a:off x="2245488" y="4500262"/>
              <a:ext cx="5683169" cy="71722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794" y="5411571"/>
              <a:ext cx="2152921" cy="923330"/>
            </a:xfrm>
            <a:prstGeom prst="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Array mode amplitudes depend on the </a:t>
              </a:r>
              <a:r>
                <a:rPr lang="en-US" b="1" dirty="0" err="1"/>
                <a:t>obs</a:t>
              </a:r>
              <a:r>
                <a:rPr lang="en-US" b="1" dirty="0"/>
                <a:t> values, </a:t>
              </a:r>
              <a:r>
                <a:rPr lang="en-US" b="1" i="1" dirty="0"/>
                <a:t>y</a:t>
              </a:r>
              <a:endParaRPr lang="en-US" b="1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1188797" y="4742759"/>
              <a:ext cx="857716" cy="552698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620229" y="1861558"/>
            <a:ext cx="6919611" cy="1530748"/>
            <a:chOff x="4620229" y="1861558"/>
            <a:chExt cx="6919611" cy="1530748"/>
          </a:xfrm>
        </p:grpSpPr>
        <p:grpSp>
          <p:nvGrpSpPr>
            <p:cNvPr id="29" name="Group 28"/>
            <p:cNvGrpSpPr/>
            <p:nvPr/>
          </p:nvGrpSpPr>
          <p:grpSpPr>
            <a:xfrm>
              <a:off x="4620229" y="1861558"/>
              <a:ext cx="6919611" cy="996619"/>
              <a:chOff x="4620229" y="1861558"/>
              <a:chExt cx="6919611" cy="996619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4620229" y="2037144"/>
                <a:ext cx="3308428" cy="821033"/>
                <a:chOff x="4620229" y="2037144"/>
                <a:chExt cx="3308428" cy="821033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4620229" y="2140957"/>
                  <a:ext cx="2359305" cy="717220"/>
                </a:xfrm>
                <a:prstGeom prst="rect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4" name="Straight Arrow Connector 23"/>
                <p:cNvCxnSpPr/>
                <p:nvPr/>
              </p:nvCxnSpPr>
              <p:spPr>
                <a:xfrm flipH="1">
                  <a:off x="7108334" y="2037144"/>
                  <a:ext cx="820323" cy="103813"/>
                </a:xfrm>
                <a:prstGeom prst="straightConnector1">
                  <a:avLst/>
                </a:prstGeom>
                <a:ln w="412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TextBox 25"/>
              <p:cNvSpPr txBox="1"/>
              <p:nvPr/>
            </p:nvSpPr>
            <p:spPr>
              <a:xfrm>
                <a:off x="8055745" y="1861558"/>
                <a:ext cx="3484095" cy="369332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≣(</a:t>
                </a:r>
                <a:r>
                  <a:rPr lang="en-US" b="1" dirty="0"/>
                  <a:t>R</a:t>
                </a:r>
                <a:r>
                  <a:rPr lang="en-US" baseline="30000" dirty="0"/>
                  <a:t>-1</a:t>
                </a:r>
                <a:r>
                  <a:rPr lang="en-US" b="1" dirty="0"/>
                  <a:t>GBG</a:t>
                </a:r>
                <a:r>
                  <a:rPr lang="en-US" baseline="30000" dirty="0"/>
                  <a:t>T</a:t>
                </a:r>
                <a:r>
                  <a:rPr lang="en-US" dirty="0"/>
                  <a:t>+</a:t>
                </a:r>
                <a:r>
                  <a:rPr lang="en-US" b="1" dirty="0"/>
                  <a:t>I</a:t>
                </a:r>
                <a:r>
                  <a:rPr lang="en-US" dirty="0"/>
                  <a:t>)</a:t>
                </a:r>
                <a:r>
                  <a:rPr lang="en-US" baseline="30000" dirty="0"/>
                  <a:t>-1</a:t>
                </a:r>
                <a:r>
                  <a:rPr lang="en-US" dirty="0"/>
                  <a:t>    </a:t>
                </a:r>
                <a:r>
                  <a:rPr lang="en-US" i="1" dirty="0"/>
                  <a:t>m</a:t>
                </a:r>
                <a:r>
                  <a:rPr lang="en-US" dirty="0"/>
                  <a:t>=# of inner-loops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5284526" y="2997201"/>
              <a:ext cx="1823808" cy="395105"/>
              <a:chOff x="5429669" y="3302000"/>
              <a:chExt cx="1823808" cy="395105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5429669" y="3327773"/>
                <a:ext cx="1823808" cy="369332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30849" y="3302000"/>
                <a:ext cx="1695450" cy="381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913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325418" y="425451"/>
            <a:ext cx="96016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b="1" u="sng" dirty="0"/>
              <a:t>RAM amplitudes of the California Current system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71330" y="5353490"/>
            <a:ext cx="48712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31 year sequence of 4D-Var analyses (1980-2010)</a:t>
            </a:r>
          </a:p>
          <a:p>
            <a:r>
              <a:rPr lang="en-US" b="1" dirty="0"/>
              <a:t>8 day overlapping windows</a:t>
            </a:r>
          </a:p>
          <a:p>
            <a:r>
              <a:rPr lang="en-US" b="1" dirty="0" err="1"/>
              <a:t>Obs</a:t>
            </a:r>
            <a:r>
              <a:rPr lang="en-US" b="1" dirty="0"/>
              <a:t> assimilated: SST, SSH, in situ T and S</a:t>
            </a:r>
          </a:p>
          <a:p>
            <a:r>
              <a:rPr lang="en-US" b="1" dirty="0"/>
              <a:t>1 outer-loop, 14 inner-loops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71" y="1269536"/>
            <a:ext cx="9733788" cy="38862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875362" y="2349661"/>
            <a:ext cx="2741035" cy="2036086"/>
            <a:chOff x="6875362" y="2349661"/>
            <a:chExt cx="2741035" cy="2036086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6875362" y="2349661"/>
              <a:ext cx="11575" cy="1967696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199453" y="4016415"/>
              <a:ext cx="24169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</a:rPr>
                <a:t>~4 orders of magnitude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566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" y="137160"/>
            <a:ext cx="12192000" cy="10619232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327690" y="3113590"/>
            <a:ext cx="17764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b="1" dirty="0"/>
              <a:t>RAM 𝚿</a:t>
            </a:r>
            <a:r>
              <a:rPr lang="en-US" sz="3600" b="1" baseline="-25000" dirty="0"/>
              <a:t>1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0306" y="171885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14 March, 2001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53620" y="-32384"/>
            <a:ext cx="7297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/>
              <a:t>The sub-space activated by the </a:t>
            </a:r>
            <a:r>
              <a:rPr lang="en-US" sz="3200" b="1" u="sng" dirty="0" err="1"/>
              <a:t>obs</a:t>
            </a:r>
            <a:r>
              <a:rPr lang="en-US" sz="3200" b="1" u="sng" dirty="0"/>
              <a:t> &amp; </a:t>
            </a:r>
            <a:r>
              <a:rPr lang="en-US" sz="3200" b="1" u="sng" dirty="0" err="1"/>
              <a:t>d.f.s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680037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0" y="941683"/>
            <a:ext cx="10058400" cy="5589117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7632" y="699916"/>
            <a:ext cx="263676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Contribution of each array mode to the SST increment on 14 March 2001: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recall </a:t>
            </a:r>
            <a:r>
              <a:rPr lang="en-US" sz="2400" b="1" i="1" dirty="0">
                <a:solidFill>
                  <a:srgbClr val="FF0000"/>
                </a:solidFill>
              </a:rPr>
              <a:t>m=14 inner-loops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02442" y="3382864"/>
            <a:ext cx="3209214" cy="2308324"/>
          </a:xfrm>
          <a:prstGeom prst="rect">
            <a:avLst/>
          </a:prstGeom>
          <a:noFill/>
          <a:ln w="38100" cmpd="thinThick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/>
              <a:t>The Bennett and McIntosh (1984) </a:t>
            </a:r>
          </a:p>
          <a:p>
            <a:r>
              <a:rPr lang="en-US" sz="2400" b="1" dirty="0"/>
              <a:t>“1% rule”:</a:t>
            </a:r>
          </a:p>
          <a:p>
            <a:r>
              <a:rPr lang="en-US" sz="2400" b="1" dirty="0"/>
              <a:t>Discard array modes with eigenvalues 1% or less of the max value.</a:t>
            </a:r>
          </a:p>
        </p:txBody>
      </p:sp>
      <p:sp>
        <p:nvSpPr>
          <p:cNvPr id="2" name="Rectangle 1"/>
          <p:cNvSpPr/>
          <p:nvPr/>
        </p:nvSpPr>
        <p:spPr>
          <a:xfrm>
            <a:off x="9964832" y="4543614"/>
            <a:ext cx="1616149" cy="1467293"/>
          </a:xfrm>
          <a:prstGeom prst="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607028" y="6105028"/>
            <a:ext cx="2465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Reject based on 1% rule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540833" y="6010907"/>
            <a:ext cx="8457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b="1" dirty="0"/>
              <a:t>SST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165156" y="53585"/>
            <a:ext cx="87513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b="1" u="sng" dirty="0"/>
              <a:t>Overfitting of the Model to the Observations</a:t>
            </a:r>
          </a:p>
        </p:txBody>
      </p:sp>
    </p:spTree>
    <p:extLst>
      <p:ext uri="{BB962C8B-B14F-4D97-AF65-F5344CB8AC3E}">
        <p14:creationId xmlns:p14="http://schemas.microsoft.com/office/powerpoint/2010/main" val="972182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977</Words>
  <Application>Microsoft Macintosh PowerPoint</Application>
  <PresentationFormat>Widescreen</PresentationFormat>
  <Paragraphs>171</Paragraphs>
  <Slides>17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 Unicode MS</vt:lpstr>
      <vt:lpstr>Arial</vt:lpstr>
      <vt:lpstr>Calibri</vt:lpstr>
      <vt:lpstr>Calibri Light</vt:lpstr>
      <vt:lpstr>Symbol</vt:lpstr>
      <vt:lpstr>Times</vt:lpstr>
      <vt:lpstr>Times New Roman</vt:lpstr>
      <vt:lpstr>Office Theme</vt:lpstr>
      <vt:lpstr>Equation</vt:lpstr>
      <vt:lpstr>Reduced-Rank Array Modes of the California Current Ocean Observing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Reduced-rank array modes of the California Current ocean observing system</dc:title>
  <dc:creator>Andrew Moore</dc:creator>
  <cp:lastModifiedBy>Andrew Moore</cp:lastModifiedBy>
  <cp:revision>133</cp:revision>
  <dcterms:created xsi:type="dcterms:W3CDTF">2017-09-27T21:44:48Z</dcterms:created>
  <dcterms:modified xsi:type="dcterms:W3CDTF">2018-06-26T19:27:47Z</dcterms:modified>
</cp:coreProperties>
</file>