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81" r:id="rId3"/>
    <p:sldId id="302" r:id="rId4"/>
    <p:sldId id="303" r:id="rId5"/>
    <p:sldId id="304" r:id="rId6"/>
    <p:sldId id="313" r:id="rId7"/>
    <p:sldId id="312" r:id="rId8"/>
    <p:sldId id="309" r:id="rId9"/>
    <p:sldId id="307" r:id="rId10"/>
    <p:sldId id="311" r:id="rId11"/>
    <p:sldId id="317" r:id="rId12"/>
    <p:sldId id="310" r:id="rId13"/>
    <p:sldId id="315" r:id="rId14"/>
    <p:sldId id="314" r:id="rId15"/>
    <p:sldId id="318" r:id="rId16"/>
    <p:sldId id="291" r:id="rId17"/>
    <p:sldId id="292" r:id="rId18"/>
    <p:sldId id="273" r:id="rId19"/>
    <p:sldId id="274" r:id="rId20"/>
    <p:sldId id="277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99FFCC"/>
    <a:srgbClr val="EED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665" cy="465776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7" y="0"/>
            <a:ext cx="3043665" cy="465776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3686C8FF-F4DA-4975-8239-09D065FED9E6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25"/>
            <a:ext cx="3043665" cy="465776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7" y="8841725"/>
            <a:ext cx="3043665" cy="465776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D977F8EF-F5FC-4AA3-82A0-E5E14130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83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01/07/2018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4.wmf"/><Relationship Id="rId10" Type="http://schemas.openxmlformats.org/officeDocument/2006/relationships/image" Target="../media/image8.wmf"/><Relationship Id="rId19" Type="http://schemas.openxmlformats.org/officeDocument/2006/relationships/image" Target="../media/image12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24.e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907" y="1809978"/>
            <a:ext cx="7460697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CA" sz="800" b="1" dirty="0" smtClean="0"/>
          </a:p>
          <a:p>
            <a:pPr algn="ctr"/>
            <a:r>
              <a:rPr lang="en-CA" sz="2400" b="1" dirty="0" smtClean="0"/>
              <a:t>Ensemble variance loss in transport models:</a:t>
            </a:r>
          </a:p>
          <a:p>
            <a:r>
              <a:rPr lang="en-CA" sz="2400" b="1" dirty="0"/>
              <a:t> </a:t>
            </a:r>
            <a:r>
              <a:rPr lang="en-CA" sz="2400" b="1" dirty="0" smtClean="0"/>
              <a:t>   </a:t>
            </a:r>
            <a:r>
              <a:rPr lang="en-CA" sz="2400" b="1" dirty="0"/>
              <a:t>I</a:t>
            </a:r>
            <a:r>
              <a:rPr lang="en-CA" sz="2400" b="1" dirty="0" smtClean="0"/>
              <a:t>ts relation with model numerical discretization </a:t>
            </a:r>
            <a:endParaRPr lang="en-CA" sz="2400" b="1" dirty="0"/>
          </a:p>
          <a:p>
            <a:pPr algn="ctr"/>
            <a:endParaRPr lang="en-CA" sz="2000" dirty="0" smtClean="0"/>
          </a:p>
          <a:p>
            <a:pPr algn="ctr"/>
            <a:r>
              <a:rPr lang="en-CA" sz="2000" dirty="0" smtClean="0"/>
              <a:t>by </a:t>
            </a:r>
            <a:r>
              <a:rPr lang="en-CA" sz="2000" u="sng" dirty="0"/>
              <a:t>Richard M</a:t>
            </a:r>
            <a:r>
              <a:rPr lang="en-US" sz="2000" u="sng" dirty="0" err="1" smtClean="0"/>
              <a:t>énard</a:t>
            </a:r>
            <a:r>
              <a:rPr lang="en-US" sz="2000" dirty="0" smtClean="0"/>
              <a:t> </a:t>
            </a:r>
            <a:r>
              <a:rPr lang="en-US" sz="2000" dirty="0"/>
              <a:t>and Sergey </a:t>
            </a:r>
            <a:r>
              <a:rPr lang="en-US" sz="2000" dirty="0" smtClean="0"/>
              <a:t>Skachko</a:t>
            </a:r>
          </a:p>
          <a:p>
            <a:pPr algn="ctr"/>
            <a:r>
              <a:rPr lang="en-CA" dirty="0" smtClean="0"/>
              <a:t>Environment and Climate Change Canada</a:t>
            </a:r>
          </a:p>
          <a:p>
            <a:pPr algn="ctr"/>
            <a:r>
              <a:rPr lang="en-CA" dirty="0" smtClean="0"/>
              <a:t>Dorval, Quebec, CANADA</a:t>
            </a:r>
          </a:p>
          <a:p>
            <a:pPr algn="ctr"/>
            <a:endParaRPr lang="en-CA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91680" y="5661248"/>
            <a:ext cx="5907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i="1" dirty="0" smtClean="0"/>
              <a:t>Workshop on Meteorological Sensitivity and Data Assimilation</a:t>
            </a:r>
          </a:p>
          <a:p>
            <a:pPr algn="ctr"/>
            <a:r>
              <a:rPr lang="en-CA" sz="1600" i="1" dirty="0" err="1" smtClean="0"/>
              <a:t>Aveiro</a:t>
            </a:r>
            <a:r>
              <a:rPr lang="en-CA" sz="1600" i="1" dirty="0" smtClean="0"/>
              <a:t>, Portugal, July </a:t>
            </a:r>
            <a:r>
              <a:rPr lang="en-CA" sz="1600" i="1" dirty="0"/>
              <a:t>2</a:t>
            </a:r>
            <a:r>
              <a:rPr lang="en-CA" sz="1600" i="1" dirty="0" smtClean="0"/>
              <a:t>, 2018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989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64807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Inflation – illustration </a:t>
            </a:r>
            <a:r>
              <a:rPr lang="en-CA" sz="2200" dirty="0"/>
              <a:t> </a:t>
            </a:r>
            <a:r>
              <a:rPr lang="en-CA" sz="2200" dirty="0" smtClean="0"/>
              <a:t>in a 1D case</a:t>
            </a:r>
            <a:br>
              <a:rPr lang="en-CA" sz="2200" dirty="0" smtClean="0"/>
            </a:br>
            <a:r>
              <a:rPr lang="en-CA" sz="2200" dirty="0" smtClean="0"/>
              <a:t>simple upstream scheme, uniform wind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2092206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</a:t>
            </a:r>
            <a:r>
              <a:rPr lang="en-CA" dirty="0" smtClean="0"/>
              <a:t>orrection error term =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268760"/>
            <a:ext cx="700711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rgbClr val="C00000"/>
                </a:solidFill>
              </a:rPr>
              <a:t>EnKF</a:t>
            </a:r>
            <a:r>
              <a:rPr lang="en-CA" dirty="0" smtClean="0">
                <a:solidFill>
                  <a:srgbClr val="C00000"/>
                </a:solidFill>
              </a:rPr>
              <a:t> numerical solution </a:t>
            </a:r>
            <a:r>
              <a:rPr lang="en-CA" dirty="0" smtClean="0"/>
              <a:t>=  </a:t>
            </a:r>
            <a:r>
              <a:rPr lang="en-CA" dirty="0" smtClean="0">
                <a:solidFill>
                  <a:srgbClr val="0000FF"/>
                </a:solidFill>
              </a:rPr>
              <a:t>Advection of variance </a:t>
            </a:r>
            <a:r>
              <a:rPr lang="en-CA" dirty="0" smtClean="0"/>
              <a:t>+ correction term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4895238" cy="3323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9151" y="176352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</a:t>
            </a:r>
            <a:r>
              <a:rPr lang="en-CA" dirty="0" smtClean="0"/>
              <a:t>ith a simple upstream scheme the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658904"/>
              </p:ext>
            </p:extLst>
          </p:nvPr>
        </p:nvGraphicFramePr>
        <p:xfrm>
          <a:off x="5021642" y="2092206"/>
          <a:ext cx="34369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Équation" r:id="rId4" imgW="2082600" imgH="253800" progId="Equation.3">
                  <p:embed/>
                </p:oleObj>
              </mc:Choice>
              <mc:Fallback>
                <p:oleObj name="Équation" r:id="rId4" imgW="208260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642" y="2092206"/>
                        <a:ext cx="34369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2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Variance evolution for different 1D models: </a:t>
            </a:r>
            <a:r>
              <a:rPr lang="en-CA" sz="2200" dirty="0" smtClean="0"/>
              <a:t>uniform </a:t>
            </a:r>
            <a:r>
              <a:rPr lang="en-CA" sz="2200" dirty="0" smtClean="0"/>
              <a:t>winds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4" y="908720"/>
            <a:ext cx="7849178" cy="5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Pdf evolution for </a:t>
            </a:r>
            <a:r>
              <a:rPr lang="en-CA" sz="2200" dirty="0" smtClean="0"/>
              <a:t>ODE</a:t>
            </a:r>
            <a:r>
              <a:rPr lang="en-CA" sz="2200" dirty="0" smtClean="0"/>
              <a:t> </a:t>
            </a:r>
            <a:r>
              <a:rPr lang="en-CA" sz="2200" dirty="0" smtClean="0"/>
              <a:t>models: </a:t>
            </a:r>
            <a:r>
              <a:rPr lang="en-CA" sz="2200" dirty="0" err="1" smtClean="0"/>
              <a:t>Liouville</a:t>
            </a:r>
            <a:r>
              <a:rPr lang="en-CA" sz="2200" dirty="0" smtClean="0"/>
              <a:t> equation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012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we discretized the variable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/>
              <a:t> into a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components (i.e. state space </a:t>
            </a:r>
          </a:p>
          <a:p>
            <a:r>
              <a:rPr lang="en-US" dirty="0" smtClean="0"/>
              <a:t>of dimension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).   The model evolution can be written in the form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857283"/>
              </p:ext>
            </p:extLst>
          </p:nvPr>
        </p:nvGraphicFramePr>
        <p:xfrm>
          <a:off x="2999978" y="1700808"/>
          <a:ext cx="27241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" name="Équation" r:id="rId3" imgW="1650960" imgH="393480" progId="Equation.3">
                  <p:embed/>
                </p:oleObj>
              </mc:Choice>
              <mc:Fallback>
                <p:oleObj name="Équation" r:id="rId3" imgW="1650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9978" y="1700808"/>
                        <a:ext cx="27241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420888"/>
            <a:ext cx="814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pdf evolution is given by forward Kolmogorov (or Fokker-Planck) equation</a:t>
            </a:r>
          </a:p>
          <a:p>
            <a:r>
              <a:rPr lang="en-US" dirty="0" smtClean="0"/>
              <a:t>with no browning motion, i.e. </a:t>
            </a:r>
            <a:r>
              <a:rPr lang="en-US" dirty="0" err="1" smtClean="0"/>
              <a:t>Liouville</a:t>
            </a:r>
            <a:r>
              <a:rPr lang="en-US" dirty="0" smtClean="0"/>
              <a:t> equation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42432"/>
              </p:ext>
            </p:extLst>
          </p:nvPr>
        </p:nvGraphicFramePr>
        <p:xfrm>
          <a:off x="2051720" y="3140968"/>
          <a:ext cx="46894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Équation" r:id="rId5" imgW="2679480" imgH="660240" progId="Equation.3">
                  <p:embed/>
                </p:oleObj>
              </mc:Choice>
              <mc:Fallback>
                <p:oleObj name="Équation" r:id="rId5" imgW="26794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3140968"/>
                        <a:ext cx="4689475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05660"/>
              </p:ext>
            </p:extLst>
          </p:nvPr>
        </p:nvGraphicFramePr>
        <p:xfrm>
          <a:off x="689769" y="4456113"/>
          <a:ext cx="1577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Équation" r:id="rId7" imgW="901440" imgH="482400" progId="Equation.3">
                  <p:embed/>
                </p:oleObj>
              </mc:Choice>
              <mc:Fallback>
                <p:oleObj name="Équation" r:id="rId7" imgW="9014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9" y="4456113"/>
                        <a:ext cx="15779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4679" y="4672731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a contracting of volume in phase space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38067"/>
              </p:ext>
            </p:extLst>
          </p:nvPr>
        </p:nvGraphicFramePr>
        <p:xfrm>
          <a:off x="683568" y="5445224"/>
          <a:ext cx="1577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0" name="Équation" r:id="rId9" imgW="901440" imgH="482400" progId="Equation.3">
                  <p:embed/>
                </p:oleObj>
              </mc:Choice>
              <mc:Fallback>
                <p:oleObj name="Équation" r:id="rId9" imgW="90144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45224"/>
                        <a:ext cx="15779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51166" y="5651956"/>
            <a:ext cx="567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onservation of volume in phase space.  </a:t>
            </a:r>
          </a:p>
          <a:p>
            <a:r>
              <a:rPr lang="en-US" dirty="0" smtClean="0"/>
              <a:t>       The model equation is time reversible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453336"/>
            <a:ext cx="1447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Egger 1996, </a:t>
            </a:r>
            <a:r>
              <a:rPr lang="en-US" sz="1200" i="1" dirty="0" smtClean="0"/>
              <a:t>MWR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5770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E</a:t>
            </a:r>
            <a:r>
              <a:rPr lang="en-CA" sz="2200" dirty="0" smtClean="0"/>
              <a:t>volution for discrete time models</a:t>
            </a:r>
            <a:endParaRPr lang="en-US" sz="2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71492"/>
              </p:ext>
            </p:extLst>
          </p:nvPr>
        </p:nvGraphicFramePr>
        <p:xfrm>
          <a:off x="2690813" y="981075"/>
          <a:ext cx="3206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Équation" r:id="rId3" imgW="1942920" imgH="241200" progId="Equation.3">
                  <p:embed/>
                </p:oleObj>
              </mc:Choice>
              <mc:Fallback>
                <p:oleObj name="Équation" r:id="rId3" imgW="19429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0813" y="981075"/>
                        <a:ext cx="32067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516722"/>
            <a:ext cx="837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probability to find realizations in an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-dimensional volume in phase space,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46046"/>
              </p:ext>
            </p:extLst>
          </p:nvPr>
        </p:nvGraphicFramePr>
        <p:xfrm>
          <a:off x="2895600" y="1951038"/>
          <a:ext cx="26400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Équation" r:id="rId5" imgW="1600200" imgH="241200" progId="Equation.3">
                  <p:embed/>
                </p:oleObj>
              </mc:Choice>
              <mc:Fallback>
                <p:oleObj name="Équation" r:id="rId5" imgW="16002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1951038"/>
                        <a:ext cx="264001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234888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hould be equal to find the same realizations next time step in the evolved state </a:t>
            </a:r>
          </a:p>
          <a:p>
            <a:r>
              <a:rPr lang="en-US" dirty="0"/>
              <a:t>s</a:t>
            </a:r>
            <a:r>
              <a:rPr lang="en-US" dirty="0" smtClean="0"/>
              <a:t>pace volume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38219"/>
              </p:ext>
            </p:extLst>
          </p:nvPr>
        </p:nvGraphicFramePr>
        <p:xfrm>
          <a:off x="2703513" y="2852738"/>
          <a:ext cx="31845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Équation" r:id="rId7" imgW="1930320" imgH="241200" progId="Equation.3">
                  <p:embed/>
                </p:oleObj>
              </mc:Choice>
              <mc:Fallback>
                <p:oleObj name="Équation" r:id="rId7" imgW="19303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2852738"/>
                        <a:ext cx="31845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321297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to say that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30872"/>
              </p:ext>
            </p:extLst>
          </p:nvPr>
        </p:nvGraphicFramePr>
        <p:xfrm>
          <a:off x="2122206" y="3535076"/>
          <a:ext cx="4610034" cy="39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Équation" r:id="rId9" imgW="2793960" imgH="241200" progId="Equation.3">
                  <p:embed/>
                </p:oleObj>
              </mc:Choice>
              <mc:Fallback>
                <p:oleObj name="Équation" r:id="rId9" imgW="27939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2206" y="3535076"/>
                        <a:ext cx="4610034" cy="39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1560" y="3964994"/>
            <a:ext cx="5615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change in the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-dimensional volume is given by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97490"/>
              </p:ext>
            </p:extLst>
          </p:nvPr>
        </p:nvGraphicFramePr>
        <p:xfrm>
          <a:off x="1441450" y="4503738"/>
          <a:ext cx="58642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Équation" r:id="rId11" imgW="3555720" imgH="482400" progId="Equation.3">
                  <p:embed/>
                </p:oleObj>
              </mc:Choice>
              <mc:Fallback>
                <p:oleObj name="Équation" r:id="rId11" imgW="355572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503738"/>
                        <a:ext cx="58642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81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9552" y="692696"/>
            <a:ext cx="8064896" cy="223224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we consider a phase space of dimension = 1, and a uniform distribution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38985"/>
              </p:ext>
            </p:extLst>
          </p:nvPr>
        </p:nvGraphicFramePr>
        <p:xfrm>
          <a:off x="3884716" y="1221776"/>
          <a:ext cx="1236114" cy="33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Équation" r:id="rId3" imgW="749160" imgH="203040" progId="Equation.3">
                  <p:embed/>
                </p:oleObj>
              </mc:Choice>
              <mc:Fallback>
                <p:oleObj name="Équation" r:id="rId3" imgW="749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4716" y="1221776"/>
                        <a:ext cx="1236114" cy="33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1556792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is a measure of volume in </a:t>
            </a:r>
            <a:r>
              <a:rPr lang="en-US" dirty="0"/>
              <a:t>p</a:t>
            </a:r>
            <a:r>
              <a:rPr lang="en-US" dirty="0" smtClean="0"/>
              <a:t>hase space.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511548"/>
              </p:ext>
            </p:extLst>
          </p:nvPr>
        </p:nvGraphicFramePr>
        <p:xfrm>
          <a:off x="827584" y="1556792"/>
          <a:ext cx="712206" cy="41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Équation" r:id="rId5" imgW="431640" imgH="253800" progId="Equation.3">
                  <p:embed/>
                </p:oleObj>
              </mc:Choice>
              <mc:Fallback>
                <p:oleObj name="Équation" r:id="rId5" imgW="431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556792"/>
                        <a:ext cx="712206" cy="41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46638"/>
              </p:ext>
            </p:extLst>
          </p:nvPr>
        </p:nvGraphicFramePr>
        <p:xfrm>
          <a:off x="2987824" y="1979548"/>
          <a:ext cx="2178792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" name="Équation" r:id="rId7" imgW="1320480" imgH="228600" progId="Equation.3">
                  <p:embed/>
                </p:oleObj>
              </mc:Choice>
              <mc:Fallback>
                <p:oleObj name="Équation" r:id="rId7" imgW="1320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7824" y="1979548"/>
                        <a:ext cx="2178792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1970256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variance of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 smtClean="0"/>
              <a:t>is            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2339588"/>
            <a:ext cx="530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ariance and volume in phase space are related.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60648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piece of intuition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68144" y="2060848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08304" y="2060848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88224" y="1756048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88000" y="1764000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08304" y="1756048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44982" y="198884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201032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67544" y="3280122"/>
            <a:ext cx="8208912" cy="79695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So, let’s assume</a:t>
            </a:r>
            <a:r>
              <a:rPr lang="en-CA" sz="2200" dirty="0" smtClean="0"/>
              <a:t> that the changes in error variance</a:t>
            </a:r>
            <a:br>
              <a:rPr lang="en-CA" sz="2200" dirty="0" smtClean="0"/>
            </a:br>
            <a:r>
              <a:rPr lang="en-CA" sz="2200" dirty="0" smtClean="0"/>
              <a:t>is</a:t>
            </a:r>
            <a:r>
              <a:rPr lang="en-CA" sz="2200" dirty="0"/>
              <a:t> </a:t>
            </a:r>
            <a:r>
              <a:rPr lang="en-CA" sz="2200" dirty="0" smtClean="0"/>
              <a:t>linked with</a:t>
            </a:r>
            <a:r>
              <a:rPr lang="en-CA" sz="2200" dirty="0" smtClean="0"/>
              <a:t> </a:t>
            </a:r>
            <a:r>
              <a:rPr lang="en-CA" sz="2200" dirty="0" smtClean="0"/>
              <a:t>the changes in phase space volume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099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Variance evolution for different 1D models: </a:t>
            </a:r>
            <a:r>
              <a:rPr lang="en-CA" sz="2200" dirty="0" smtClean="0"/>
              <a:t>uniform </a:t>
            </a:r>
            <a:r>
              <a:rPr lang="en-CA" sz="2200" dirty="0" smtClean="0"/>
              <a:t>winds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375491" cy="3096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5" y="206084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ean deformation per axis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574964"/>
              </p:ext>
            </p:extLst>
          </p:nvPr>
        </p:nvGraphicFramePr>
        <p:xfrm>
          <a:off x="1204995" y="2432817"/>
          <a:ext cx="1801602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Équation" r:id="rId4" imgW="1091880" imgH="228600" progId="Equation.3">
                  <p:embed/>
                </p:oleObj>
              </mc:Choice>
              <mc:Fallback>
                <p:oleObj name="Équation" r:id="rId4" imgW="1091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995" y="2432817"/>
                        <a:ext cx="1801602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86373"/>
              </p:ext>
            </p:extLst>
          </p:nvPr>
        </p:nvGraphicFramePr>
        <p:xfrm>
          <a:off x="179512" y="2996952"/>
          <a:ext cx="45960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027"/>
                <a:gridCol w="22980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determinant</a:t>
                      </a:r>
                      <a:r>
                        <a:rPr lang="en-US" baseline="0" dirty="0" smtClean="0"/>
                        <a:t> ^(1/N)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Lagrangian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Semi-lag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Upwind donor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4973106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results rather independent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52873"/>
              </p:ext>
            </p:extLst>
          </p:nvPr>
        </p:nvGraphicFramePr>
        <p:xfrm>
          <a:off x="5364088" y="4444320"/>
          <a:ext cx="310805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66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Courant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det</a:t>
                      </a:r>
                      <a:r>
                        <a:rPr lang="en-US" dirty="0" smtClean="0"/>
                        <a:t>^(1/N)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19818" y="4012272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emi-lag(2) and upwind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628" y="332656"/>
            <a:ext cx="144142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773996"/>
            <a:ext cx="761843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Spatial discretization errors rather than time discretization errors</a:t>
            </a:r>
          </a:p>
          <a:p>
            <a:r>
              <a:rPr lang="en-CA" dirty="0"/>
              <a:t> </a:t>
            </a:r>
            <a:r>
              <a:rPr lang="en-CA" dirty="0" smtClean="0"/>
              <a:t>    give rise (generally) to loss of error variance (i.e. information). </a:t>
            </a:r>
          </a:p>
          <a:p>
            <a:endParaRPr lang="en-CA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spatial splitting error (not the time splitting) in the covariance </a:t>
            </a:r>
          </a:p>
          <a:p>
            <a:r>
              <a:rPr lang="en-CA" dirty="0"/>
              <a:t> </a:t>
            </a:r>
            <a:r>
              <a:rPr lang="en-CA" dirty="0" smtClean="0"/>
              <a:t>     evolution is the critical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</a:t>
            </a:r>
            <a:r>
              <a:rPr lang="en-CA" dirty="0" smtClean="0"/>
              <a:t>nflation used in </a:t>
            </a:r>
            <a:r>
              <a:rPr lang="en-CA" dirty="0" err="1" smtClean="0"/>
              <a:t>EnKF</a:t>
            </a:r>
            <a:r>
              <a:rPr lang="en-CA" dirty="0" smtClean="0"/>
              <a:t> compensates, at least in part, to the numerical </a:t>
            </a:r>
          </a:p>
          <a:p>
            <a:r>
              <a:rPr lang="en-CA" dirty="0"/>
              <a:t> </a:t>
            </a:r>
            <a:r>
              <a:rPr lang="en-CA" dirty="0" smtClean="0"/>
              <a:t>    variance loss.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We derived an analytical form for the inflation for the semi-Lagrangian</a:t>
            </a:r>
          </a:p>
          <a:p>
            <a:r>
              <a:rPr lang="en-CA" dirty="0"/>
              <a:t> </a:t>
            </a:r>
            <a:r>
              <a:rPr lang="en-CA" dirty="0" smtClean="0"/>
              <a:t>    and upstream scheme.  This expression depends on the local courant</a:t>
            </a:r>
          </a:p>
          <a:p>
            <a:r>
              <a:rPr lang="en-CA" dirty="0"/>
              <a:t> </a:t>
            </a:r>
            <a:r>
              <a:rPr lang="en-CA" dirty="0" smtClean="0"/>
              <a:t>    number, the covariance and the covariance length scale.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3129" y="3923764"/>
            <a:ext cx="271099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P</a:t>
            </a:r>
            <a:r>
              <a:rPr lang="en-CA" dirty="0" smtClean="0"/>
              <a:t>ieces </a:t>
            </a:r>
            <a:r>
              <a:rPr lang="en-CA" dirty="0" smtClean="0"/>
              <a:t>to finish this 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365104"/>
            <a:ext cx="6949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Refine and used other 1D models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Extend the uniform distribution argument to normal distributions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Ongoing work with a 3D transport </a:t>
            </a:r>
            <a:r>
              <a:rPr lang="en-CA" dirty="0" smtClean="0"/>
              <a:t>models</a:t>
            </a:r>
            <a:endParaRPr lang="en-CA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65864" y="5795972"/>
            <a:ext cx="363432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Postdoc at Environment Canada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05461" y="6237312"/>
            <a:ext cx="469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Air quality DA and chemical model reduction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97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708920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Thanks for your attention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63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707904" y="5877272"/>
            <a:ext cx="1296144" cy="782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Evolution of covariance function</a:t>
            </a:r>
            <a:endParaRPr lang="en-US" sz="2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18398"/>
              </p:ext>
            </p:extLst>
          </p:nvPr>
        </p:nvGraphicFramePr>
        <p:xfrm>
          <a:off x="1331640" y="967812"/>
          <a:ext cx="6055830" cy="73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Equation" r:id="rId3" imgW="3670200" imgH="444240" progId="Equation.3">
                  <p:embed/>
                </p:oleObj>
              </mc:Choice>
              <mc:Fallback>
                <p:oleObj name="Equation" r:id="rId3" imgW="36702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967812"/>
                        <a:ext cx="6055830" cy="732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18134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with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105382"/>
              </p:ext>
            </p:extLst>
          </p:nvPr>
        </p:nvGraphicFramePr>
        <p:xfrm>
          <a:off x="2760760" y="1858177"/>
          <a:ext cx="3478464" cy="64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5" imgW="2108160" imgH="393480" progId="Equation.3">
                  <p:embed/>
                </p:oleObj>
              </mc:Choice>
              <mc:Fallback>
                <p:oleObj name="Equation" r:id="rId5" imgW="2108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0760" y="1858177"/>
                        <a:ext cx="3478464" cy="649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83159"/>
              </p:ext>
            </p:extLst>
          </p:nvPr>
        </p:nvGraphicFramePr>
        <p:xfrm>
          <a:off x="2768575" y="2554396"/>
          <a:ext cx="36036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Equation" r:id="rId7" imgW="2184120" imgH="393480" progId="Equation.3">
                  <p:embed/>
                </p:oleObj>
              </mc:Choice>
              <mc:Fallback>
                <p:oleObj name="Equation" r:id="rId7" imgW="21841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575" y="2554396"/>
                        <a:ext cx="36036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320368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</a:t>
            </a:r>
            <a:r>
              <a:rPr lang="en-CA" dirty="0" smtClean="0"/>
              <a:t>e get (as in Cohn 1993)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23728" y="3573016"/>
            <a:ext cx="47525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739231"/>
              </p:ext>
            </p:extLst>
          </p:nvPr>
        </p:nvGraphicFramePr>
        <p:xfrm>
          <a:off x="2145952" y="3604121"/>
          <a:ext cx="45862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" name="Equation" r:id="rId9" imgW="2781000" imgH="419040" progId="Equation.3">
                  <p:embed/>
                </p:oleObj>
              </mc:Choice>
              <mc:Fallback>
                <p:oleObj name="Equation" r:id="rId9" imgW="27810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952" y="3604121"/>
                        <a:ext cx="458628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5616" y="442782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</a:t>
            </a:r>
            <a:r>
              <a:rPr lang="en-CA" dirty="0" smtClean="0"/>
              <a:t>olution using the method of characteristics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150366"/>
              </p:ext>
            </p:extLst>
          </p:nvPr>
        </p:nvGraphicFramePr>
        <p:xfrm>
          <a:off x="663575" y="4797152"/>
          <a:ext cx="36877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" name="Equation" r:id="rId11" imgW="2234880" imgH="393480" progId="Equation.3">
                  <p:embed/>
                </p:oleObj>
              </mc:Choice>
              <mc:Fallback>
                <p:oleObj name="Equation" r:id="rId11" imgW="2234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3575" y="4797152"/>
                        <a:ext cx="3687763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92077"/>
              </p:ext>
            </p:extLst>
          </p:nvPr>
        </p:nvGraphicFramePr>
        <p:xfrm>
          <a:off x="4716463" y="4797152"/>
          <a:ext cx="37925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Equation" r:id="rId13" imgW="2298600" imgH="393480" progId="Equation.3">
                  <p:embed/>
                </p:oleObj>
              </mc:Choice>
              <mc:Fallback>
                <p:oleObj name="Equation" r:id="rId13" imgW="229860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797152"/>
                        <a:ext cx="3792537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87624" y="550794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Then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94175"/>
              </p:ext>
            </p:extLst>
          </p:nvPr>
        </p:nvGraphicFramePr>
        <p:xfrm>
          <a:off x="1891854" y="5520358"/>
          <a:ext cx="2032074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Equation" r:id="rId15" imgW="1231560" imgH="228600" progId="Equation.3">
                  <p:embed/>
                </p:oleObj>
              </mc:Choice>
              <mc:Fallback>
                <p:oleObj name="Equation" r:id="rId15" imgW="1231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91854" y="5520358"/>
                        <a:ext cx="2032074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3928" y="551723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</a:t>
            </a:r>
            <a:r>
              <a:rPr lang="en-CA" dirty="0" smtClean="0"/>
              <a:t>s a function of time only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17862"/>
              </p:ext>
            </p:extLst>
          </p:nvPr>
        </p:nvGraphicFramePr>
        <p:xfrm>
          <a:off x="3896564" y="5905936"/>
          <a:ext cx="963468" cy="69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Equation" r:id="rId17" imgW="583920" imgH="419040" progId="Equation.3">
                  <p:embed/>
                </p:oleObj>
              </mc:Choice>
              <mc:Fallback>
                <p:oleObj name="Equation" r:id="rId17" imgW="583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96564" y="5905936"/>
                        <a:ext cx="963468" cy="691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6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27784" y="4653136"/>
            <a:ext cx="34945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Solution : variance function equation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701774" y="104344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for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10942"/>
              </p:ext>
            </p:extLst>
          </p:nvPr>
        </p:nvGraphicFramePr>
        <p:xfrm>
          <a:off x="1421854" y="1073656"/>
          <a:ext cx="1362042" cy="35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6" name="Equation" r:id="rId3" imgW="825480" imgH="215640" progId="Equation.3">
                  <p:embed/>
                </p:oleObj>
              </mc:Choice>
              <mc:Fallback>
                <p:oleObj name="Equation" r:id="rId3" imgW="825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1854" y="1073656"/>
                        <a:ext cx="1362042" cy="355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17998" y="1043444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</a:t>
            </a:r>
            <a:r>
              <a:rPr lang="en-CA" dirty="0" smtClean="0"/>
              <a:t>hen the characteristics remain coincident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4018"/>
              </p:ext>
            </p:extLst>
          </p:nvPr>
        </p:nvGraphicFramePr>
        <p:xfrm>
          <a:off x="7110486" y="1057176"/>
          <a:ext cx="12779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7"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86" y="1057176"/>
                        <a:ext cx="12779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14352"/>
              </p:ext>
            </p:extLst>
          </p:nvPr>
        </p:nvGraphicFramePr>
        <p:xfrm>
          <a:off x="1475656" y="3483858"/>
          <a:ext cx="3101274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8" name="Equation" r:id="rId7" imgW="1879560" imgH="228600" progId="Equation.3">
                  <p:embed/>
                </p:oleObj>
              </mc:Choice>
              <mc:Fallback>
                <p:oleObj name="Equation" r:id="rId7" imgW="1879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5656" y="3483858"/>
                        <a:ext cx="3101274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1752" y="2915652"/>
            <a:ext cx="584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covariance at the same point (i.e. the variance)  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234773" y="1740878"/>
            <a:ext cx="2553195" cy="763526"/>
          </a:xfrm>
          <a:custGeom>
            <a:avLst/>
            <a:gdLst>
              <a:gd name="connsiteX0" fmla="*/ 0 w 2553195"/>
              <a:gd name="connsiteY0" fmla="*/ 534390 h 763526"/>
              <a:gd name="connsiteX1" fmla="*/ 1116281 w 2553195"/>
              <a:gd name="connsiteY1" fmla="*/ 736270 h 763526"/>
              <a:gd name="connsiteX2" fmla="*/ 2553195 w 2553195"/>
              <a:gd name="connsiteY2" fmla="*/ 0 h 76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195" h="763526">
                <a:moveTo>
                  <a:pt x="0" y="534390"/>
                </a:moveTo>
                <a:cubicBezTo>
                  <a:pt x="345374" y="679862"/>
                  <a:pt x="690748" y="825335"/>
                  <a:pt x="1116281" y="736270"/>
                </a:cubicBezTo>
                <a:cubicBezTo>
                  <a:pt x="1541814" y="647205"/>
                  <a:pt x="2311730" y="124691"/>
                  <a:pt x="2553195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52697" y="1782440"/>
            <a:ext cx="2553195" cy="763526"/>
          </a:xfrm>
          <a:custGeom>
            <a:avLst/>
            <a:gdLst>
              <a:gd name="connsiteX0" fmla="*/ 0 w 2553195"/>
              <a:gd name="connsiteY0" fmla="*/ 534390 h 763526"/>
              <a:gd name="connsiteX1" fmla="*/ 1116281 w 2553195"/>
              <a:gd name="connsiteY1" fmla="*/ 736270 h 763526"/>
              <a:gd name="connsiteX2" fmla="*/ 2553195 w 2553195"/>
              <a:gd name="connsiteY2" fmla="*/ 0 h 76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195" h="763526">
                <a:moveTo>
                  <a:pt x="0" y="534390"/>
                </a:moveTo>
                <a:cubicBezTo>
                  <a:pt x="345374" y="679862"/>
                  <a:pt x="690748" y="825335"/>
                  <a:pt x="1116281" y="736270"/>
                </a:cubicBezTo>
                <a:cubicBezTo>
                  <a:pt x="1541814" y="647205"/>
                  <a:pt x="2311730" y="124691"/>
                  <a:pt x="2553195" y="0"/>
                </a:cubicBezTo>
              </a:path>
            </a:pathLst>
          </a:cu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1596" y="1937975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2204864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134076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628800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4077072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</a:t>
            </a:r>
            <a:r>
              <a:rPr lang="en-CA" dirty="0" smtClean="0"/>
              <a:t>s constant along the characteristics (or along the flow)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023879"/>
              </p:ext>
            </p:extLst>
          </p:nvPr>
        </p:nvGraphicFramePr>
        <p:xfrm>
          <a:off x="2665980" y="4681800"/>
          <a:ext cx="3352536" cy="69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9" name="Equation" r:id="rId9" imgW="2031840" imgH="419040" progId="Equation.3">
                  <p:embed/>
                </p:oleObj>
              </mc:Choice>
              <mc:Fallback>
                <p:oleObj name="Equation" r:id="rId9" imgW="20318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5980" y="4681800"/>
                        <a:ext cx="3352536" cy="691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002213"/>
              </p:ext>
            </p:extLst>
          </p:nvPr>
        </p:nvGraphicFramePr>
        <p:xfrm>
          <a:off x="5103550" y="3355822"/>
          <a:ext cx="1340658" cy="64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0" name="Equation" r:id="rId11" imgW="812520" imgH="393480" progId="Equation.3">
                  <p:embed/>
                </p:oleObj>
              </mc:Choice>
              <mc:Fallback>
                <p:oleObj name="Equation" r:id="rId11" imgW="812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03550" y="3355822"/>
                        <a:ext cx="1340658" cy="649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2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Motivation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79143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The transport of information from one observation time to the next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       is important for an optimal data assimilation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Initial condition uncertainty is important to the forecast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/>
              <a:t>To what extent</a:t>
            </a:r>
            <a:r>
              <a:rPr lang="en-CA" sz="2000" b="1" dirty="0" smtClean="0"/>
              <a:t> </a:t>
            </a:r>
            <a:r>
              <a:rPr lang="en-CA" sz="2000" b="1" dirty="0" smtClean="0"/>
              <a:t>the numerical discretization of the </a:t>
            </a:r>
            <a:r>
              <a:rPr lang="en-CA" sz="2000" b="1" dirty="0" smtClean="0"/>
              <a:t>model </a:t>
            </a:r>
            <a:endParaRPr lang="en-CA" sz="2000" b="1" dirty="0" smtClean="0"/>
          </a:p>
          <a:p>
            <a:r>
              <a:rPr lang="en-CA" sz="2000" b="1" dirty="0" smtClean="0"/>
              <a:t>        </a:t>
            </a:r>
            <a:r>
              <a:rPr lang="en-CA" sz="2000" b="1" dirty="0" smtClean="0"/>
              <a:t>influe</a:t>
            </a:r>
            <a:r>
              <a:rPr lang="en-CA" sz="2000" b="1" dirty="0" smtClean="0"/>
              <a:t>nces </a:t>
            </a:r>
            <a:r>
              <a:rPr lang="en-CA" sz="2000" b="1" dirty="0" smtClean="0"/>
              <a:t>the </a:t>
            </a:r>
            <a:r>
              <a:rPr lang="en-CA" sz="2000" b="1" dirty="0" smtClean="0"/>
              <a:t>forecast uncertainty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17864"/>
            <a:ext cx="8033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0000FF"/>
                </a:solidFill>
              </a:rPr>
              <a:t>We will examine this question with one of the simplest processes –</a:t>
            </a:r>
          </a:p>
          <a:p>
            <a:r>
              <a:rPr lang="en-CA" sz="2000" dirty="0">
                <a:solidFill>
                  <a:srgbClr val="0000FF"/>
                </a:solidFill>
              </a:rPr>
              <a:t> </a:t>
            </a:r>
            <a:r>
              <a:rPr lang="en-CA" sz="2000" dirty="0" smtClean="0">
                <a:solidFill>
                  <a:srgbClr val="0000FF"/>
                </a:solidFill>
              </a:rPr>
              <a:t>      </a:t>
            </a:r>
            <a:r>
              <a:rPr lang="en-CA" sz="2000" b="1" dirty="0" smtClean="0">
                <a:solidFill>
                  <a:srgbClr val="0000FF"/>
                </a:solidFill>
              </a:rPr>
              <a:t>advection</a:t>
            </a:r>
            <a:r>
              <a:rPr lang="en-CA" sz="2000" dirty="0" smtClean="0">
                <a:solidFill>
                  <a:srgbClr val="0000FF"/>
                </a:solidFill>
              </a:rPr>
              <a:t> (and here linear advection – not Burgers equation 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2" t="7829" b="17322"/>
          <a:stretch/>
        </p:blipFill>
        <p:spPr>
          <a:xfrm>
            <a:off x="1331640" y="3212976"/>
            <a:ext cx="6683473" cy="3353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3284984"/>
            <a:ext cx="456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/>
              <a:t>After 5 days of pure transport , Ne</a:t>
            </a:r>
            <a:r>
              <a:rPr lang="en-CA" b="1" dirty="0" smtClean="0"/>
              <a:t> = 500</a:t>
            </a: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971600" y="3284984"/>
            <a:ext cx="7084215" cy="3600400"/>
            <a:chOff x="1115616" y="404664"/>
            <a:chExt cx="7084215" cy="3600400"/>
          </a:xfrm>
        </p:grpSpPr>
        <p:sp>
          <p:nvSpPr>
            <p:cNvPr id="16" name="Rectangle 15"/>
            <p:cNvSpPr/>
            <p:nvPr/>
          </p:nvSpPr>
          <p:spPr>
            <a:xfrm>
              <a:off x="1115616" y="404664"/>
              <a:ext cx="7056784" cy="36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07" t="2094" r="1135" b="61885"/>
            <a:stretch>
              <a:fillRect/>
            </a:stretch>
          </p:blipFill>
          <p:spPr bwMode="auto">
            <a:xfrm>
              <a:off x="4067844" y="2059682"/>
              <a:ext cx="2592388" cy="163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4" t="48425" r="3331" b="17427"/>
            <a:stretch>
              <a:fillRect/>
            </a:stretch>
          </p:blipFill>
          <p:spPr bwMode="auto">
            <a:xfrm>
              <a:off x="2412082" y="957957"/>
              <a:ext cx="2663825" cy="167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418557" y="1065907"/>
              <a:ext cx="16208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imes New Roman" pitchFamily="18" charset="0"/>
                </a:rPr>
                <a:t>CLAES (IR emission)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715544" y="3442395"/>
              <a:ext cx="194151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imes New Roman" pitchFamily="18" charset="0"/>
                </a:rPr>
                <a:t>HALOE (solar occultation)</a:t>
              </a: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621757" y="2245420"/>
              <a:ext cx="73025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4828257" y="3021707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3796" y="404664"/>
              <a:ext cx="5186035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nd within an assimilation cycle</a:t>
              </a:r>
            </a:p>
            <a:p>
              <a:endParaRPr lang="en-US" dirty="0"/>
            </a:p>
            <a:p>
              <a:r>
                <a:rPr lang="en-US" dirty="0" smtClean="0"/>
                <a:t>                                 medium dense observations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                coverage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                                                          sparse obs.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                                       coverage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13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How does it relate to an </a:t>
            </a:r>
            <a:r>
              <a:rPr lang="en-CA" sz="2200" dirty="0" err="1" smtClean="0"/>
              <a:t>EnKF</a:t>
            </a:r>
            <a:r>
              <a:rPr lang="en-CA" sz="2200" dirty="0" smtClean="0"/>
              <a:t> ?</a:t>
            </a:r>
            <a:endParaRPr lang="en-US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87423"/>
              </p:ext>
            </p:extLst>
          </p:nvPr>
        </p:nvGraphicFramePr>
        <p:xfrm>
          <a:off x="3133725" y="1392238"/>
          <a:ext cx="284956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1" name="Equation" r:id="rId3" imgW="1726920" imgH="393480" progId="Equation.3">
                  <p:embed/>
                </p:oleObj>
              </mc:Choice>
              <mc:Fallback>
                <p:oleObj name="Equation" r:id="rId3" imgW="17269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1392238"/>
                        <a:ext cx="284956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980728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We start with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41024"/>
              </p:ext>
            </p:extLst>
          </p:nvPr>
        </p:nvGraphicFramePr>
        <p:xfrm>
          <a:off x="3799662" y="4941540"/>
          <a:ext cx="17160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2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662" y="4941540"/>
                        <a:ext cx="17160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8184" y="155679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…………….(1)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817" y="310268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can show that this is equivalent to solving the covariance matrices as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02252"/>
              </p:ext>
            </p:extLst>
          </p:nvPr>
        </p:nvGraphicFramePr>
        <p:xfrm>
          <a:off x="2209061" y="3573016"/>
          <a:ext cx="45450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3" name="Equation" r:id="rId7" imgW="2755800" imgH="507960" progId="Equation.3">
                  <p:embed/>
                </p:oleObj>
              </mc:Choice>
              <mc:Fallback>
                <p:oleObj name="Equation" r:id="rId7" imgW="27558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9061" y="3573016"/>
                        <a:ext cx="4545013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5229" y="4437112"/>
            <a:ext cx="389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where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dirty="0" smtClean="0"/>
              <a:t> is the solution operator of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99925" y="399577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……(2)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134597"/>
            <a:ext cx="784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</a:t>
            </a:r>
            <a:r>
              <a:rPr lang="en-CA" dirty="0" smtClean="0"/>
              <a:t>iscretize in space,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solve the evolution by operator splitting (first-order), on     and then on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541173"/>
              </p:ext>
            </p:extLst>
          </p:nvPr>
        </p:nvGraphicFramePr>
        <p:xfrm>
          <a:off x="6659563" y="2424113"/>
          <a:ext cx="2651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4" name="Equation" r:id="rId9" imgW="164880" imgH="215640" progId="Equation.3">
                  <p:embed/>
                </p:oleObj>
              </mc:Choice>
              <mc:Fallback>
                <p:oleObj name="Equation" r:id="rId9" imgW="16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59563" y="2424113"/>
                        <a:ext cx="265112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35063"/>
              </p:ext>
            </p:extLst>
          </p:nvPr>
        </p:nvGraphicFramePr>
        <p:xfrm>
          <a:off x="8258175" y="2420938"/>
          <a:ext cx="2841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175" y="2420938"/>
                        <a:ext cx="2841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4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7" descr="kscan_00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38" y="1773063"/>
            <a:ext cx="53276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139952" y="4211463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standard KF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513038" y="5049663"/>
            <a:ext cx="296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KF with variance correction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Motivation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901169"/>
            <a:ext cx="8086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When using different numerical schemes the model </a:t>
            </a:r>
            <a:r>
              <a:rPr lang="en-CA" sz="2000" dirty="0" smtClean="0"/>
              <a:t>error </a:t>
            </a:r>
            <a:r>
              <a:rPr lang="en-CA" sz="2000" dirty="0" smtClean="0"/>
              <a:t>variance</a:t>
            </a:r>
            <a:r>
              <a:rPr lang="en-CA" sz="2000" dirty="0" smtClean="0"/>
              <a:t> t</a:t>
            </a:r>
            <a:endParaRPr lang="en-CA" sz="2000" dirty="0" smtClean="0"/>
          </a:p>
          <a:p>
            <a:r>
              <a:rPr lang="en-CA" sz="2000" dirty="0"/>
              <a:t> </a:t>
            </a:r>
            <a:r>
              <a:rPr lang="en-CA" sz="2000" dirty="0" smtClean="0"/>
              <a:t>        </a:t>
            </a:r>
            <a:r>
              <a:rPr lang="en-CA" sz="2000" dirty="0" smtClean="0"/>
              <a:t> can differ by a factor 2 (with </a:t>
            </a:r>
            <a:r>
              <a:rPr lang="en-CA" sz="2000" dirty="0" smtClean="0"/>
              <a:t>a modestly dense observations)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Analysis error variance </a:t>
            </a:r>
            <a:r>
              <a:rPr lang="en-CA" sz="2000" dirty="0" smtClean="0"/>
              <a:t>can also be different by a factor 2</a:t>
            </a:r>
            <a:endParaRPr lang="en-CA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79512" y="6536377"/>
            <a:ext cx="4057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r>
              <a:rPr lang="fr-CA" sz="1200" dirty="0" smtClean="0"/>
              <a:t>é</a:t>
            </a:r>
            <a:r>
              <a:rPr lang="en-US" sz="1200" dirty="0" smtClean="0"/>
              <a:t>nard et al 2000 </a:t>
            </a:r>
            <a:r>
              <a:rPr lang="en-US" sz="1200" i="1" dirty="0" smtClean="0"/>
              <a:t>MWR</a:t>
            </a:r>
            <a:r>
              <a:rPr lang="en-US" sz="1200" dirty="0" smtClean="0"/>
              <a:t>, Ménard and Chang 2000 </a:t>
            </a:r>
            <a:r>
              <a:rPr lang="en-US" sz="1200" i="1" dirty="0" smtClean="0"/>
              <a:t>MWR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37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4" y="404664"/>
            <a:ext cx="8208912" cy="43691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200" dirty="0" smtClean="0"/>
              <a:t>Transport of passive tracer </a:t>
            </a:r>
            <a:endParaRPr lang="en-US" sz="2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52042"/>
              </p:ext>
            </p:extLst>
          </p:nvPr>
        </p:nvGraphicFramePr>
        <p:xfrm>
          <a:off x="757585" y="1339553"/>
          <a:ext cx="16541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7" name="Equation" r:id="rId3" imgW="1002960" imgH="393480" progId="Equation.3">
                  <p:embed/>
                </p:oleObj>
              </mc:Choice>
              <mc:Fallback>
                <p:oleObj name="Equation" r:id="rId3" imgW="10029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85" y="1339553"/>
                        <a:ext cx="16541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5816" y="1475492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  passive tracer, </a:t>
            </a:r>
            <a:r>
              <a:rPr lang="fr-CA" dirty="0" err="1" smtClean="0"/>
              <a:t>e.g</a:t>
            </a:r>
            <a:r>
              <a:rPr lang="fr-CA" dirty="0" smtClean="0"/>
              <a:t>. mass </a:t>
            </a:r>
            <a:r>
              <a:rPr lang="fr-CA" dirty="0" err="1" smtClean="0"/>
              <a:t>mixing</a:t>
            </a:r>
            <a:r>
              <a:rPr lang="fr-CA" dirty="0" smtClean="0"/>
              <a:t> ratio of an air constituent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422252"/>
              </p:ext>
            </p:extLst>
          </p:nvPr>
        </p:nvGraphicFramePr>
        <p:xfrm>
          <a:off x="2844408" y="1556792"/>
          <a:ext cx="215424" cy="28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8" name="Équation" r:id="rId5" imgW="126720" imgH="164880" progId="Equation.3">
                  <p:embed/>
                </p:oleObj>
              </mc:Choice>
              <mc:Fallback>
                <p:oleObj name="Équation" r:id="rId5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4408" y="1556792"/>
                        <a:ext cx="215424" cy="280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90872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Eulerian coordinates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2145630"/>
            <a:ext cx="8334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Lagrangian coordinates  </a:t>
            </a:r>
          </a:p>
          <a:p>
            <a:r>
              <a:rPr lang="en-US" dirty="0"/>
              <a:t> </a:t>
            </a:r>
            <a:r>
              <a:rPr lang="en-US" dirty="0" smtClean="0"/>
              <a:t> Let     represent the position of fluid particles at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/>
              <a:t>, and moving with the flow </a:t>
            </a:r>
          </a:p>
          <a:p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67564"/>
              </p:ext>
            </p:extLst>
          </p:nvPr>
        </p:nvGraphicFramePr>
        <p:xfrm>
          <a:off x="2915816" y="943896"/>
          <a:ext cx="528192" cy="32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9" name="Équation" r:id="rId7" imgW="330120" imgH="203040" progId="Equation.3">
                  <p:embed/>
                </p:oleObj>
              </mc:Choice>
              <mc:Fallback>
                <p:oleObj name="Équation" r:id="rId7" imgW="330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5816" y="943896"/>
                        <a:ext cx="528192" cy="324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63143"/>
              </p:ext>
            </p:extLst>
          </p:nvPr>
        </p:nvGraphicFramePr>
        <p:xfrm>
          <a:off x="1043608" y="2474739"/>
          <a:ext cx="2841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" name="Équation" r:id="rId9" imgW="177480" imgH="164880" progId="Equation.3">
                  <p:embed/>
                </p:oleObj>
              </mc:Choice>
              <mc:Fallback>
                <p:oleObj name="Équation" r:id="rId9" imgW="1774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608" y="2474739"/>
                        <a:ext cx="284163" cy="26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34659"/>
              </p:ext>
            </p:extLst>
          </p:nvPr>
        </p:nvGraphicFramePr>
        <p:xfrm>
          <a:off x="3491880" y="2880365"/>
          <a:ext cx="1717848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" name="Équation" r:id="rId11" imgW="1041120" imgH="228600" progId="Equation.3">
                  <p:embed/>
                </p:oleObj>
              </mc:Choice>
              <mc:Fallback>
                <p:oleObj name="Équation" r:id="rId11" imgW="1041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1880" y="2880365"/>
                        <a:ext cx="1717848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3244914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flow      is given by the winds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44208"/>
              </p:ext>
            </p:extLst>
          </p:nvPr>
        </p:nvGraphicFramePr>
        <p:xfrm>
          <a:off x="1619672" y="3284984"/>
          <a:ext cx="3349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" name="Équation" r:id="rId13" imgW="203040" imgH="228600" progId="Equation.3">
                  <p:embed/>
                </p:oleObj>
              </mc:Choice>
              <mc:Fallback>
                <p:oleObj name="Équation" r:id="rId13" imgW="2030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284984"/>
                        <a:ext cx="3349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52477"/>
              </p:ext>
            </p:extLst>
          </p:nvPr>
        </p:nvGraphicFramePr>
        <p:xfrm>
          <a:off x="1830282" y="3868922"/>
          <a:ext cx="1382832" cy="71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" name="Équation" r:id="rId15" imgW="838080" imgH="431640" progId="Equation.3">
                  <p:embed/>
                </p:oleObj>
              </mc:Choice>
              <mc:Fallback>
                <p:oleObj name="Équation" r:id="rId15" imgW="838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30282" y="3868922"/>
                        <a:ext cx="1382832" cy="712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4244280" y="3657600"/>
            <a:ext cx="4648200" cy="2895600"/>
            <a:chOff x="336" y="384"/>
            <a:chExt cx="4992" cy="3744"/>
          </a:xfrm>
        </p:grpSpPr>
        <p:pic>
          <p:nvPicPr>
            <p:cNvPr id="17" name="Picture 21" descr="wind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84"/>
              <a:ext cx="4992" cy="37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624" y="3072"/>
              <a:ext cx="576" cy="9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2" y="480"/>
              <a:ext cx="240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955767"/>
              </p:ext>
            </p:extLst>
          </p:nvPr>
        </p:nvGraphicFramePr>
        <p:xfrm>
          <a:off x="5024438" y="5367338"/>
          <a:ext cx="293687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4" name="Équation" r:id="rId18" imgW="177480" imgH="164880" progId="Equation.3">
                  <p:embed/>
                </p:oleObj>
              </mc:Choice>
              <mc:Fallback>
                <p:oleObj name="Équation" r:id="rId18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367338"/>
                        <a:ext cx="293687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5788"/>
              </p:ext>
            </p:extLst>
          </p:nvPr>
        </p:nvGraphicFramePr>
        <p:xfrm>
          <a:off x="7623175" y="3917937"/>
          <a:ext cx="775170" cy="33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5" name="Équation" r:id="rId20" imgW="469800" imgH="203040" progId="Equation.3">
                  <p:embed/>
                </p:oleObj>
              </mc:Choice>
              <mc:Fallback>
                <p:oleObj name="Équation" r:id="rId20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175" y="3917937"/>
                        <a:ext cx="775170" cy="335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85388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729228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930392"/>
              </p:ext>
            </p:extLst>
          </p:nvPr>
        </p:nvGraphicFramePr>
        <p:xfrm>
          <a:off x="1348251" y="4649264"/>
          <a:ext cx="2346894" cy="79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6" name="Équation" r:id="rId22" imgW="1422360" imgH="482400" progId="Equation.3">
                  <p:embed/>
                </p:oleObj>
              </mc:Choice>
              <mc:Fallback>
                <p:oleObj name="Équation" r:id="rId22" imgW="14223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48251" y="4649264"/>
                        <a:ext cx="2346894" cy="79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8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59632" y="5836042"/>
            <a:ext cx="6120680" cy="61729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9" descr="wi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/>
          <a:stretch>
            <a:fillRect/>
          </a:stretch>
        </p:blipFill>
        <p:spPr bwMode="auto">
          <a:xfrm>
            <a:off x="4932040" y="2132856"/>
            <a:ext cx="4117468" cy="277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95736" y="908720"/>
            <a:ext cx="468052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404664"/>
            <a:ext cx="8208912" cy="43691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200" dirty="0" smtClean="0"/>
              <a:t>Conservative properties in Lagrangian coordinates </a:t>
            </a:r>
            <a:endParaRPr lang="en-US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1053"/>
              </p:ext>
            </p:extLst>
          </p:nvPr>
        </p:nvGraphicFramePr>
        <p:xfrm>
          <a:off x="2555776" y="980728"/>
          <a:ext cx="816750" cy="64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5" name="Équation" r:id="rId4" imgW="495000" imgH="393480" progId="Equation.3">
                  <p:embed/>
                </p:oleObj>
              </mc:Choice>
              <mc:Fallback>
                <p:oleObj name="Équation" r:id="rId4" imgW="495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980728"/>
                        <a:ext cx="816750" cy="649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3563888" y="119675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71932"/>
              </p:ext>
            </p:extLst>
          </p:nvPr>
        </p:nvGraphicFramePr>
        <p:xfrm>
          <a:off x="4355976" y="1137256"/>
          <a:ext cx="2283930" cy="33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6" name="Équation" r:id="rId6" imgW="1384200" imgH="203040" progId="Equation.3">
                  <p:embed/>
                </p:oleObj>
              </mc:Choice>
              <mc:Fallback>
                <p:oleObj name="Équation" r:id="rId6" imgW="1384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5976" y="1137256"/>
                        <a:ext cx="2283930" cy="33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700808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that the flow is known (i.e. deterministic) makes the advection</a:t>
            </a:r>
          </a:p>
          <a:p>
            <a:r>
              <a:rPr lang="en-US" dirty="0"/>
              <a:t>a</a:t>
            </a:r>
            <a:r>
              <a:rPr lang="en-US" dirty="0" smtClean="0"/>
              <a:t> linear problem.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321803"/>
            <a:ext cx="38822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an ensemble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/>
              <a:t> initial </a:t>
            </a:r>
          </a:p>
          <a:p>
            <a:r>
              <a:rPr lang="en-US" dirty="0" smtClean="0"/>
              <a:t>Tracer values for each fluid particles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01800"/>
              </p:ext>
            </p:extLst>
          </p:nvPr>
        </p:nvGraphicFramePr>
        <p:xfrm>
          <a:off x="1390724" y="2996952"/>
          <a:ext cx="2389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7" name="Équation" r:id="rId8" imgW="1447560" imgH="228600" progId="Equation.3">
                  <p:embed/>
                </p:oleObj>
              </mc:Choice>
              <mc:Fallback>
                <p:oleObj name="Équation" r:id="rId8" imgW="1447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0724" y="2996952"/>
                        <a:ext cx="2389188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9552" y="3419708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ensemble mean is conserved,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013233"/>
              </p:ext>
            </p:extLst>
          </p:nvPr>
        </p:nvGraphicFramePr>
        <p:xfrm>
          <a:off x="1249363" y="3789363"/>
          <a:ext cx="2452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8" name="Équation" r:id="rId10" imgW="1485720" imgH="203040" progId="Equation.3">
                  <p:embed/>
                </p:oleObj>
              </mc:Choice>
              <mc:Fallback>
                <p:oleObj name="Équation" r:id="rId10" imgW="1485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3789363"/>
                        <a:ext cx="2452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4077072"/>
            <a:ext cx="385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ovariance between a pair particles is also conserved,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5157192"/>
            <a:ext cx="7848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fact </a:t>
            </a:r>
            <a:r>
              <a:rPr lang="en-US" dirty="0" smtClean="0">
                <a:solidFill>
                  <a:srgbClr val="0000FF"/>
                </a:solidFill>
              </a:rPr>
              <a:t>the full pdf , 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 , is conserved in the Lagrangian coordinates</a:t>
            </a:r>
            <a:r>
              <a:rPr lang="en-US" dirty="0" smtClean="0"/>
              <a:t>.  A nice </a:t>
            </a:r>
          </a:p>
          <a:p>
            <a:r>
              <a:rPr lang="en-US" dirty="0"/>
              <a:t> </a:t>
            </a:r>
            <a:r>
              <a:rPr lang="en-US" dirty="0" smtClean="0"/>
              <a:t>property it we were to apply it to particle filters.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2968"/>
              </p:ext>
            </p:extLst>
          </p:nvPr>
        </p:nvGraphicFramePr>
        <p:xfrm>
          <a:off x="568325" y="4801592"/>
          <a:ext cx="5070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9" name="Équation" r:id="rId12" imgW="3073320" imgH="215640" progId="Equation.3">
                  <p:embed/>
                </p:oleObj>
              </mc:Choice>
              <mc:Fallback>
                <p:oleObj name="Équation" r:id="rId12" imgW="3073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325" y="4801592"/>
                        <a:ext cx="50704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91770"/>
              </p:ext>
            </p:extLst>
          </p:nvPr>
        </p:nvGraphicFramePr>
        <p:xfrm>
          <a:off x="1385858" y="5959228"/>
          <a:ext cx="580041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0" name="Équation" r:id="rId14" imgW="3314520" imgH="241200" progId="Equation.3">
                  <p:embed/>
                </p:oleObj>
              </mc:Choice>
              <mc:Fallback>
                <p:oleObj name="Équation" r:id="rId14" imgW="3314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85858" y="5959228"/>
                        <a:ext cx="5800410" cy="42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67544" y="4723403"/>
            <a:ext cx="5184576" cy="505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349854"/>
              </p:ext>
            </p:extLst>
          </p:nvPr>
        </p:nvGraphicFramePr>
        <p:xfrm>
          <a:off x="4648987" y="4153520"/>
          <a:ext cx="3349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1" name="Équation" r:id="rId16" imgW="203040" imgH="215640" progId="Equation.3">
                  <p:embed/>
                </p:oleObj>
              </mc:Choice>
              <mc:Fallback>
                <p:oleObj name="Équation" r:id="rId16" imgW="203040" imgH="215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987" y="4153520"/>
                        <a:ext cx="3349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91231"/>
              </p:ext>
            </p:extLst>
          </p:nvPr>
        </p:nvGraphicFramePr>
        <p:xfrm>
          <a:off x="4648448" y="3865488"/>
          <a:ext cx="35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2" name="Équation" r:id="rId18" imgW="215640" imgH="215640" progId="Equation.3">
                  <p:embed/>
                </p:oleObj>
              </mc:Choice>
              <mc:Fallback>
                <p:oleObj name="Équation" r:id="rId18" imgW="215640" imgH="215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448" y="3865488"/>
                        <a:ext cx="35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416000" y="2160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424000" y="3240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32000" y="40770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932000" y="39330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92696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the </a:t>
            </a:r>
            <a:r>
              <a:rPr lang="en-US" dirty="0"/>
              <a:t>E</a:t>
            </a:r>
            <a:r>
              <a:rPr lang="en-US" dirty="0" smtClean="0"/>
              <a:t>ulerian and the Lagrangian models may give widely </a:t>
            </a:r>
          </a:p>
          <a:p>
            <a:r>
              <a:rPr lang="en-US" dirty="0"/>
              <a:t> </a:t>
            </a:r>
            <a:r>
              <a:rPr lang="en-US" dirty="0" smtClean="0"/>
              <a:t>   different uncertainties </a:t>
            </a:r>
          </a:p>
        </p:txBody>
      </p:sp>
    </p:spTree>
    <p:extLst>
      <p:ext uri="{BB962C8B-B14F-4D97-AF65-F5344CB8AC3E}">
        <p14:creationId xmlns:p14="http://schemas.microsoft.com/office/powerpoint/2010/main" val="1811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5" b="12755"/>
          <a:stretch>
            <a:fillRect/>
          </a:stretch>
        </p:blipFill>
        <p:spPr bwMode="auto">
          <a:xfrm>
            <a:off x="1403648" y="1268760"/>
            <a:ext cx="6073779" cy="239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43691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CA" sz="2200" dirty="0" smtClean="0"/>
              <a:t>Same numerical model to evolve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sz="2200" dirty="0" smtClean="0"/>
              <a:t> and calculate  </a:t>
            </a:r>
            <a:r>
              <a:rPr lang="en-C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0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6"/>
          <a:stretch>
            <a:fillRect/>
          </a:stretch>
        </p:blipFill>
        <p:spPr bwMode="auto">
          <a:xfrm>
            <a:off x="1378541" y="3594172"/>
            <a:ext cx="6073779" cy="242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scan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5"/>
          <a:stretch>
            <a:fillRect/>
          </a:stretch>
        </p:blipFill>
        <p:spPr bwMode="auto">
          <a:xfrm>
            <a:off x="827584" y="6021288"/>
            <a:ext cx="692804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836712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After 8 day of transport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1104999"/>
            <a:ext cx="41764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e</a:t>
            </a:r>
            <a:r>
              <a:rPr lang="en-US" sz="1200" b="1" dirty="0" smtClean="0"/>
              <a:t>volving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200" b="1" dirty="0" smtClean="0"/>
              <a:t> (Lagrangian solution)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40443" y="2051556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contours are for</a:t>
            </a:r>
          </a:p>
          <a:p>
            <a:r>
              <a:rPr lang="en-US" dirty="0"/>
              <a:t> </a:t>
            </a:r>
            <a:r>
              <a:rPr lang="en-US" dirty="0" smtClean="0"/>
              <a:t>each 1%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7971" y="4293096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contours are for</a:t>
            </a:r>
          </a:p>
          <a:p>
            <a:r>
              <a:rPr lang="en-US" dirty="0"/>
              <a:t> </a:t>
            </a:r>
            <a:r>
              <a:rPr lang="en-US" dirty="0" smtClean="0"/>
              <a:t>each 10-20 %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1520" y="404664"/>
            <a:ext cx="8640960" cy="1192198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0" y="1664952"/>
            <a:ext cx="8640960" cy="2916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Consider 1D advection uniform wind. Donor cell upstream or semi-</a:t>
            </a:r>
            <a:r>
              <a:rPr lang="en-CA" dirty="0" err="1" smtClean="0"/>
              <a:t>lagrangian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4750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</a:t>
            </a:r>
            <a:r>
              <a:rPr lang="en-CA" dirty="0" smtClean="0"/>
              <a:t>here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CA" dirty="0" smtClean="0"/>
              <a:t>           is the Courant number.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27558"/>
              </p:ext>
            </p:extLst>
          </p:nvPr>
        </p:nvGraphicFramePr>
        <p:xfrm>
          <a:off x="3009900" y="847725"/>
          <a:ext cx="2346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" name="Équation" r:id="rId3" imgW="1422360" imgH="241200" progId="Equation.3">
                  <p:embed/>
                </p:oleObj>
              </mc:Choice>
              <mc:Fallback>
                <p:oleObj name="Équation" r:id="rId3" imgW="1422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900" y="847725"/>
                        <a:ext cx="23463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5536" y="170080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stepping of the error covariance                                               is done by</a:t>
            </a:r>
          </a:p>
          <a:p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two steps </a:t>
            </a:r>
          </a:p>
          <a:p>
            <a:r>
              <a:rPr lang="en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with respect to the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coordinate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276311"/>
              </p:ext>
            </p:extLst>
          </p:nvPr>
        </p:nvGraphicFramePr>
        <p:xfrm>
          <a:off x="4263455" y="1693863"/>
          <a:ext cx="2847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" name="Équation" r:id="rId5" imgW="1726920" imgH="279360" progId="Equation.3">
                  <p:embed/>
                </p:oleObj>
              </mc:Choice>
              <mc:Fallback>
                <p:oleObj name="Équation" r:id="rId5" imgW="172692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455" y="1693863"/>
                        <a:ext cx="2847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16293"/>
              </p:ext>
            </p:extLst>
          </p:nvPr>
        </p:nvGraphicFramePr>
        <p:xfrm>
          <a:off x="1321397" y="2694599"/>
          <a:ext cx="59483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" name="Équation" r:id="rId7" imgW="3606480" imgH="228600" progId="Equation.3">
                  <p:embed/>
                </p:oleObj>
              </mc:Choice>
              <mc:Fallback>
                <p:oleObj name="Équation" r:id="rId7" imgW="360648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397" y="2694599"/>
                        <a:ext cx="594836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3100898"/>
            <a:ext cx="4834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updating with respect to the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coordinate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2140"/>
              </p:ext>
            </p:extLst>
          </p:nvPr>
        </p:nvGraphicFramePr>
        <p:xfrm>
          <a:off x="1237680" y="3557588"/>
          <a:ext cx="6137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" name="Équation" r:id="rId9" imgW="3720960" imgH="228600" progId="Equation.3">
                  <p:embed/>
                </p:oleObj>
              </mc:Choice>
              <mc:Fallback>
                <p:oleObj name="Équation" r:id="rId9" imgW="37209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680" y="3557588"/>
                        <a:ext cx="6137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5536" y="4005064"/>
            <a:ext cx="7051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Remark: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matrix form, the result of step 1 and 2 is equivalent to  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29411"/>
              </p:ext>
            </p:extLst>
          </p:nvPr>
        </p:nvGraphicFramePr>
        <p:xfrm>
          <a:off x="7243614" y="4048006"/>
          <a:ext cx="1592514" cy="31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" name="Équation" r:id="rId11" imgW="965160" imgH="190440" progId="Equation.3">
                  <p:embed/>
                </p:oleObj>
              </mc:Choice>
              <mc:Fallback>
                <p:oleObj name="Équation" r:id="rId11" imgW="9651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43614" y="4048006"/>
                        <a:ext cx="1592514" cy="314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1520" y="465313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for the 1D advection transport scheme above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623438"/>
              </p:ext>
            </p:extLst>
          </p:nvPr>
        </p:nvGraphicFramePr>
        <p:xfrm>
          <a:off x="611560" y="5153943"/>
          <a:ext cx="76469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" name="Équation" r:id="rId13" imgW="4635360" imgH="482400" progId="Equation.3">
                  <p:embed/>
                </p:oleObj>
              </mc:Choice>
              <mc:Fallback>
                <p:oleObj name="Équation" r:id="rId13" imgW="463536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153943"/>
                        <a:ext cx="7646987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920255"/>
              </p:ext>
            </p:extLst>
          </p:nvPr>
        </p:nvGraphicFramePr>
        <p:xfrm>
          <a:off x="1247654" y="1268760"/>
          <a:ext cx="1236114" cy="33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" name="Équation" r:id="rId15" imgW="749160" imgH="203040" progId="Equation.3">
                  <p:embed/>
                </p:oleObj>
              </mc:Choice>
              <mc:Fallback>
                <p:oleObj name="Équation" r:id="rId15" imgW="749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47654" y="1268760"/>
                        <a:ext cx="1236114" cy="33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2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1520" y="2731276"/>
            <a:ext cx="856895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1760" y="4653136"/>
            <a:ext cx="3744416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those two equations and writing the result for  </a:t>
            </a:r>
            <a:r>
              <a:rPr lang="en-C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dirty="0" smtClean="0"/>
              <a:t> =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(the same point)</a:t>
            </a:r>
          </a:p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the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variance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36314"/>
              </p:ext>
            </p:extLst>
          </p:nvPr>
        </p:nvGraphicFramePr>
        <p:xfrm>
          <a:off x="539552" y="836712"/>
          <a:ext cx="75231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6" name="Équation" r:id="rId3" imgW="4559040" imgH="330120" progId="Equation.3">
                  <p:embed/>
                </p:oleObj>
              </mc:Choice>
              <mc:Fallback>
                <p:oleObj name="Équation" r:id="rId3" imgW="4559040" imgH="330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836712"/>
                        <a:ext cx="7523162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547500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</a:t>
            </a:r>
            <a:r>
              <a:rPr lang="en-CA" dirty="0" smtClean="0"/>
              <a:t>hereas from the Lagrangian description, the error variance should simply </a:t>
            </a:r>
          </a:p>
          <a:p>
            <a:r>
              <a:rPr lang="en-CA" dirty="0"/>
              <a:t>b</a:t>
            </a:r>
            <a:r>
              <a:rPr lang="en-CA" dirty="0" smtClean="0"/>
              <a:t>e </a:t>
            </a:r>
            <a:r>
              <a:rPr lang="en-CA" dirty="0" err="1" smtClean="0"/>
              <a:t>advected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394"/>
              </p:ext>
            </p:extLst>
          </p:nvPr>
        </p:nvGraphicFramePr>
        <p:xfrm>
          <a:off x="3098279" y="2193831"/>
          <a:ext cx="2409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7" name="Équation" r:id="rId5" imgW="1460160" imgH="253800" progId="Equation.3">
                  <p:embed/>
                </p:oleObj>
              </mc:Choice>
              <mc:Fallback>
                <p:oleObj name="Équation" r:id="rId5" imgW="146016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279" y="2193831"/>
                        <a:ext cx="24098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65646" y="9807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5646" y="21955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901" y="2681625"/>
            <a:ext cx="54122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difference, equation (2) minus equation (1), is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 loss of error variance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049799"/>
              </p:ext>
            </p:extLst>
          </p:nvPr>
        </p:nvGraphicFramePr>
        <p:xfrm>
          <a:off x="2480370" y="3198959"/>
          <a:ext cx="3603798" cy="41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8" name="Équation" r:id="rId7" imgW="2184120" imgH="253800" progId="Equation.3">
                  <p:embed/>
                </p:oleObj>
              </mc:Choice>
              <mc:Fallback>
                <p:oleObj name="Équation" r:id="rId7" imgW="21841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0370" y="3198959"/>
                        <a:ext cx="3603798" cy="41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188640"/>
            <a:ext cx="85689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520" y="1547500"/>
            <a:ext cx="8568952" cy="1134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4017838"/>
            <a:ext cx="8430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recover the variance predicted by a Lagrangian description, the error variance</a:t>
            </a:r>
          </a:p>
          <a:p>
            <a:r>
              <a:rPr lang="en-US" dirty="0"/>
              <a:t>o</a:t>
            </a:r>
            <a:r>
              <a:rPr lang="en-US" dirty="0" smtClean="0"/>
              <a:t>btained from an Eulerian model need to be increased by the deficit (3), i.e.</a:t>
            </a:r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73251"/>
              </p:ext>
            </p:extLst>
          </p:nvPr>
        </p:nvGraphicFramePr>
        <p:xfrm>
          <a:off x="2575223" y="4738092"/>
          <a:ext cx="34369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9" name="Équation" r:id="rId9" imgW="2082600" imgH="253800" progId="Equation.3">
                  <p:embed/>
                </p:oleObj>
              </mc:Choice>
              <mc:Fallback>
                <p:oleObj name="Équation" r:id="rId9" imgW="208260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223" y="4738092"/>
                        <a:ext cx="34369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65646" y="32036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519" y="5285302"/>
            <a:ext cx="864396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 explicit form for inflation</a:t>
            </a:r>
            <a:r>
              <a:rPr lang="en-US" dirty="0" smtClean="0"/>
              <a:t>.  Usually inflation is modeled as</a:t>
            </a:r>
          </a:p>
          <a:p>
            <a:r>
              <a:rPr lang="en-US" dirty="0" smtClean="0"/>
              <a:t>multiplicative                     or additive                             or a combination of both.</a:t>
            </a:r>
          </a:p>
          <a:p>
            <a:endParaRPr lang="en-US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But here we can see that inflation (correction) also depends on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the courant number and the correlation length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013582"/>
              </p:ext>
            </p:extLst>
          </p:nvPr>
        </p:nvGraphicFramePr>
        <p:xfrm>
          <a:off x="1835696" y="5589240"/>
          <a:ext cx="117315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0" name="Équation" r:id="rId11" imgW="711000" imgH="228600" progId="Equation.3">
                  <p:embed/>
                </p:oleObj>
              </mc:Choice>
              <mc:Fallback>
                <p:oleObj name="Équation" r:id="rId11" imgW="71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35696" y="5589240"/>
                        <a:ext cx="1173150" cy="377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887670"/>
              </p:ext>
            </p:extLst>
          </p:nvPr>
        </p:nvGraphicFramePr>
        <p:xfrm>
          <a:off x="4234606" y="5589588"/>
          <a:ext cx="16335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" name="Équation" r:id="rId13" imgW="990360" imgH="228600" progId="Equation.3">
                  <p:embed/>
                </p:oleObj>
              </mc:Choice>
              <mc:Fallback>
                <p:oleObj name="Équation" r:id="rId13" imgW="99036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606" y="5589588"/>
                        <a:ext cx="163353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1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2615</TotalTime>
  <Words>1133</Words>
  <Application>Microsoft Office PowerPoint</Application>
  <PresentationFormat>On-screen Show (4:3)</PresentationFormat>
  <Paragraphs>188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Blank</vt:lpstr>
      <vt:lpstr>Equation</vt:lpstr>
      <vt:lpstr>Équation</vt:lpstr>
      <vt:lpstr>Microsoft Éditeur d'équations 3.0</vt:lpstr>
      <vt:lpstr>PowerPoint Presentation</vt:lpstr>
      <vt:lpstr>Motivation</vt:lpstr>
      <vt:lpstr>Motivation</vt:lpstr>
      <vt:lpstr>PowerPoint Presentation</vt:lpstr>
      <vt:lpstr>PowerPoint Presentation</vt:lpstr>
      <vt:lpstr>PowerPoint Presentation</vt:lpstr>
      <vt:lpstr>Same numerical model to evolve V and calculate  Pii</vt:lpstr>
      <vt:lpstr>PowerPoint Presentation</vt:lpstr>
      <vt:lpstr>PowerPoint Presentation</vt:lpstr>
      <vt:lpstr>Inflation – illustration  in a 1D case simple upstream scheme, uniform wind</vt:lpstr>
      <vt:lpstr>Variance evolution for different 1D models: uniform winds</vt:lpstr>
      <vt:lpstr>Pdf evolution for ODE models: Liouville equation</vt:lpstr>
      <vt:lpstr>Evolution for discrete time models</vt:lpstr>
      <vt:lpstr>So, let’s assume that the changes in error variance is linked with the changes in phase space volume  </vt:lpstr>
      <vt:lpstr>Variance evolution for different 1D models: uniform winds</vt:lpstr>
      <vt:lpstr>PowerPoint Presentation</vt:lpstr>
      <vt:lpstr>PowerPoint Presentation</vt:lpstr>
      <vt:lpstr>Evolution of covariance function</vt:lpstr>
      <vt:lpstr>Solution : variance function equation</vt:lpstr>
      <vt:lpstr>How does it relate to an EnKF ?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Menard,Richard [CMC]</dc:creator>
  <cp:lastModifiedBy>Menard,Richard [CMC]</cp:lastModifiedBy>
  <cp:revision>204</cp:revision>
  <cp:lastPrinted>2018-06-29T13:58:15Z</cp:lastPrinted>
  <dcterms:created xsi:type="dcterms:W3CDTF">2016-06-09T03:23:27Z</dcterms:created>
  <dcterms:modified xsi:type="dcterms:W3CDTF">2018-07-01T23:16:05Z</dcterms:modified>
</cp:coreProperties>
</file>