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7" r:id="rId2"/>
    <p:sldId id="259" r:id="rId3"/>
    <p:sldId id="314" r:id="rId4"/>
    <p:sldId id="315" r:id="rId5"/>
    <p:sldId id="279" r:id="rId6"/>
    <p:sldId id="286" r:id="rId7"/>
    <p:sldId id="295" r:id="rId8"/>
    <p:sldId id="302" r:id="rId9"/>
    <p:sldId id="296" r:id="rId10"/>
    <p:sldId id="297" r:id="rId11"/>
    <p:sldId id="307" r:id="rId12"/>
    <p:sldId id="308" r:id="rId13"/>
    <p:sldId id="316" r:id="rId14"/>
    <p:sldId id="309" r:id="rId15"/>
    <p:sldId id="311" r:id="rId16"/>
    <p:sldId id="312" r:id="rId17"/>
    <p:sldId id="313" r:id="rId18"/>
    <p:sldId id="282" r:id="rId19"/>
    <p:sldId id="284" r:id="rId20"/>
    <p:sldId id="304" r:id="rId21"/>
    <p:sldId id="285" r:id="rId22"/>
    <p:sldId id="305" r:id="rId23"/>
    <p:sldId id="288" r:id="rId24"/>
    <p:sldId id="301" r:id="rId25"/>
    <p:sldId id="300" r:id="rId26"/>
    <p:sldId id="317" r:id="rId27"/>
  </p:sldIdLst>
  <p:sldSz cx="9144000" cy="5143500" type="screen16x9"/>
  <p:notesSz cx="6797675" cy="9872663"/>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3E3BA4-0FE6-4328-B4DE-F7CEAE36946E}">
          <p14:sldIdLst>
            <p14:sldId id="257"/>
            <p14:sldId id="259"/>
            <p14:sldId id="314"/>
            <p14:sldId id="315"/>
            <p14:sldId id="279"/>
            <p14:sldId id="286"/>
            <p14:sldId id="295"/>
            <p14:sldId id="302"/>
            <p14:sldId id="296"/>
            <p14:sldId id="297"/>
            <p14:sldId id="307"/>
            <p14:sldId id="308"/>
            <p14:sldId id="316"/>
            <p14:sldId id="309"/>
            <p14:sldId id="311"/>
            <p14:sldId id="312"/>
            <p14:sldId id="313"/>
            <p14:sldId id="282"/>
            <p14:sldId id="284"/>
            <p14:sldId id="304"/>
            <p14:sldId id="285"/>
            <p14:sldId id="305"/>
            <p14:sldId id="288"/>
            <p14:sldId id="301"/>
            <p14:sldId id="300"/>
            <p14:sldId id="31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96633"/>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84259" autoAdjust="0"/>
  </p:normalViewPr>
  <p:slideViewPr>
    <p:cSldViewPr snapToGrid="0">
      <p:cViewPr varScale="1">
        <p:scale>
          <a:sx n="124" d="100"/>
          <a:sy n="124" d="100"/>
        </p:scale>
        <p:origin x="1144"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41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098" y="0"/>
            <a:ext cx="2944958" cy="494186"/>
          </a:xfrm>
          <a:prstGeom prst="rect">
            <a:avLst/>
          </a:prstGeom>
        </p:spPr>
        <p:txBody>
          <a:bodyPr vert="horz" lIns="91440" tIns="45720" rIns="91440" bIns="45720" rtlCol="0"/>
          <a:lstStyle>
            <a:lvl1pPr algn="r">
              <a:defRPr sz="1200"/>
            </a:lvl1pPr>
          </a:lstStyle>
          <a:p>
            <a:fld id="{7080D35B-5B4E-4EC8-A3FB-5A4009F34A04}" type="datetimeFigureOut">
              <a:rPr lang="en-GB" smtClean="0"/>
              <a:t>20/06/2018</a:t>
            </a:fld>
            <a:endParaRPr lang="en-GB"/>
          </a:p>
        </p:txBody>
      </p:sp>
      <p:sp>
        <p:nvSpPr>
          <p:cNvPr id="4" name="Footer Placeholder 3"/>
          <p:cNvSpPr>
            <a:spLocks noGrp="1"/>
          </p:cNvSpPr>
          <p:nvPr>
            <p:ph type="ftr" sz="quarter" idx="2"/>
          </p:nvPr>
        </p:nvSpPr>
        <p:spPr>
          <a:xfrm>
            <a:off x="0" y="9376900"/>
            <a:ext cx="2944958" cy="49418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098" y="9376900"/>
            <a:ext cx="2944958" cy="494185"/>
          </a:xfrm>
          <a:prstGeom prst="rect">
            <a:avLst/>
          </a:prstGeom>
        </p:spPr>
        <p:txBody>
          <a:bodyPr vert="horz" lIns="91440" tIns="45720" rIns="91440" bIns="45720" rtlCol="0" anchor="b"/>
          <a:lstStyle>
            <a:lvl1pPr algn="r">
              <a:defRPr sz="1200"/>
            </a:lvl1pPr>
          </a:lstStyle>
          <a:p>
            <a:fld id="{4246BDFB-B669-4D91-9CEC-8B22CEFBB386}" type="slidenum">
              <a:rPr lang="en-GB" smtClean="0"/>
              <a:t>‹#›</a:t>
            </a:fld>
            <a:endParaRPr lang="en-GB"/>
          </a:p>
        </p:txBody>
      </p:sp>
    </p:spTree>
    <p:extLst>
      <p:ext uri="{BB962C8B-B14F-4D97-AF65-F5344CB8AC3E}">
        <p14:creationId xmlns:p14="http://schemas.microsoft.com/office/powerpoint/2010/main" val="1180179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9D6927A6-0060-42DF-9670-C308CD4F38A7}" type="datetimeFigureOut">
              <a:rPr lang="en-GB" smtClean="0"/>
              <a:pPr/>
              <a:t>20/06/2018</a:t>
            </a:fld>
            <a:endParaRPr lang="en-GB"/>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20"/>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9"/>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9"/>
            <a:ext cx="2945659" cy="495347"/>
          </a:xfrm>
          <a:prstGeom prst="rect">
            <a:avLst/>
          </a:prstGeom>
        </p:spPr>
        <p:txBody>
          <a:bodyPr vert="horz" lIns="91440" tIns="45720" rIns="91440" bIns="45720" rtlCol="0" anchor="b"/>
          <a:lstStyle>
            <a:lvl1pPr algn="r">
              <a:defRPr sz="1200"/>
            </a:lvl1pPr>
          </a:lstStyle>
          <a:p>
            <a:fld id="{04217253-F61C-4952-BFDA-B2FD020F1CD0}" type="slidenum">
              <a:rPr lang="en-GB" smtClean="0"/>
              <a:pPr/>
              <a:t>‹#›</a:t>
            </a:fld>
            <a:endParaRPr lang="en-GB"/>
          </a:p>
        </p:txBody>
      </p:sp>
    </p:spTree>
    <p:extLst>
      <p:ext uri="{BB962C8B-B14F-4D97-AF65-F5344CB8AC3E}">
        <p14:creationId xmlns:p14="http://schemas.microsoft.com/office/powerpoint/2010/main" val="52119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pPr/>
              <a:t>1</a:t>
            </a:fld>
            <a:endParaRPr lang="en-GB"/>
          </a:p>
        </p:txBody>
      </p:sp>
    </p:spTree>
    <p:extLst>
      <p:ext uri="{BB962C8B-B14F-4D97-AF65-F5344CB8AC3E}">
        <p14:creationId xmlns:p14="http://schemas.microsoft.com/office/powerpoint/2010/main" val="107555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C88784-9C0D-42BF-9217-22E5F750922C}" type="slidenum">
              <a:rPr lang="en-GB" altLang="en-US">
                <a:solidFill>
                  <a:srgbClr val="000000"/>
                </a:solidFill>
              </a:rPr>
              <a:pPr eaLnBrk="1" hangingPunct="1"/>
              <a:t>22</a:t>
            </a:fld>
            <a:endParaRPr lang="en-GB" altLang="en-US">
              <a:solidFill>
                <a:srgbClr val="000000"/>
              </a:solidFill>
            </a:endParaRPr>
          </a:p>
        </p:txBody>
      </p:sp>
      <p:sp>
        <p:nvSpPr>
          <p:cNvPr id="27651" name="Rectangle 2"/>
          <p:cNvSpPr>
            <a:spLocks noGrp="1" noRot="1" noChangeAspect="1" noChangeArrowheads="1" noTextEdit="1"/>
          </p:cNvSpPr>
          <p:nvPr>
            <p:ph type="sldImg"/>
          </p:nvPr>
        </p:nvSpPr>
        <p:spPr>
          <a:xfrm>
            <a:off x="-603250" y="874713"/>
            <a:ext cx="7758113" cy="4364037"/>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34522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pPr/>
              <a:t>23</a:t>
            </a:fld>
            <a:endParaRPr lang="en-GB"/>
          </a:p>
        </p:txBody>
      </p:sp>
    </p:spTree>
    <p:extLst>
      <p:ext uri="{BB962C8B-B14F-4D97-AF65-F5344CB8AC3E}">
        <p14:creationId xmlns:p14="http://schemas.microsoft.com/office/powerpoint/2010/main" val="1546682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Wavebands were chosen to</a:t>
            </a:r>
            <a:r>
              <a:rPr lang="en-GB" baseline="0" dirty="0"/>
              <a:t> have width proportional to </a:t>
            </a:r>
            <a:r>
              <a:rPr lang="en-GB" baseline="0" dirty="0" err="1"/>
              <a:t>wavenumber</a:t>
            </a:r>
            <a:r>
              <a:rPr lang="en-GB" baseline="0" dirty="0"/>
              <a:t>.</a:t>
            </a:r>
          </a:p>
          <a:p>
            <a:r>
              <a:rPr lang="en-GB" baseline="0" dirty="0"/>
              <a:t>Other variable have different distribution; e.g. Psi, chi have more in wb1 and humidity more in wb4.  Overall, about an equal split.</a:t>
            </a:r>
          </a:p>
          <a:p>
            <a:r>
              <a:rPr lang="en-GB" baseline="0" dirty="0"/>
              <a:t>We assume the bands are independent (i.e. Localise between them).  The split preserves total covariance.  There is some local smoothing (not visible in </a:t>
            </a:r>
            <a:r>
              <a:rPr lang="en-GB" baseline="0" dirty="0" err="1"/>
              <a:t>zonal</a:t>
            </a:r>
            <a:r>
              <a:rPr lang="en-GB" baseline="0" dirty="0"/>
              <a:t> means).</a:t>
            </a:r>
            <a:endParaRPr lang="en-GB" dirty="0"/>
          </a:p>
        </p:txBody>
      </p:sp>
      <p:sp>
        <p:nvSpPr>
          <p:cNvPr id="4" name="Slide Number Placeholder 3"/>
          <p:cNvSpPr>
            <a:spLocks noGrp="1"/>
          </p:cNvSpPr>
          <p:nvPr>
            <p:ph type="sldNum" sz="quarter" idx="10"/>
          </p:nvPr>
        </p:nvSpPr>
        <p:spPr/>
        <p:txBody>
          <a:bodyPr/>
          <a:lstStyle/>
          <a:p>
            <a:pPr>
              <a:defRPr/>
            </a:pPr>
            <a:fld id="{1AFF731E-197C-4A34-B6E8-4D6A68D0449C}" type="slidenum">
              <a:rPr lang="en-GB" smtClean="0"/>
              <a:pPr>
                <a:defRPr/>
              </a:pPr>
              <a:t>24</a:t>
            </a:fld>
            <a:endParaRPr lang="en-GB"/>
          </a:p>
        </p:txBody>
      </p:sp>
    </p:spTree>
    <p:extLst>
      <p:ext uri="{BB962C8B-B14F-4D97-AF65-F5344CB8AC3E}">
        <p14:creationId xmlns:p14="http://schemas.microsoft.com/office/powerpoint/2010/main" val="1706272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pPr/>
              <a:t>25</a:t>
            </a:fld>
            <a:endParaRPr lang="en-GB"/>
          </a:p>
        </p:txBody>
      </p:sp>
    </p:spTree>
    <p:extLst>
      <p:ext uri="{BB962C8B-B14F-4D97-AF65-F5344CB8AC3E}">
        <p14:creationId xmlns:p14="http://schemas.microsoft.com/office/powerpoint/2010/main" val="4140301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pPr/>
              <a:t>26</a:t>
            </a:fld>
            <a:endParaRPr lang="en-GB"/>
          </a:p>
        </p:txBody>
      </p:sp>
    </p:spTree>
    <p:extLst>
      <p:ext uri="{BB962C8B-B14F-4D97-AF65-F5344CB8AC3E}">
        <p14:creationId xmlns:p14="http://schemas.microsoft.com/office/powerpoint/2010/main" val="419141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pPr/>
              <a:t>2</a:t>
            </a:fld>
            <a:endParaRPr lang="en-GB"/>
          </a:p>
        </p:txBody>
      </p:sp>
    </p:spTree>
    <p:extLst>
      <p:ext uri="{BB962C8B-B14F-4D97-AF65-F5344CB8AC3E}">
        <p14:creationId xmlns:p14="http://schemas.microsoft.com/office/powerpoint/2010/main" val="254363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pPr/>
              <a:t>7</a:t>
            </a:fld>
            <a:endParaRPr lang="en-GB"/>
          </a:p>
        </p:txBody>
      </p:sp>
    </p:spTree>
    <p:extLst>
      <p:ext uri="{BB962C8B-B14F-4D97-AF65-F5344CB8AC3E}">
        <p14:creationId xmlns:p14="http://schemas.microsoft.com/office/powerpoint/2010/main" val="2622623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pPr/>
              <a:t>10</a:t>
            </a:fld>
            <a:endParaRPr lang="en-GB"/>
          </a:p>
        </p:txBody>
      </p:sp>
    </p:spTree>
    <p:extLst>
      <p:ext uri="{BB962C8B-B14F-4D97-AF65-F5344CB8AC3E}">
        <p14:creationId xmlns:p14="http://schemas.microsoft.com/office/powerpoint/2010/main" val="260084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pPr/>
              <a:t>11</a:t>
            </a:fld>
            <a:endParaRPr lang="en-GB"/>
          </a:p>
        </p:txBody>
      </p:sp>
    </p:spTree>
    <p:extLst>
      <p:ext uri="{BB962C8B-B14F-4D97-AF65-F5344CB8AC3E}">
        <p14:creationId xmlns:p14="http://schemas.microsoft.com/office/powerpoint/2010/main" val="1995101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pPr/>
              <a:t>13</a:t>
            </a:fld>
            <a:endParaRPr lang="en-GB"/>
          </a:p>
        </p:txBody>
      </p:sp>
    </p:spTree>
    <p:extLst>
      <p:ext uri="{BB962C8B-B14F-4D97-AF65-F5344CB8AC3E}">
        <p14:creationId xmlns:p14="http://schemas.microsoft.com/office/powerpoint/2010/main" val="1078064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pPr/>
              <a:t>15</a:t>
            </a:fld>
            <a:endParaRPr lang="en-GB"/>
          </a:p>
        </p:txBody>
      </p:sp>
    </p:spTree>
    <p:extLst>
      <p:ext uri="{BB962C8B-B14F-4D97-AF65-F5344CB8AC3E}">
        <p14:creationId xmlns:p14="http://schemas.microsoft.com/office/powerpoint/2010/main" val="462940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pPr/>
              <a:t>17</a:t>
            </a:fld>
            <a:endParaRPr lang="en-GB"/>
          </a:p>
        </p:txBody>
      </p:sp>
    </p:spTree>
    <p:extLst>
      <p:ext uri="{BB962C8B-B14F-4D97-AF65-F5344CB8AC3E}">
        <p14:creationId xmlns:p14="http://schemas.microsoft.com/office/powerpoint/2010/main" val="3505132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A5A5D6-284C-4F7C-8ADE-ED3F9BFFDE9D}" type="slidenum">
              <a:rPr lang="en-GB" altLang="en-US">
                <a:solidFill>
                  <a:srgbClr val="000000"/>
                </a:solidFill>
              </a:rPr>
              <a:pPr eaLnBrk="1" hangingPunct="1"/>
              <a:t>20</a:t>
            </a:fld>
            <a:endParaRPr lang="en-GB" altLang="en-US">
              <a:solidFill>
                <a:srgbClr val="000000"/>
              </a:solidFill>
            </a:endParaRPr>
          </a:p>
        </p:txBody>
      </p:sp>
      <p:sp>
        <p:nvSpPr>
          <p:cNvPr id="26627" name="Rectangle 2"/>
          <p:cNvSpPr>
            <a:spLocks noGrp="1" noRot="1" noChangeAspect="1" noChangeArrowheads="1" noTextEdit="1"/>
          </p:cNvSpPr>
          <p:nvPr>
            <p:ph type="sldImg"/>
          </p:nvPr>
        </p:nvSpPr>
        <p:spPr>
          <a:xfrm>
            <a:off x="-603250" y="874713"/>
            <a:ext cx="7758113" cy="4364037"/>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24332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3540257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2422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01116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89483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10516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2219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59385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71243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3783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14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56848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82534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567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66122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1958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7195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6860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306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ma14="http://schemas.microsoft.com/office/mac/drawingml/2011/main"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8308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173788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2591499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a:t>updraught</a:t>
            </a:r>
            <a:r>
              <a:rPr lang="en-GB" dirty="0"/>
              <a: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848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62323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US"/>
              <a:t>© Crown copyright   Met Office. Andrew Lorenc  </a:t>
            </a:r>
            <a:fld id="{6100BBA5-8777-4DC6-9188-CBD0044E6475}" type="slidenum">
              <a:rPr lang="en-GB" altLang="en-US"/>
              <a:pPr>
                <a:defRPr/>
              </a:pPr>
              <a:t>‹#›</a:t>
            </a:fld>
            <a:endParaRPr lang="en-GB" altLang="en-US" sz="1050">
              <a:latin typeface="Times" panose="02020603050405020304" pitchFamily="18" charset="0"/>
            </a:endParaRPr>
          </a:p>
        </p:txBody>
      </p:sp>
    </p:spTree>
    <p:extLst>
      <p:ext uri="{BB962C8B-B14F-4D97-AF65-F5344CB8AC3E}">
        <p14:creationId xmlns:p14="http://schemas.microsoft.com/office/powerpoint/2010/main" val="3442057399"/>
      </p:ext>
    </p:extLst>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260747"/>
            <a:ext cx="6934200" cy="623248"/>
          </a:xfrm>
        </p:spPr>
        <p:txBody>
          <a:bodyPr/>
          <a:lstStyle/>
          <a:p>
            <a:r>
              <a:rPr lang="en-US"/>
              <a:t>Click to edit Master title style</a:t>
            </a:r>
            <a:endParaRPr lang="en-GB"/>
          </a:p>
        </p:txBody>
      </p:sp>
      <p:sp>
        <p:nvSpPr>
          <p:cNvPr id="3" name="Text Placeholder 2"/>
          <p:cNvSpPr>
            <a:spLocks noGrp="1"/>
          </p:cNvSpPr>
          <p:nvPr>
            <p:ph type="body" sz="half" idx="1"/>
          </p:nvPr>
        </p:nvSpPr>
        <p:spPr>
          <a:xfrm>
            <a:off x="1752600" y="1329929"/>
            <a:ext cx="3390900" cy="35635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95900" y="1329929"/>
            <a:ext cx="3390900" cy="35635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050">
              <a:solidFill>
                <a:srgbClr val="000000"/>
              </a:solidFill>
              <a:latin typeface="Times" pitchFamily="18" charset="0"/>
            </a:endParaRPr>
          </a:p>
        </p:txBody>
      </p:sp>
    </p:spTree>
    <p:extLst>
      <p:ext uri="{BB962C8B-B14F-4D97-AF65-F5344CB8AC3E}">
        <p14:creationId xmlns:p14="http://schemas.microsoft.com/office/powerpoint/2010/main" val="334810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0531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9701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1518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82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a:t>updraught</a:t>
            </a:r>
            <a:r>
              <a:rPr lang="en-GB" dirty="0"/>
              <a: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387650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1353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theme" Target="../theme/theme1.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3" cstate="print">
            <a:extLst/>
          </a:blip>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1806164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7"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705" r:id="rId28"/>
    <p:sldLayoutId id="2147483706" r:id="rId29"/>
    <p:sldLayoutId id="2147483707" r:id="rId30"/>
    <p:sldLayoutId id="2147483708"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4" Type="http://schemas.openxmlformats.org/officeDocument/2006/relationships/image" Target="../media/image17.png"/><Relationship Id="rId1" Type="http://schemas.openxmlformats.org/officeDocument/2006/relationships/slideLayout" Target="../slideLayouts/slideLayout30.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slide" Target="slide11.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4" Type="http://schemas.openxmlformats.org/officeDocument/2006/relationships/image" Target="../media/image21.png"/><Relationship Id="rId1" Type="http://schemas.openxmlformats.org/officeDocument/2006/relationships/slideLayout" Target="../slideLayouts/slideLayout30.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30.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jpeg"/><Relationship Id="rId9" Type="http://schemas.openxmlformats.org/officeDocument/2006/relationships/image" Target="../media/image27.png"/><Relationship Id="rId1" Type="http://schemas.openxmlformats.org/officeDocument/2006/relationships/slideLayout" Target="../slideLayouts/slideLayout30.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30.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4.png"/><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slide" Target="slide16.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9060" y="643181"/>
            <a:ext cx="8536084" cy="1792798"/>
          </a:xfrm>
        </p:spPr>
        <p:txBody>
          <a:bodyPr/>
          <a:lstStyle/>
          <a:p>
            <a:r>
              <a:rPr lang="en-GB" sz="2800" dirty="0"/>
              <a:t>A comparison of hybrid </a:t>
            </a:r>
            <a:br>
              <a:rPr lang="en-GB" sz="2800" dirty="0"/>
            </a:br>
            <a:r>
              <a:rPr lang="en-GB" sz="2800" dirty="0"/>
              <a:t>variational data assimilation </a:t>
            </a:r>
            <a:br>
              <a:rPr lang="en-GB" sz="2800" dirty="0"/>
            </a:br>
            <a:r>
              <a:rPr lang="en-GB" sz="2800" dirty="0"/>
              <a:t>methods in the Met Office </a:t>
            </a:r>
            <a:br>
              <a:rPr lang="en-GB" sz="2800" dirty="0"/>
            </a:br>
            <a:r>
              <a:rPr lang="en-GB" sz="2800" dirty="0"/>
              <a:t>global NWP system</a:t>
            </a:r>
            <a:endParaRPr lang="en-GB" sz="1800" dirty="0"/>
          </a:p>
        </p:txBody>
      </p:sp>
      <p:sp>
        <p:nvSpPr>
          <p:cNvPr id="14" name="Text Placeholder 13"/>
          <p:cNvSpPr>
            <a:spLocks noGrp="1"/>
          </p:cNvSpPr>
          <p:nvPr>
            <p:ph type="body" sz="quarter" idx="10"/>
          </p:nvPr>
        </p:nvSpPr>
        <p:spPr>
          <a:xfrm>
            <a:off x="197644" y="3978275"/>
            <a:ext cx="8437500" cy="611706"/>
          </a:xfrm>
        </p:spPr>
        <p:txBody>
          <a:bodyPr/>
          <a:lstStyle/>
          <a:p>
            <a:r>
              <a:rPr lang="en-GB" dirty="0"/>
              <a:t>Andrew Lorenc</a:t>
            </a:r>
          </a:p>
          <a:p>
            <a:r>
              <a:rPr lang="en-GB" sz="1050" dirty="0"/>
              <a:t>11</a:t>
            </a:r>
            <a:r>
              <a:rPr lang="en-GB" sz="1050" baseline="30000" dirty="0"/>
              <a:t>th</a:t>
            </a:r>
            <a:r>
              <a:rPr lang="en-GB" sz="1050" dirty="0"/>
              <a:t> </a:t>
            </a:r>
            <a:r>
              <a:rPr lang="en-GB" sz="1050" dirty="0" err="1"/>
              <a:t>Adjoint</a:t>
            </a:r>
            <a:r>
              <a:rPr lang="en-GB" sz="1050" dirty="0"/>
              <a:t> Workshop, </a:t>
            </a:r>
            <a:r>
              <a:rPr lang="en-GB" sz="1050" dirty="0" err="1"/>
              <a:t>Aveiro</a:t>
            </a:r>
            <a:r>
              <a:rPr lang="en-GB" sz="1050" dirty="0"/>
              <a:t> Portugal, July 2018</a:t>
            </a:r>
          </a:p>
        </p:txBody>
      </p:sp>
      <p:sp>
        <p:nvSpPr>
          <p:cNvPr id="4" name="Footer Placeholder 3"/>
          <p:cNvSpPr>
            <a:spLocks noGrp="1"/>
          </p:cNvSpPr>
          <p:nvPr>
            <p:ph type="ftr" sz="quarter" idx="11"/>
          </p:nvPr>
        </p:nvSpPr>
        <p:spPr/>
        <p:txBody>
          <a:bodyPr/>
          <a:lstStyle/>
          <a:p>
            <a:r>
              <a:rPr lang="en-GB" kern="0" dirty="0">
                <a:sym typeface="Helvetica Light"/>
              </a:rPr>
              <a:t>www.metoffice.gov.uk																									                       © Crown Copyright 2018, Met Office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302" y="0"/>
            <a:ext cx="7330698" cy="623248"/>
          </a:xfrm>
        </p:spPr>
        <p:txBody>
          <a:bodyPr/>
          <a:lstStyle/>
          <a:p>
            <a:r>
              <a:rPr lang="en-GB" dirty="0"/>
              <a:t>Explanation </a:t>
            </a:r>
            <a:r>
              <a:rPr lang="en-GB" sz="2000" dirty="0"/>
              <a:t>using ideas from nonlinear dynamics</a:t>
            </a:r>
          </a:p>
        </p:txBody>
      </p:sp>
      <p:sp>
        <p:nvSpPr>
          <p:cNvPr id="3" name="Content Placeholder 2"/>
          <p:cNvSpPr>
            <a:spLocks noGrp="1"/>
          </p:cNvSpPr>
          <p:nvPr>
            <p:ph idx="1"/>
          </p:nvPr>
        </p:nvSpPr>
        <p:spPr>
          <a:xfrm>
            <a:off x="97104" y="822439"/>
            <a:ext cx="8938408" cy="3667728"/>
          </a:xfrm>
        </p:spPr>
        <p:txBody>
          <a:bodyPr/>
          <a:lstStyle/>
          <a:p>
            <a:pPr marL="285750" indent="-285750">
              <a:spcBef>
                <a:spcPts val="600"/>
              </a:spcBef>
              <a:buFont typeface="Arial" panose="020B0604020202020204" pitchFamily="34" charset="0"/>
              <a:buChar char="•"/>
            </a:pPr>
            <a:r>
              <a:rPr lang="en-GB" sz="1800" dirty="0"/>
              <a:t>For a perfect chaotic model, the errors from a Kalman filter based DA system </a:t>
            </a:r>
            <a:br>
              <a:rPr lang="en-GB" sz="1800" dirty="0"/>
            </a:br>
            <a:r>
              <a:rPr lang="en-GB" sz="1800" dirty="0"/>
              <a:t>asymptote to the </a:t>
            </a:r>
            <a:r>
              <a:rPr lang="en-GB" sz="1800" b="1" dirty="0">
                <a:solidFill>
                  <a:schemeClr val="accent3"/>
                </a:solidFill>
              </a:rPr>
              <a:t>unstable</a:t>
            </a:r>
            <a:r>
              <a:rPr lang="en-GB" sz="1800" dirty="0"/>
              <a:t>–neutral </a:t>
            </a:r>
            <a:r>
              <a:rPr lang="en-GB" sz="1800" b="1" dirty="0">
                <a:solidFill>
                  <a:schemeClr val="accent3"/>
                </a:solidFill>
              </a:rPr>
              <a:t>subspace</a:t>
            </a:r>
            <a:r>
              <a:rPr lang="en-GB" sz="1800" dirty="0"/>
              <a:t> </a:t>
            </a:r>
          </a:p>
          <a:p>
            <a:pPr marL="285750" indent="-285750">
              <a:spcBef>
                <a:spcPts val="600"/>
              </a:spcBef>
              <a:buFont typeface="Arial" panose="020B0604020202020204" pitchFamily="34" charset="0"/>
              <a:buChar char="•"/>
            </a:pPr>
            <a:r>
              <a:rPr lang="en-GB" sz="1800" dirty="0"/>
              <a:t>Ensemble DA only works if </a:t>
            </a:r>
            <a:r>
              <a:rPr lang="en-GB" sz="1800" i="1" dirty="0"/>
              <a:t>N</a:t>
            </a:r>
            <a:r>
              <a:rPr lang="en-GB" sz="1800" i="1" baseline="-25000" dirty="0"/>
              <a:t>e</a:t>
            </a:r>
            <a:r>
              <a:rPr lang="en-GB" sz="1800" dirty="0"/>
              <a:t> &gt; dimensions of unstable-neutral sub-space</a:t>
            </a:r>
            <a:br>
              <a:rPr lang="en-GB" sz="1800" dirty="0"/>
            </a:br>
            <a:r>
              <a:rPr lang="en-GB" sz="1200" dirty="0"/>
              <a:t>(</a:t>
            </a:r>
            <a:r>
              <a:rPr lang="en-GB" sz="1200" dirty="0" err="1"/>
              <a:t>Bocquet</a:t>
            </a:r>
            <a:r>
              <a:rPr lang="en-GB" sz="1200" dirty="0"/>
              <a:t> &amp; </a:t>
            </a:r>
            <a:r>
              <a:rPr lang="en-GB" sz="1200" dirty="0" err="1"/>
              <a:t>Carrassi</a:t>
            </a:r>
            <a:r>
              <a:rPr lang="en-GB" sz="1200" dirty="0"/>
              <a:t> 2017).    </a:t>
            </a:r>
            <a:r>
              <a:rPr lang="en-GB" sz="1800" dirty="0"/>
              <a:t>Our Ne=44 was too small, so needs augmenting by </a:t>
            </a:r>
            <a:r>
              <a:rPr lang="en-GB" sz="1800" b="1" dirty="0">
                <a:latin typeface="Times New Roman" panose="02020603050405020304" pitchFamily="18" charset="0"/>
                <a:cs typeface="Times New Roman" panose="02020603050405020304" pitchFamily="18" charset="0"/>
              </a:rPr>
              <a:t>B</a:t>
            </a:r>
            <a:r>
              <a:rPr lang="en-GB" sz="1800" dirty="0"/>
              <a:t>.</a:t>
            </a:r>
          </a:p>
          <a:p>
            <a:pPr marL="285750" indent="-285750">
              <a:buFont typeface="Arial" panose="020B0604020202020204" pitchFamily="34" charset="0"/>
              <a:buChar char="•"/>
            </a:pPr>
            <a:r>
              <a:rPr lang="en-GB" sz="1800" dirty="0"/>
              <a:t>4DVar methods work best when increments are in the unstable sub-space </a:t>
            </a:r>
            <a:br>
              <a:rPr lang="en-GB" sz="1800" dirty="0"/>
            </a:br>
            <a:r>
              <a:rPr lang="en-GB" sz="1200" dirty="0"/>
              <a:t>(</a:t>
            </a:r>
            <a:r>
              <a:rPr lang="en-GB" sz="1200" dirty="0" err="1"/>
              <a:t>Trevisan</a:t>
            </a:r>
            <a:r>
              <a:rPr lang="en-GB" sz="1200" dirty="0"/>
              <a:t> </a:t>
            </a:r>
            <a:r>
              <a:rPr lang="en-GB" sz="1200" i="1" dirty="0"/>
              <a:t>et al. </a:t>
            </a:r>
            <a:r>
              <a:rPr lang="en-GB" sz="1200" dirty="0"/>
              <a:t>2010)</a:t>
            </a:r>
          </a:p>
          <a:p>
            <a:pPr marL="285750" indent="-285750">
              <a:buFont typeface="Arial" panose="020B0604020202020204" pitchFamily="34" charset="0"/>
              <a:buChar char="•"/>
            </a:pPr>
            <a:r>
              <a:rPr lang="en-GB" sz="1800" dirty="0"/>
              <a:t>Perturbations which grow typically slope ‒ our </a:t>
            </a:r>
            <a:r>
              <a:rPr lang="en-GB" sz="1800" b="1" dirty="0">
                <a:latin typeface="Times New Roman" panose="02020603050405020304" pitchFamily="18" charset="0"/>
                <a:cs typeface="Times New Roman" panose="02020603050405020304" pitchFamily="18" charset="0"/>
              </a:rPr>
              <a:t>B</a:t>
            </a:r>
            <a:r>
              <a:rPr lang="en-GB" sz="1800" dirty="0"/>
              <a:t> model is isotropic.  </a:t>
            </a:r>
            <a:br>
              <a:rPr lang="en-GB" sz="1800" dirty="0"/>
            </a:br>
            <a:r>
              <a:rPr lang="en-GB" sz="1800" dirty="0"/>
              <a:t>So </a:t>
            </a:r>
            <a:r>
              <a:rPr lang="en-GB" sz="1800" b="1" dirty="0">
                <a:latin typeface="Times New Roman" panose="02020603050405020304" pitchFamily="18" charset="0"/>
                <a:cs typeface="Times New Roman" panose="02020603050405020304" pitchFamily="18" charset="0"/>
              </a:rPr>
              <a:t>B</a:t>
            </a:r>
            <a:r>
              <a:rPr lang="en-GB" sz="1800" dirty="0"/>
              <a:t> has only a small projection on the unstable sub-space ‒  </a:t>
            </a:r>
            <a:r>
              <a:rPr lang="en-GB" sz="1800" b="1" dirty="0">
                <a:latin typeface="Times New Roman" panose="02020603050405020304" pitchFamily="18" charset="0"/>
                <a:cs typeface="Times New Roman" panose="02020603050405020304" pitchFamily="18" charset="0"/>
              </a:rPr>
              <a:t>MBM</a:t>
            </a:r>
            <a:r>
              <a:rPr lang="en-GB" sz="1800" i="1" baseline="30000" dirty="0">
                <a:latin typeface="Times New Roman" panose="02020603050405020304" pitchFamily="18" charset="0"/>
                <a:cs typeface="Times New Roman" panose="02020603050405020304" pitchFamily="18" charset="0"/>
              </a:rPr>
              <a:t>T</a:t>
            </a:r>
            <a:r>
              <a:rPr lang="en-GB" sz="1800" dirty="0"/>
              <a:t>  does better.</a:t>
            </a:r>
          </a:p>
          <a:p>
            <a:pPr marL="285750" indent="-285750">
              <a:buFont typeface="Arial" panose="020B0604020202020204" pitchFamily="34" charset="0"/>
              <a:buChar char="•"/>
            </a:pPr>
            <a:r>
              <a:rPr lang="en-GB" sz="1800" dirty="0"/>
              <a:t>The ideas above are only an idealised limiting case, based on small perfect models.</a:t>
            </a:r>
            <a:br>
              <a:rPr lang="en-GB" sz="1800" dirty="0"/>
            </a:br>
            <a:r>
              <a:rPr lang="en-GB" sz="1800" dirty="0"/>
              <a:t>NWP models cannot be perfect because of the butterfly effect.</a:t>
            </a:r>
            <a:br>
              <a:rPr lang="en-GB" sz="1800" dirty="0"/>
            </a:br>
            <a:r>
              <a:rPr lang="en-GB" sz="1800" dirty="0"/>
              <a:t>The dimension of the unstable sub-space is uncertain due to localisation.</a:t>
            </a:r>
          </a:p>
        </p:txBody>
      </p:sp>
      <p:sp>
        <p:nvSpPr>
          <p:cNvPr id="4" name="Footer Placeholder 3"/>
          <p:cNvSpPr>
            <a:spLocks noGrp="1"/>
          </p:cNvSpPr>
          <p:nvPr>
            <p:ph type="ftr" sz="quarter" idx="10"/>
          </p:nvPr>
        </p:nvSpPr>
        <p:spPr/>
        <p:txBody>
          <a:bodyPr/>
          <a:lstStyle/>
          <a:p>
            <a:pPr>
              <a:defRPr/>
            </a:pPr>
            <a:r>
              <a:rPr lang="en-GB" altLang="en-US" dirty="0"/>
              <a:t>© Crown copyright   Met Office. Andrew Lorenc  </a:t>
            </a:r>
            <a:fld id="{6100BBA5-8777-4DC6-9188-CBD0044E6475}" type="slidenum">
              <a:rPr lang="en-GB" altLang="en-US" smtClean="0"/>
              <a:pPr>
                <a:defRPr/>
              </a:pPr>
              <a:t>10</a:t>
            </a:fld>
            <a:endParaRPr lang="en-GB" altLang="en-US" sz="1050" dirty="0">
              <a:latin typeface="Times" panose="02020603050405020304" pitchFamily="18" charset="0"/>
            </a:endParaRPr>
          </a:p>
        </p:txBody>
      </p:sp>
    </p:spTree>
    <p:extLst>
      <p:ext uri="{BB962C8B-B14F-4D97-AF65-F5344CB8AC3E}">
        <p14:creationId xmlns:p14="http://schemas.microsoft.com/office/powerpoint/2010/main" val="3833384964"/>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431" y="62321"/>
            <a:ext cx="7021498" cy="623248"/>
          </a:xfrm>
        </p:spPr>
        <p:txBody>
          <a:bodyPr/>
          <a:lstStyle/>
          <a:p>
            <a:r>
              <a:rPr lang="en-GB" dirty="0"/>
              <a:t>Analysis fit to observations</a:t>
            </a:r>
          </a:p>
        </p:txBody>
      </p:sp>
      <p:sp>
        <p:nvSpPr>
          <p:cNvPr id="3" name="Content Placeholder 2"/>
          <p:cNvSpPr>
            <a:spLocks noGrp="1"/>
          </p:cNvSpPr>
          <p:nvPr>
            <p:ph idx="1"/>
          </p:nvPr>
        </p:nvSpPr>
        <p:spPr>
          <a:xfrm>
            <a:off x="197645" y="1024759"/>
            <a:ext cx="3341714" cy="3441132"/>
          </a:xfrm>
        </p:spPr>
        <p:txBody>
          <a:bodyPr/>
          <a:lstStyle/>
          <a:p>
            <a:r>
              <a:rPr lang="en-GB" sz="1600" dirty="0"/>
              <a:t>The ability to fit the observations </a:t>
            </a:r>
            <a:br>
              <a:rPr lang="en-GB" sz="1600" dirty="0"/>
            </a:br>
            <a:r>
              <a:rPr lang="en-GB" sz="1400" dirty="0"/>
              <a:t>(to within their standard errors)</a:t>
            </a:r>
            <a:r>
              <a:rPr lang="en-GB" sz="1600" dirty="0"/>
              <a:t> is a necessary </a:t>
            </a:r>
            <a:r>
              <a:rPr lang="en-GB" sz="1400" dirty="0"/>
              <a:t>(but not sufficient)</a:t>
            </a:r>
            <a:r>
              <a:rPr lang="en-GB" sz="1600" dirty="0"/>
              <a:t> measure of a good analysis.</a:t>
            </a:r>
          </a:p>
          <a:p>
            <a:r>
              <a:rPr lang="en-GB" sz="1600" dirty="0"/>
              <a:t>Even with waveband and scale‑dependent localisation, and augmentation by lagging &amp; shifting, our 44 member ensemble covariance was not good at fitting the observations.</a:t>
            </a:r>
          </a:p>
        </p:txBody>
      </p:sp>
      <p:sp>
        <p:nvSpPr>
          <p:cNvPr id="4" name="Footer Placeholder 3"/>
          <p:cNvSpPr>
            <a:spLocks noGrp="1"/>
          </p:cNvSpPr>
          <p:nvPr>
            <p:ph type="ftr" sz="quarter" idx="10"/>
          </p:nvPr>
        </p:nvSpPr>
        <p:spPr/>
        <p:txBody>
          <a:bodyPr/>
          <a:lstStyle/>
          <a:p>
            <a:pPr>
              <a:defRPr/>
            </a:pPr>
            <a:r>
              <a:rPr lang="en-GB" altLang="en-US"/>
              <a:t>© Crown copyright   Met Office. Andrew Lorenc  </a:t>
            </a:r>
            <a:fld id="{6100BBA5-8777-4DC6-9188-CBD0044E6475}" type="slidenum">
              <a:rPr lang="en-GB" altLang="en-US" smtClean="0"/>
              <a:pPr>
                <a:defRPr/>
              </a:pPr>
              <a:t>11</a:t>
            </a:fld>
            <a:endParaRPr lang="en-GB" altLang="en-US" sz="1050">
              <a:latin typeface="Times" panose="02020603050405020304" pitchFamily="18" charset="0"/>
            </a:endParaRPr>
          </a:p>
        </p:txBody>
      </p:sp>
      <p:sp>
        <p:nvSpPr>
          <p:cNvPr id="6" name="Left Arrow 5">
            <a:hlinkClick r:id="rId3" action="ppaction://hlinksldjump"/>
          </p:cNvPr>
          <p:cNvSpPr/>
          <p:nvPr/>
        </p:nvSpPr>
        <p:spPr>
          <a:xfrm>
            <a:off x="8304213" y="4816366"/>
            <a:ext cx="540242" cy="260131"/>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18" y="617339"/>
            <a:ext cx="5486400" cy="4114800"/>
          </a:xfrm>
          <a:prstGeom prst="rect">
            <a:avLst/>
          </a:prstGeom>
        </p:spPr>
      </p:pic>
    </p:spTree>
    <p:extLst>
      <p:ext uri="{BB962C8B-B14F-4D97-AF65-F5344CB8AC3E}">
        <p14:creationId xmlns:p14="http://schemas.microsoft.com/office/powerpoint/2010/main" val="3112833425"/>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628" y="0"/>
            <a:ext cx="6727516" cy="746358"/>
          </a:xfrm>
        </p:spPr>
        <p:txBody>
          <a:bodyPr/>
          <a:lstStyle/>
          <a:p>
            <a:pPr algn="r"/>
            <a:r>
              <a:rPr lang="en-GB" sz="2800" dirty="0"/>
              <a:t>Dynamical structure functions in 4DVar</a:t>
            </a:r>
            <a:br>
              <a:rPr lang="en-GB" sz="2800" dirty="0"/>
            </a:br>
            <a:r>
              <a:rPr lang="en-GB" sz="1600" dirty="0" err="1"/>
              <a:t>Thépaut</a:t>
            </a:r>
            <a:r>
              <a:rPr lang="en-GB" sz="1600" dirty="0"/>
              <a:t> </a:t>
            </a:r>
            <a:r>
              <a:rPr lang="en-GB" sz="1600" i="1" dirty="0"/>
              <a:t>et al.</a:t>
            </a:r>
            <a:r>
              <a:rPr lang="en-GB" sz="1600" dirty="0"/>
              <a:t> (1996)</a:t>
            </a:r>
            <a:endParaRPr lang="en-GB" sz="2800" dirty="0"/>
          </a:p>
        </p:txBody>
      </p:sp>
      <p:sp>
        <p:nvSpPr>
          <p:cNvPr id="3" name="Content Placeholder 2"/>
          <p:cNvSpPr>
            <a:spLocks noGrp="1"/>
          </p:cNvSpPr>
          <p:nvPr>
            <p:ph idx="1"/>
          </p:nvPr>
        </p:nvSpPr>
        <p:spPr>
          <a:xfrm>
            <a:off x="212834" y="1761531"/>
            <a:ext cx="3168869" cy="2704360"/>
          </a:xfrm>
        </p:spPr>
        <p:txBody>
          <a:bodyPr/>
          <a:lstStyle/>
          <a:p>
            <a:r>
              <a:rPr lang="en-GB" dirty="0"/>
              <a:t>Time evolution </a:t>
            </a:r>
            <a:r>
              <a:rPr lang="en-GB" sz="1200" dirty="0"/>
              <a:t>(in this case for 24hrs)</a:t>
            </a:r>
            <a:r>
              <a:rPr lang="en-GB" dirty="0"/>
              <a:t> produces structures that are tilted and look like singular vectors.</a:t>
            </a:r>
          </a:p>
          <a:p>
            <a:r>
              <a:rPr lang="en-GB" dirty="0"/>
              <a:t>Our isotropic </a:t>
            </a:r>
            <a:r>
              <a:rPr lang="en-GB" b="1" dirty="0">
                <a:latin typeface="Times New Roman" panose="02020603050405020304" pitchFamily="18" charset="0"/>
                <a:cs typeface="Times New Roman" panose="02020603050405020304" pitchFamily="18" charset="0"/>
              </a:rPr>
              <a:t>B</a:t>
            </a:r>
            <a:r>
              <a:rPr lang="en-GB" dirty="0"/>
              <a:t>-model </a:t>
            </a:r>
            <a:r>
              <a:rPr lang="en-GB" sz="1200" dirty="0"/>
              <a:t>(in which scale is independent of direction)</a:t>
            </a:r>
            <a:r>
              <a:rPr lang="en-GB" dirty="0"/>
              <a:t> cannot give preference to such growing structures.</a:t>
            </a:r>
          </a:p>
        </p:txBody>
      </p:sp>
      <p:sp>
        <p:nvSpPr>
          <p:cNvPr id="4" name="Footer Placeholder 3"/>
          <p:cNvSpPr>
            <a:spLocks noGrp="1"/>
          </p:cNvSpPr>
          <p:nvPr>
            <p:ph type="ftr" sz="quarter" idx="10"/>
          </p:nvPr>
        </p:nvSpPr>
        <p:spPr/>
        <p:txBody>
          <a:bodyPr/>
          <a:lstStyle/>
          <a:p>
            <a:pPr>
              <a:defRPr/>
            </a:pPr>
            <a:r>
              <a:rPr lang="en-GB" altLang="en-US"/>
              <a:t>© Crown copyright   Met Office. Andrew Lorenc  </a:t>
            </a:r>
            <a:fld id="{6100BBA5-8777-4DC6-9188-CBD0044E6475}" type="slidenum">
              <a:rPr lang="en-GB" altLang="en-US" smtClean="0"/>
              <a:pPr>
                <a:defRPr/>
              </a:pPr>
              <a:t>12</a:t>
            </a:fld>
            <a:endParaRPr lang="en-GB" altLang="en-US" sz="1050">
              <a:latin typeface="Times" panose="02020603050405020304" pitchFamily="18" charset="0"/>
            </a:endParaRPr>
          </a:p>
        </p:txBody>
      </p:sp>
      <p:pic>
        <p:nvPicPr>
          <p:cNvPr id="5" name="Picture 4"/>
          <p:cNvPicPr>
            <a:picLocks noChangeAspect="1"/>
          </p:cNvPicPr>
          <p:nvPr/>
        </p:nvPicPr>
        <p:blipFill>
          <a:blip r:embed="rId2" cstate="print"/>
          <a:stretch>
            <a:fillRect/>
          </a:stretch>
        </p:blipFill>
        <p:spPr>
          <a:xfrm>
            <a:off x="3286035" y="766349"/>
            <a:ext cx="5739723" cy="3931064"/>
          </a:xfrm>
          <a:prstGeom prst="rect">
            <a:avLst/>
          </a:prstGeom>
        </p:spPr>
      </p:pic>
    </p:spTree>
    <p:extLst>
      <p:ext uri="{BB962C8B-B14F-4D97-AF65-F5344CB8AC3E}">
        <p14:creationId xmlns:p14="http://schemas.microsoft.com/office/powerpoint/2010/main" val="3233676647"/>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190" y="0"/>
            <a:ext cx="6706953" cy="1663031"/>
          </a:xfrm>
        </p:spPr>
        <p:txBody>
          <a:bodyPr/>
          <a:lstStyle/>
          <a:p>
            <a:r>
              <a:rPr lang="en-GB" dirty="0"/>
              <a:t>Summary</a:t>
            </a:r>
          </a:p>
        </p:txBody>
      </p:sp>
      <p:sp>
        <p:nvSpPr>
          <p:cNvPr id="3" name="Content Placeholder 2"/>
          <p:cNvSpPr>
            <a:spLocks noGrp="1"/>
          </p:cNvSpPr>
          <p:nvPr>
            <p:ph idx="1"/>
          </p:nvPr>
        </p:nvSpPr>
        <p:spPr>
          <a:xfrm>
            <a:off x="725474" y="712827"/>
            <a:ext cx="8166735" cy="3574162"/>
          </a:xfrm>
        </p:spPr>
        <p:txBody>
          <a:bodyPr/>
          <a:lstStyle/>
          <a:p>
            <a:pPr marL="285750" indent="-285750">
              <a:spcAft>
                <a:spcPts val="1200"/>
              </a:spcAft>
              <a:buFont typeface="Wingdings" panose="05000000000000000000" pitchFamily="2" charset="2"/>
              <a:buChar char="Ø"/>
            </a:pPr>
            <a:r>
              <a:rPr lang="en-GB" sz="1800" dirty="0"/>
              <a:t> </a:t>
            </a:r>
            <a:r>
              <a:rPr lang="en-GB" sz="1400" dirty="0"/>
              <a:t>By using ensemble </a:t>
            </a:r>
            <a:r>
              <a:rPr lang="en-GB" sz="1400" dirty="0" err="1"/>
              <a:t>covariances</a:t>
            </a:r>
            <a:r>
              <a:rPr lang="en-GB" sz="1400" dirty="0"/>
              <a:t> improved by wavebands and lag-shift</a:t>
            </a:r>
            <a:r>
              <a:rPr lang="en-GB" sz="1800" dirty="0"/>
              <a:t/>
            </a:r>
            <a:br>
              <a:rPr lang="en-GB" sz="1800" dirty="0"/>
            </a:br>
            <a:r>
              <a:rPr lang="en-GB" sz="1800" dirty="0"/>
              <a:t>We have successfully compared 3DVar, 4DVar and 4DEnVar </a:t>
            </a:r>
            <a:br>
              <a:rPr lang="en-GB" sz="1800" dirty="0"/>
            </a:br>
            <a:r>
              <a:rPr lang="en-GB" sz="1800" dirty="0"/>
              <a:t>for the full range of hybrid weights, with our Ne=44 ensemble.</a:t>
            </a:r>
          </a:p>
          <a:p>
            <a:pPr marL="285750" indent="-285750">
              <a:spcAft>
                <a:spcPts val="1200"/>
              </a:spcAft>
              <a:buFont typeface="Wingdings" panose="05000000000000000000" pitchFamily="2" charset="2"/>
              <a:buChar char="Ø"/>
            </a:pPr>
            <a:r>
              <a:rPr lang="en-GB" sz="1800" dirty="0"/>
              <a:t>Hybrid-4DVar still beats hybrid-4DEnVar in this system.</a:t>
            </a:r>
          </a:p>
          <a:p>
            <a:pPr marL="285750" indent="-285750">
              <a:spcAft>
                <a:spcPts val="1200"/>
              </a:spcAft>
              <a:buFont typeface="Wingdings" panose="05000000000000000000" pitchFamily="2" charset="2"/>
              <a:buChar char="Ø"/>
            </a:pPr>
            <a:r>
              <a:rPr lang="en-GB" sz="1800" dirty="0"/>
              <a:t>The time-propagated static </a:t>
            </a:r>
            <a:r>
              <a:rPr lang="en-GB" sz="1800" b="1" dirty="0" err="1">
                <a:latin typeface="Times New Roman" panose="02020603050405020304" pitchFamily="18" charset="0"/>
                <a:cs typeface="Times New Roman" panose="02020603050405020304" pitchFamily="18" charset="0"/>
              </a:rPr>
              <a:t>B</a:t>
            </a:r>
            <a:r>
              <a:rPr lang="en-GB" sz="1800" i="1" baseline="-25000" dirty="0" err="1">
                <a:latin typeface="Times New Roman" panose="02020603050405020304" pitchFamily="18" charset="0"/>
                <a:cs typeface="Times New Roman" panose="02020603050405020304" pitchFamily="18" charset="0"/>
              </a:rPr>
              <a:t>c</a:t>
            </a:r>
            <a:r>
              <a:rPr lang="en-GB" sz="1800" dirty="0"/>
              <a:t> is the main reason 4DVar is better:</a:t>
            </a:r>
          </a:p>
          <a:p>
            <a:pPr marL="720000" lvl="1" indent="-285750">
              <a:spcAft>
                <a:spcPts val="1200"/>
              </a:spcAft>
            </a:pPr>
            <a:r>
              <a:rPr lang="en-GB" sz="1900" dirty="0"/>
              <a:t>Hybrid-3DVar and hybrid-3DEnVar are equivalent;</a:t>
            </a:r>
          </a:p>
          <a:p>
            <a:pPr marL="720000" lvl="1" indent="-285750">
              <a:spcAft>
                <a:spcPts val="1200"/>
              </a:spcAft>
            </a:pPr>
            <a:r>
              <a:rPr lang="en-GB" sz="1900" dirty="0"/>
              <a:t>When using pure ensemble </a:t>
            </a:r>
            <a:r>
              <a:rPr lang="en-GB" sz="1900" b="1" dirty="0">
                <a:latin typeface="Times New Roman" panose="02020603050405020304" pitchFamily="18" charset="0"/>
                <a:cs typeface="Times New Roman" panose="02020603050405020304" pitchFamily="18" charset="0"/>
              </a:rPr>
              <a:t>B</a:t>
            </a:r>
            <a:r>
              <a:rPr lang="en-GB" sz="1900" i="1" baseline="-25000" dirty="0">
                <a:latin typeface="Times New Roman" panose="02020603050405020304" pitchFamily="18" charset="0"/>
                <a:cs typeface="Times New Roman" panose="02020603050405020304" pitchFamily="18" charset="0"/>
              </a:rPr>
              <a:t>ens</a:t>
            </a:r>
            <a:r>
              <a:rPr lang="en-GB" sz="1900" dirty="0"/>
              <a:t>,   </a:t>
            </a:r>
            <a:br>
              <a:rPr lang="en-GB" sz="1900" dirty="0"/>
            </a:br>
            <a:r>
              <a:rPr lang="en-GB" sz="1900" dirty="0"/>
              <a:t>4DVar-</a:t>
            </a:r>
            <a:r>
              <a:rPr lang="en-GB" sz="1900" b="1" dirty="0">
                <a:latin typeface="Times New Roman" panose="02020603050405020304" pitchFamily="18" charset="0"/>
                <a:cs typeface="Times New Roman" panose="02020603050405020304" pitchFamily="18" charset="0"/>
              </a:rPr>
              <a:t>B</a:t>
            </a:r>
            <a:r>
              <a:rPr lang="en-GB" sz="1900" i="1" baseline="-25000" dirty="0">
                <a:latin typeface="Times New Roman" panose="02020603050405020304" pitchFamily="18" charset="0"/>
                <a:cs typeface="Times New Roman" panose="02020603050405020304" pitchFamily="18" charset="0"/>
              </a:rPr>
              <a:t>ens</a:t>
            </a:r>
            <a:r>
              <a:rPr lang="en-GB" sz="1900" dirty="0"/>
              <a:t> and 4DEnVar have similar performance.</a:t>
            </a:r>
          </a:p>
        </p:txBody>
      </p:sp>
      <p:sp>
        <p:nvSpPr>
          <p:cNvPr id="4" name="Footer Placeholder 3"/>
          <p:cNvSpPr>
            <a:spLocks noGrp="1"/>
          </p:cNvSpPr>
          <p:nvPr>
            <p:ph type="ftr" sz="quarter" idx="10"/>
          </p:nvPr>
        </p:nvSpPr>
        <p:spPr/>
        <p:txBody>
          <a:bodyPr/>
          <a:lstStyle/>
          <a:p>
            <a:pPr>
              <a:defRPr/>
            </a:pPr>
            <a:r>
              <a:rPr lang="en-GB" altLang="en-US"/>
              <a:t>© Crown copyright   Met Office. Andrew Lorenc  </a:t>
            </a:r>
            <a:fld id="{6100BBA5-8777-4DC6-9188-CBD0044E6475}" type="slidenum">
              <a:rPr lang="en-GB" altLang="en-US" smtClean="0"/>
              <a:pPr>
                <a:defRPr/>
              </a:pPr>
              <a:t>13</a:t>
            </a:fld>
            <a:endParaRPr lang="en-GB" altLang="en-US" sz="1050">
              <a:latin typeface="Times" panose="02020603050405020304" pitchFamily="18" charset="0"/>
            </a:endParaRPr>
          </a:p>
        </p:txBody>
      </p:sp>
      <p:sp>
        <p:nvSpPr>
          <p:cNvPr id="5" name="Content Placeholder 2"/>
          <p:cNvSpPr txBox="1">
            <a:spLocks/>
          </p:cNvSpPr>
          <p:nvPr/>
        </p:nvSpPr>
        <p:spPr>
          <a:xfrm>
            <a:off x="1007161" y="4036401"/>
            <a:ext cx="7195931" cy="662609"/>
          </a:xfrm>
          <a:prstGeom prst="rect">
            <a:avLst/>
          </a:prstGeom>
        </p:spPr>
        <p:txBody>
          <a:bodyPr vert="horz" lIns="68580" tIns="34290" rIns="68580" bIns="34290" rtlCol="0">
            <a:noAutofit/>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pPr>
              <a:spcAft>
                <a:spcPts val="1200"/>
              </a:spcAft>
            </a:pPr>
            <a:r>
              <a:rPr lang="en-GB" sz="1900" kern="0" dirty="0" smtClean="0">
                <a:solidFill>
                  <a:srgbClr val="0070C0"/>
                </a:solidFill>
              </a:rPr>
              <a:t>Because??  </a:t>
            </a:r>
            <a:r>
              <a:rPr lang="en-GB" sz="2000" dirty="0" smtClean="0">
                <a:solidFill>
                  <a:srgbClr val="0070C0"/>
                </a:solidFill>
              </a:rPr>
              <a:t> </a:t>
            </a:r>
            <a:r>
              <a:rPr lang="en-GB" sz="2000" b="1" dirty="0" err="1">
                <a:solidFill>
                  <a:srgbClr val="0070C0"/>
                </a:solidFill>
                <a:latin typeface="Times New Roman" panose="02020603050405020304" pitchFamily="18" charset="0"/>
                <a:cs typeface="Times New Roman" panose="02020603050405020304" pitchFamily="18" charset="0"/>
              </a:rPr>
              <a:t>B</a:t>
            </a:r>
            <a:r>
              <a:rPr lang="en-GB" sz="2000" i="1" baseline="-25000" dirty="0" err="1">
                <a:solidFill>
                  <a:srgbClr val="0070C0"/>
                </a:solidFill>
                <a:latin typeface="Times New Roman" panose="02020603050405020304" pitchFamily="18" charset="0"/>
                <a:cs typeface="Times New Roman" panose="02020603050405020304" pitchFamily="18" charset="0"/>
              </a:rPr>
              <a:t>c</a:t>
            </a:r>
            <a:r>
              <a:rPr lang="en-GB" sz="2000" dirty="0">
                <a:solidFill>
                  <a:srgbClr val="0070C0"/>
                </a:solidFill>
              </a:rPr>
              <a:t> </a:t>
            </a:r>
            <a:r>
              <a:rPr lang="en-GB" sz="2000" dirty="0" smtClean="0">
                <a:solidFill>
                  <a:srgbClr val="0070C0"/>
                </a:solidFill>
              </a:rPr>
              <a:t>is complete, </a:t>
            </a:r>
            <a:br>
              <a:rPr lang="en-GB" sz="2000" dirty="0" smtClean="0">
                <a:solidFill>
                  <a:srgbClr val="0070C0"/>
                </a:solidFill>
              </a:rPr>
            </a:br>
            <a:r>
              <a:rPr lang="en-GB" sz="2000" dirty="0" smtClean="0">
                <a:solidFill>
                  <a:srgbClr val="0070C0"/>
                </a:solidFill>
              </a:rPr>
              <a:t>                     propagation moves it towards unstable sub-space </a:t>
            </a:r>
            <a:r>
              <a:rPr lang="en-GB" sz="1900" kern="0" dirty="0" smtClean="0">
                <a:solidFill>
                  <a:srgbClr val="0070C0"/>
                </a:solidFill>
              </a:rPr>
              <a:t> </a:t>
            </a:r>
            <a:endParaRPr lang="en-GB" sz="1900" kern="0" dirty="0">
              <a:solidFill>
                <a:srgbClr val="0070C0"/>
              </a:solidFill>
            </a:endParaRPr>
          </a:p>
        </p:txBody>
      </p:sp>
    </p:spTree>
    <p:extLst>
      <p:ext uri="{BB962C8B-B14F-4D97-AF65-F5344CB8AC3E}">
        <p14:creationId xmlns:p14="http://schemas.microsoft.com/office/powerpoint/2010/main" val="1636526995"/>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018" y="0"/>
            <a:ext cx="4918266" cy="623248"/>
          </a:xfrm>
        </p:spPr>
        <p:txBody>
          <a:bodyPr/>
          <a:lstStyle/>
          <a:p>
            <a:r>
              <a:rPr lang="en-GB" dirty="0"/>
              <a:t>Extra slides</a:t>
            </a:r>
          </a:p>
        </p:txBody>
      </p:sp>
      <p:sp>
        <p:nvSpPr>
          <p:cNvPr id="3" name="Content Placeholder 2"/>
          <p:cNvSpPr>
            <a:spLocks noGrp="1"/>
          </p:cNvSpPr>
          <p:nvPr>
            <p:ph idx="1"/>
          </p:nvPr>
        </p:nvSpPr>
        <p:spPr>
          <a:xfrm>
            <a:off x="197644" y="693683"/>
            <a:ext cx="8812349" cy="3772208"/>
          </a:xfrm>
        </p:spPr>
        <p:txBody>
          <a:bodyPr/>
          <a:lstStyle/>
          <a:p>
            <a:pPr>
              <a:spcBef>
                <a:spcPts val="1800"/>
              </a:spcBef>
              <a:buSzPct val="100000"/>
            </a:pPr>
            <a:r>
              <a:rPr lang="en-GB" sz="1800" dirty="0"/>
              <a:t>Showing NWP Index from extra non-hybrid experiments</a:t>
            </a:r>
          </a:p>
          <a:p>
            <a:pPr marL="522900" lvl="1" indent="-342900">
              <a:spcBef>
                <a:spcPts val="0"/>
              </a:spcBef>
              <a:spcAft>
                <a:spcPts val="0"/>
              </a:spcAft>
              <a:buFont typeface="Wingdings" panose="05000000000000000000" pitchFamily="2" charset="2"/>
              <a:buChar char="Ø"/>
            </a:pPr>
            <a:r>
              <a:rPr lang="en-GB" sz="1900" dirty="0"/>
              <a:t>Exploring the effect of changing the length of evolution of </a:t>
            </a:r>
            <a:r>
              <a:rPr lang="en-GB" sz="1900" b="1" dirty="0">
                <a:latin typeface="Times New Roman" panose="02020603050405020304" pitchFamily="18" charset="0"/>
                <a:cs typeface="Times New Roman" panose="02020603050405020304" pitchFamily="18" charset="0"/>
              </a:rPr>
              <a:t>B</a:t>
            </a:r>
            <a:endParaRPr lang="en-GB" sz="1900" dirty="0"/>
          </a:p>
          <a:p>
            <a:pPr marL="522900" lvl="1" indent="-342900">
              <a:spcBef>
                <a:spcPts val="0"/>
              </a:spcBef>
              <a:spcAft>
                <a:spcPts val="0"/>
              </a:spcAft>
              <a:buFont typeface="Wingdings" panose="05000000000000000000" pitchFamily="2" charset="2"/>
              <a:buChar char="Ø"/>
            </a:pPr>
            <a:r>
              <a:rPr lang="en-GB" sz="1900" dirty="0"/>
              <a:t>Comparing detailed differences in our implementation.</a:t>
            </a:r>
          </a:p>
          <a:p>
            <a:pPr>
              <a:spcBef>
                <a:spcPts val="2400"/>
              </a:spcBef>
            </a:pPr>
            <a:r>
              <a:rPr lang="en-GB" sz="1800" dirty="0"/>
              <a:t>Showing the average fit of backgrounds to observations, for the hybrid </a:t>
            </a:r>
            <a:r>
              <a:rPr lang="en-GB" sz="1800" dirty="0" err="1"/>
              <a:t>expts</a:t>
            </a:r>
            <a:r>
              <a:rPr lang="en-GB" sz="1800" dirty="0"/>
              <a:t>.</a:t>
            </a:r>
          </a:p>
          <a:p>
            <a:pPr marL="522900" lvl="1" indent="-342900">
              <a:spcBef>
                <a:spcPts val="0"/>
              </a:spcBef>
              <a:spcAft>
                <a:spcPts val="0"/>
              </a:spcAft>
              <a:buFont typeface="Wingdings" panose="05000000000000000000" pitchFamily="2" charset="2"/>
              <a:buChar char="Ø"/>
            </a:pPr>
            <a:r>
              <a:rPr lang="en-GB" sz="1900" dirty="0"/>
              <a:t>a good measure of quality, correlating well with NWP Index.</a:t>
            </a:r>
          </a:p>
          <a:p>
            <a:pPr>
              <a:spcBef>
                <a:spcPts val="2400"/>
              </a:spcBef>
            </a:pPr>
            <a:r>
              <a:rPr lang="en-GB" sz="1800" dirty="0"/>
              <a:t>Showing details of hybrid-4DVar &amp; hybrid-4DEnVar algorithms.</a:t>
            </a:r>
          </a:p>
          <a:p>
            <a:pPr>
              <a:spcBef>
                <a:spcPts val="2400"/>
              </a:spcBef>
            </a:pPr>
            <a:r>
              <a:rPr lang="en-GB" sz="1800" dirty="0"/>
              <a:t>Showing the regional variation in the split into wavebands.</a:t>
            </a:r>
          </a:p>
          <a:p>
            <a:pPr marL="522900" lvl="1" indent="-342900">
              <a:spcBef>
                <a:spcPts val="0"/>
              </a:spcBef>
              <a:spcAft>
                <a:spcPts val="0"/>
              </a:spcAft>
              <a:buFont typeface="Wingdings" panose="05000000000000000000" pitchFamily="2" charset="2"/>
              <a:buChar char="Ø"/>
            </a:pPr>
            <a:r>
              <a:rPr lang="en-GB" sz="1900" dirty="0"/>
              <a:t>waveband-specific tuning caters for regional variation in </a:t>
            </a:r>
            <a:r>
              <a:rPr lang="en-GB" sz="1900" dirty="0" err="1"/>
              <a:t>coeffs</a:t>
            </a:r>
            <a:r>
              <a:rPr lang="en-GB" sz="1900" dirty="0"/>
              <a:t>.</a:t>
            </a:r>
          </a:p>
          <a:p>
            <a:pPr marL="285750" indent="-285750">
              <a:buFont typeface="Arial" panose="020B0604020202020204" pitchFamily="34" charset="0"/>
              <a:buChar char="•"/>
            </a:pPr>
            <a:endParaRPr lang="en-GB" sz="1800" dirty="0"/>
          </a:p>
        </p:txBody>
      </p:sp>
      <p:sp>
        <p:nvSpPr>
          <p:cNvPr id="4" name="Footer Placeholder 3"/>
          <p:cNvSpPr>
            <a:spLocks noGrp="1"/>
          </p:cNvSpPr>
          <p:nvPr>
            <p:ph type="ftr" sz="quarter" idx="10"/>
          </p:nvPr>
        </p:nvSpPr>
        <p:spPr/>
        <p:txBody>
          <a:bodyPr/>
          <a:lstStyle/>
          <a:p>
            <a:pPr>
              <a:defRPr/>
            </a:pPr>
            <a:r>
              <a:rPr lang="en-GB" altLang="en-US"/>
              <a:t>© Crown copyright   Met Office. Andrew Lorenc  </a:t>
            </a:r>
            <a:fld id="{6100BBA5-8777-4DC6-9188-CBD0044E6475}" type="slidenum">
              <a:rPr lang="en-GB" altLang="en-US" smtClean="0"/>
              <a:pPr>
                <a:defRPr/>
              </a:pPr>
              <a:t>14</a:t>
            </a:fld>
            <a:endParaRPr lang="en-GB" altLang="en-US" sz="1050">
              <a:latin typeface="Times" panose="02020603050405020304" pitchFamily="18" charset="0"/>
            </a:endParaRPr>
          </a:p>
        </p:txBody>
      </p:sp>
    </p:spTree>
    <p:extLst>
      <p:ext uri="{BB962C8B-B14F-4D97-AF65-F5344CB8AC3E}">
        <p14:creationId xmlns:p14="http://schemas.microsoft.com/office/powerpoint/2010/main" val="233932819"/>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7759" y="-149768"/>
            <a:ext cx="6858000" cy="5143500"/>
          </a:xfrm>
          <a:prstGeom prst="rect">
            <a:avLst/>
          </a:prstGeom>
        </p:spPr>
      </p:pic>
      <p:sp>
        <p:nvSpPr>
          <p:cNvPr id="2" name="Title 1"/>
          <p:cNvSpPr>
            <a:spLocks noGrp="1"/>
          </p:cNvSpPr>
          <p:nvPr>
            <p:ph type="title"/>
          </p:nvPr>
        </p:nvSpPr>
        <p:spPr>
          <a:xfrm>
            <a:off x="1790054" y="0"/>
            <a:ext cx="7353946" cy="623248"/>
          </a:xfrm>
        </p:spPr>
        <p:txBody>
          <a:bodyPr/>
          <a:lstStyle/>
          <a:p>
            <a:r>
              <a:rPr lang="en-GB" dirty="0"/>
              <a:t>Extra non-hybrid experiments</a:t>
            </a:r>
          </a:p>
        </p:txBody>
      </p:sp>
      <p:sp>
        <p:nvSpPr>
          <p:cNvPr id="4" name="Footer Placeholder 3"/>
          <p:cNvSpPr>
            <a:spLocks noGrp="1"/>
          </p:cNvSpPr>
          <p:nvPr>
            <p:ph type="ftr" sz="quarter" idx="10"/>
          </p:nvPr>
        </p:nvSpPr>
        <p:spPr/>
        <p:txBody>
          <a:bodyPr/>
          <a:lstStyle/>
          <a:p>
            <a:pPr>
              <a:defRPr/>
            </a:pPr>
            <a:r>
              <a:rPr lang="en-GB" altLang="en-US"/>
              <a:t>© Crown copyright   Met Office. Andrew Lorenc  </a:t>
            </a:r>
            <a:fld id="{6100BBA5-8777-4DC6-9188-CBD0044E6475}" type="slidenum">
              <a:rPr lang="en-GB" altLang="en-US" smtClean="0"/>
              <a:pPr>
                <a:defRPr/>
              </a:pPr>
              <a:t>15</a:t>
            </a:fld>
            <a:endParaRPr lang="en-GB" altLang="en-US" sz="1050">
              <a:latin typeface="Times" panose="02020603050405020304" pitchFamily="18" charset="0"/>
            </a:endParaRPr>
          </a:p>
        </p:txBody>
      </p:sp>
      <p:sp>
        <p:nvSpPr>
          <p:cNvPr id="6" name="TextBox 5"/>
          <p:cNvSpPr txBox="1"/>
          <p:nvPr/>
        </p:nvSpPr>
        <p:spPr>
          <a:xfrm>
            <a:off x="-1" y="4446458"/>
            <a:ext cx="1193369" cy="2673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hangingPunct="0"/>
            <a:r>
              <a:rPr lang="en-US" sz="800" dirty="0">
                <a:solidFill>
                  <a:srgbClr val="0070C0"/>
                </a:solidFill>
              </a:rPr>
              <a:t>Lorenc &amp; </a:t>
            </a:r>
            <a:r>
              <a:rPr lang="en-US" sz="800" dirty="0" err="1">
                <a:solidFill>
                  <a:srgbClr val="0070C0"/>
                </a:solidFill>
              </a:rPr>
              <a:t>Jardak</a:t>
            </a:r>
            <a:r>
              <a:rPr lang="en-US" sz="800" dirty="0">
                <a:solidFill>
                  <a:srgbClr val="0070C0"/>
                </a:solidFill>
              </a:rPr>
              <a:t> 2018</a:t>
            </a:r>
            <a:endParaRPr kumimoji="0" lang="en-GB" sz="800" b="0" u="none" strike="noStrike" cap="none" spc="0" normalizeH="0" baseline="0" dirty="0">
              <a:ln>
                <a:noFill/>
              </a:ln>
              <a:solidFill>
                <a:srgbClr val="0070C0"/>
              </a:solidFill>
              <a:effectLst/>
              <a:uFillTx/>
              <a:sym typeface="Helvetica Light"/>
            </a:endParaRPr>
          </a:p>
        </p:txBody>
      </p:sp>
    </p:spTree>
    <p:extLst>
      <p:ext uri="{BB962C8B-B14F-4D97-AF65-F5344CB8AC3E}">
        <p14:creationId xmlns:p14="http://schemas.microsoft.com/office/powerpoint/2010/main" val="87109807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431" y="62321"/>
            <a:ext cx="7021498" cy="623248"/>
          </a:xfrm>
        </p:spPr>
        <p:txBody>
          <a:bodyPr/>
          <a:lstStyle/>
          <a:p>
            <a:r>
              <a:rPr lang="en-GB" dirty="0"/>
              <a:t>Background fit to observations</a:t>
            </a:r>
          </a:p>
        </p:txBody>
      </p:sp>
      <p:sp>
        <p:nvSpPr>
          <p:cNvPr id="3" name="Content Placeholder 2"/>
          <p:cNvSpPr>
            <a:spLocks noGrp="1"/>
          </p:cNvSpPr>
          <p:nvPr>
            <p:ph idx="1"/>
          </p:nvPr>
        </p:nvSpPr>
        <p:spPr>
          <a:xfrm>
            <a:off x="197645" y="1024759"/>
            <a:ext cx="3341714" cy="3441132"/>
          </a:xfrm>
        </p:spPr>
        <p:txBody>
          <a:bodyPr/>
          <a:lstStyle/>
          <a:p>
            <a:r>
              <a:rPr lang="en-GB" sz="1600" dirty="0"/>
              <a:t>The ability to fit the observations </a:t>
            </a:r>
            <a:br>
              <a:rPr lang="en-GB" sz="1600" dirty="0"/>
            </a:br>
            <a:r>
              <a:rPr lang="en-GB" sz="1400" dirty="0"/>
              <a:t>(to within their standard errors)</a:t>
            </a:r>
            <a:r>
              <a:rPr lang="en-GB" sz="1600" dirty="0"/>
              <a:t> is </a:t>
            </a:r>
            <a:r>
              <a:rPr lang="en-GB" sz="1600" i="1" dirty="0">
                <a:solidFill>
                  <a:srgbClr val="0070C0"/>
                </a:solidFill>
              </a:rPr>
              <a:t>usually a reliable</a:t>
            </a:r>
            <a:br>
              <a:rPr lang="en-GB" sz="1600" i="1" dirty="0">
                <a:solidFill>
                  <a:srgbClr val="0070C0"/>
                </a:solidFill>
              </a:rPr>
            </a:br>
            <a:r>
              <a:rPr lang="en-GB" sz="1600" dirty="0"/>
              <a:t>measure of a good analysis.</a:t>
            </a:r>
          </a:p>
        </p:txBody>
      </p:sp>
      <p:sp>
        <p:nvSpPr>
          <p:cNvPr id="4" name="Footer Placeholder 3"/>
          <p:cNvSpPr>
            <a:spLocks noGrp="1"/>
          </p:cNvSpPr>
          <p:nvPr>
            <p:ph type="ftr" sz="quarter" idx="10"/>
          </p:nvPr>
        </p:nvSpPr>
        <p:spPr/>
        <p:txBody>
          <a:bodyPr/>
          <a:lstStyle/>
          <a:p>
            <a:pPr>
              <a:defRPr/>
            </a:pPr>
            <a:r>
              <a:rPr lang="en-GB" altLang="en-US"/>
              <a:t>© Crown copyright   Met Office. Andrew Lorenc  </a:t>
            </a:r>
            <a:fld id="{6100BBA5-8777-4DC6-9188-CBD0044E6475}" type="slidenum">
              <a:rPr lang="en-GB" altLang="en-US" smtClean="0"/>
              <a:pPr>
                <a:defRPr/>
              </a:pPr>
              <a:t>16</a:t>
            </a:fld>
            <a:endParaRPr lang="en-GB" altLang="en-US" sz="1050">
              <a:latin typeface="Times" panose="02020603050405020304" pitchFamily="18" charset="0"/>
            </a:endParaRPr>
          </a:p>
        </p:txBody>
      </p:sp>
      <p:sp>
        <p:nvSpPr>
          <p:cNvPr id="7" name="Left Arrow 6">
            <a:hlinkClick r:id="rId2" action="ppaction://hlinksldjump"/>
          </p:cNvPr>
          <p:cNvSpPr/>
          <p:nvPr/>
        </p:nvSpPr>
        <p:spPr>
          <a:xfrm>
            <a:off x="8304213" y="4816366"/>
            <a:ext cx="540242" cy="260131"/>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3964" y="611925"/>
            <a:ext cx="5510048" cy="4132536"/>
          </a:xfrm>
          <a:prstGeom prst="rect">
            <a:avLst/>
          </a:prstGeom>
        </p:spPr>
      </p:pic>
    </p:spTree>
    <p:extLst>
      <p:ext uri="{BB962C8B-B14F-4D97-AF65-F5344CB8AC3E}">
        <p14:creationId xmlns:p14="http://schemas.microsoft.com/office/powerpoint/2010/main" val="1805664362"/>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431" y="62321"/>
            <a:ext cx="7021498" cy="623248"/>
          </a:xfrm>
        </p:spPr>
        <p:txBody>
          <a:bodyPr/>
          <a:lstStyle/>
          <a:p>
            <a:r>
              <a:rPr lang="en-GB" dirty="0"/>
              <a:t>Background fit to observations</a:t>
            </a:r>
          </a:p>
        </p:txBody>
      </p:sp>
      <p:sp>
        <p:nvSpPr>
          <p:cNvPr id="3" name="Content Placeholder 2"/>
          <p:cNvSpPr>
            <a:spLocks noGrp="1"/>
          </p:cNvSpPr>
          <p:nvPr>
            <p:ph idx="1"/>
          </p:nvPr>
        </p:nvSpPr>
        <p:spPr>
          <a:xfrm>
            <a:off x="197645" y="1024759"/>
            <a:ext cx="3341714" cy="3441132"/>
          </a:xfrm>
        </p:spPr>
        <p:txBody>
          <a:bodyPr/>
          <a:lstStyle/>
          <a:p>
            <a:r>
              <a:rPr lang="en-GB" sz="1600" dirty="0"/>
              <a:t>The ability to fit the observations </a:t>
            </a:r>
            <a:br>
              <a:rPr lang="en-GB" sz="1600" dirty="0"/>
            </a:br>
            <a:r>
              <a:rPr lang="en-GB" sz="1400" dirty="0"/>
              <a:t>(to within their standard errors)</a:t>
            </a:r>
            <a:r>
              <a:rPr lang="en-GB" sz="1600" dirty="0"/>
              <a:t> is </a:t>
            </a:r>
            <a:r>
              <a:rPr lang="en-GB" sz="1600" i="1" dirty="0">
                <a:solidFill>
                  <a:srgbClr val="0070C0"/>
                </a:solidFill>
              </a:rPr>
              <a:t>usually a reliable</a:t>
            </a:r>
            <a:br>
              <a:rPr lang="en-GB" sz="1600" i="1" dirty="0">
                <a:solidFill>
                  <a:srgbClr val="0070C0"/>
                </a:solidFill>
              </a:rPr>
            </a:br>
            <a:r>
              <a:rPr lang="en-GB" sz="1600" dirty="0"/>
              <a:t>measure of a good analysis.</a:t>
            </a:r>
          </a:p>
          <a:p>
            <a:endParaRPr lang="en-GB" sz="1600" dirty="0"/>
          </a:p>
          <a:p>
            <a:r>
              <a:rPr lang="en-GB" sz="1600" dirty="0"/>
              <a:t>This is shown by the high correlation with the NWP Index scores.</a:t>
            </a:r>
          </a:p>
        </p:txBody>
      </p:sp>
      <p:sp>
        <p:nvSpPr>
          <p:cNvPr id="4" name="Footer Placeholder 3"/>
          <p:cNvSpPr>
            <a:spLocks noGrp="1"/>
          </p:cNvSpPr>
          <p:nvPr>
            <p:ph type="ftr" sz="quarter" idx="10"/>
          </p:nvPr>
        </p:nvSpPr>
        <p:spPr/>
        <p:txBody>
          <a:bodyPr/>
          <a:lstStyle/>
          <a:p>
            <a:pPr>
              <a:defRPr/>
            </a:pPr>
            <a:r>
              <a:rPr lang="en-GB" altLang="en-US"/>
              <a:t>© Crown copyright   Met Office. Andrew Lorenc  </a:t>
            </a:r>
            <a:fld id="{6100BBA5-8777-4DC6-9188-CBD0044E6475}" type="slidenum">
              <a:rPr lang="en-GB" altLang="en-US" smtClean="0"/>
              <a:pPr>
                <a:defRPr/>
              </a:pPr>
              <a:t>17</a:t>
            </a:fld>
            <a:endParaRPr lang="en-GB" altLang="en-US" sz="1050">
              <a:latin typeface="Times" panose="02020603050405020304" pitchFamily="18" charset="0"/>
            </a:endParaRPr>
          </a:p>
        </p:txBody>
      </p:sp>
      <p:sp>
        <p:nvSpPr>
          <p:cNvPr id="7" name="Left Arrow 6">
            <a:hlinkClick r:id="rId3" action="ppaction://hlinksldjump"/>
          </p:cNvPr>
          <p:cNvSpPr/>
          <p:nvPr/>
        </p:nvSpPr>
        <p:spPr>
          <a:xfrm>
            <a:off x="8304213" y="4816366"/>
            <a:ext cx="540242" cy="260131"/>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4554" y="615152"/>
            <a:ext cx="4452445" cy="4116987"/>
          </a:xfrm>
          <a:prstGeom prst="rect">
            <a:avLst/>
          </a:prstGeom>
        </p:spPr>
      </p:pic>
    </p:spTree>
    <p:extLst>
      <p:ext uri="{BB962C8B-B14F-4D97-AF65-F5344CB8AC3E}">
        <p14:creationId xmlns:p14="http://schemas.microsoft.com/office/powerpoint/2010/main" val="3980712822"/>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984" y="0"/>
            <a:ext cx="7369016" cy="623248"/>
          </a:xfrm>
        </p:spPr>
        <p:txBody>
          <a:bodyPr/>
          <a:lstStyle/>
          <a:p>
            <a:r>
              <a:rPr lang="en-GB" dirty="0"/>
              <a:t>4DVar: using static covariance </a:t>
            </a:r>
            <a:r>
              <a:rPr lang="en-GB" b="1" dirty="0">
                <a:latin typeface="Times New Roman" panose="02020603050405020304" pitchFamily="18" charset="0"/>
                <a:cs typeface="Times New Roman" panose="02020603050405020304" pitchFamily="18" charset="0"/>
              </a:rPr>
              <a:t>B</a:t>
            </a:r>
          </a:p>
        </p:txBody>
      </p:sp>
      <p:sp>
        <p:nvSpPr>
          <p:cNvPr id="4" name="Footer Placeholder 3"/>
          <p:cNvSpPr>
            <a:spLocks noGrp="1"/>
          </p:cNvSpPr>
          <p:nvPr>
            <p:ph type="ftr" sz="quarter" idx="10"/>
          </p:nvPr>
        </p:nvSpPr>
        <p:spPr/>
        <p:txBody>
          <a:bodyPr/>
          <a:lstStyle/>
          <a:p>
            <a:pPr>
              <a:defRPr/>
            </a:pPr>
            <a:r>
              <a:rPr lang="en-GB" altLang="en-US" dirty="0"/>
              <a:t>© Crown copyright   Met Office. Andrew Lorenc  </a:t>
            </a:r>
            <a:fld id="{6100BBA5-8777-4DC6-9188-CBD0044E6475}" type="slidenum">
              <a:rPr lang="en-GB" altLang="en-US" smtClean="0"/>
              <a:pPr>
                <a:defRPr/>
              </a:pPr>
              <a:t>18</a:t>
            </a:fld>
            <a:endParaRPr lang="en-GB" altLang="en-US" sz="1050" dirty="0">
              <a:latin typeface="Times"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218" y="496617"/>
            <a:ext cx="7275564" cy="5143500"/>
          </a:xfrm>
          <a:prstGeom prst="rect">
            <a:avLst/>
          </a:prstGeom>
        </p:spPr>
      </p:pic>
    </p:spTree>
    <p:extLst>
      <p:ext uri="{BB962C8B-B14F-4D97-AF65-F5344CB8AC3E}">
        <p14:creationId xmlns:p14="http://schemas.microsoft.com/office/powerpoint/2010/main" val="3663939297"/>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984" y="0"/>
            <a:ext cx="7369016" cy="623248"/>
          </a:xfrm>
        </p:spPr>
        <p:txBody>
          <a:bodyPr/>
          <a:lstStyle/>
          <a:p>
            <a:r>
              <a:rPr lang="en-GB" dirty="0"/>
              <a:t>hybrid-4DVar</a:t>
            </a:r>
          </a:p>
        </p:txBody>
      </p:sp>
      <p:sp>
        <p:nvSpPr>
          <p:cNvPr id="4" name="Footer Placeholder 3"/>
          <p:cNvSpPr>
            <a:spLocks noGrp="1"/>
          </p:cNvSpPr>
          <p:nvPr>
            <p:ph type="ftr" sz="quarter" idx="10"/>
          </p:nvPr>
        </p:nvSpPr>
        <p:spPr/>
        <p:txBody>
          <a:bodyPr/>
          <a:lstStyle/>
          <a:p>
            <a:pPr>
              <a:defRPr/>
            </a:pPr>
            <a:r>
              <a:rPr lang="en-GB" altLang="en-US"/>
              <a:t>© Crown copyright   Met Office. Andrew Lorenc  </a:t>
            </a:r>
            <a:fld id="{6100BBA5-8777-4DC6-9188-CBD0044E6475}" type="slidenum">
              <a:rPr lang="en-GB" altLang="en-US" smtClean="0"/>
              <a:pPr>
                <a:defRPr/>
              </a:pPr>
              <a:t>19</a:t>
            </a:fld>
            <a:endParaRPr lang="en-GB" altLang="en-US" sz="1050">
              <a:latin typeface="Times" panose="02020603050405020304" pitchFamily="18" charset="0"/>
            </a:endParaRPr>
          </a:p>
        </p:txBody>
      </p:sp>
      <p:sp>
        <p:nvSpPr>
          <p:cNvPr id="7" name="TextBox 6"/>
          <p:cNvSpPr txBox="1"/>
          <p:nvPr/>
        </p:nvSpPr>
        <p:spPr>
          <a:xfrm>
            <a:off x="884012" y="2982024"/>
            <a:ext cx="8208590" cy="1200329"/>
          </a:xfrm>
          <a:prstGeom prst="rect">
            <a:avLst/>
          </a:prstGeom>
          <a:noFill/>
        </p:spPr>
        <p:txBody>
          <a:bodyPr wrap="square" rtlCol="0">
            <a:spAutoFit/>
          </a:bodyPr>
          <a:lstStyle/>
          <a:p>
            <a:r>
              <a:rPr lang="en-GB" sz="2400" dirty="0"/>
              <a:t>1% improvement in </a:t>
            </a:r>
            <a:r>
              <a:rPr lang="en-GB" sz="2400" dirty="0" err="1"/>
              <a:t>rms</a:t>
            </a:r>
            <a:r>
              <a:rPr lang="en-GB" sz="2400" dirty="0"/>
              <a:t> errors </a:t>
            </a:r>
          </a:p>
          <a:p>
            <a:r>
              <a:rPr lang="en-GB" sz="2400" dirty="0"/>
              <a:t>when implemented at Met Office </a:t>
            </a:r>
          </a:p>
          <a:p>
            <a:r>
              <a:rPr lang="en-GB" sz="2400" dirty="0"/>
              <a:t>(Clayton </a:t>
            </a:r>
            <a:r>
              <a:rPr lang="en-GB" sz="2400" i="1" dirty="0"/>
              <a:t>et al</a:t>
            </a:r>
            <a:r>
              <a:rPr lang="en-GB" sz="2400" dirty="0"/>
              <a:t>. 2013)</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218" y="110362"/>
            <a:ext cx="7275564" cy="5143500"/>
          </a:xfrm>
          <a:prstGeom prst="rect">
            <a:avLst/>
          </a:prstGeom>
        </p:spPr>
      </p:pic>
    </p:spTree>
    <p:extLst>
      <p:ext uri="{BB962C8B-B14F-4D97-AF65-F5344CB8AC3E}">
        <p14:creationId xmlns:p14="http://schemas.microsoft.com/office/powerpoint/2010/main" val="389780301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284" y="54244"/>
            <a:ext cx="6666859" cy="623248"/>
          </a:xfrm>
        </p:spPr>
        <p:txBody>
          <a:bodyPr/>
          <a:lstStyle/>
          <a:p>
            <a:r>
              <a:rPr lang="en-GB" dirty="0"/>
              <a:t>The Met Office VAR System</a:t>
            </a:r>
          </a:p>
        </p:txBody>
      </p:sp>
      <p:sp>
        <p:nvSpPr>
          <p:cNvPr id="3" name="Footer Placeholder 2"/>
          <p:cNvSpPr>
            <a:spLocks noGrp="1"/>
          </p:cNvSpPr>
          <p:nvPr>
            <p:ph type="ftr" sz="quarter" idx="12"/>
          </p:nvPr>
        </p:nvSpPr>
        <p:spPr/>
        <p:txBody>
          <a:bodyPr/>
          <a:lstStyle/>
          <a:p>
            <a:r>
              <a:rPr lang="en-GB" altLang="en-US" dirty="0"/>
              <a:t>© Crown copyright   Met Office. Andrew Lorenc  </a:t>
            </a:r>
            <a:fld id="{6100BBA5-8777-4DC6-9188-CBD0044E6475}" type="slidenum">
              <a:rPr lang="en-GB" altLang="en-US" smtClean="0"/>
              <a:pPr/>
              <a:t>2</a:t>
            </a:fld>
            <a:endParaRPr lang="en-GB" altLang="en-US" sz="1050" dirty="0">
              <a:latin typeface="Times" panose="02020603050405020304" pitchFamily="18" charset="0"/>
            </a:endParaRPr>
          </a:p>
        </p:txBody>
      </p:sp>
      <p:sp>
        <p:nvSpPr>
          <p:cNvPr id="4" name="Text Placeholder 3"/>
          <p:cNvSpPr>
            <a:spLocks noGrp="1"/>
          </p:cNvSpPr>
          <p:nvPr>
            <p:ph type="body" sz="quarter" idx="11"/>
          </p:nvPr>
        </p:nvSpPr>
        <p:spPr>
          <a:xfrm>
            <a:off x="251460" y="677491"/>
            <a:ext cx="8892540" cy="4019921"/>
          </a:xfrm>
        </p:spPr>
        <p:txBody>
          <a:bodyPr/>
          <a:lstStyle/>
          <a:p>
            <a:pPr>
              <a:spcBef>
                <a:spcPts val="700"/>
              </a:spcBef>
              <a:spcAft>
                <a:spcPts val="600"/>
              </a:spcAft>
            </a:pPr>
            <a:r>
              <a:rPr lang="en-GB" sz="1700" dirty="0">
                <a:solidFill>
                  <a:schemeClr val="accent2"/>
                </a:solidFill>
              </a:rPr>
              <a:t>1993	</a:t>
            </a:r>
            <a:r>
              <a:rPr lang="en-GB" sz="1700" i="1" dirty="0">
                <a:solidFill>
                  <a:schemeClr val="accent2"/>
                </a:solidFill>
              </a:rPr>
              <a:t>Development started</a:t>
            </a:r>
          </a:p>
          <a:p>
            <a:pPr>
              <a:spcBef>
                <a:spcPts val="700"/>
              </a:spcBef>
              <a:spcAft>
                <a:spcPts val="600"/>
              </a:spcAft>
            </a:pPr>
            <a:r>
              <a:rPr lang="en-GB" sz="1700" dirty="0">
                <a:solidFill>
                  <a:schemeClr val="accent2"/>
                </a:solidFill>
              </a:rPr>
              <a:t>1999 	</a:t>
            </a:r>
            <a:r>
              <a:rPr lang="en-GB" sz="1700" b="1" dirty="0">
                <a:solidFill>
                  <a:schemeClr val="accent2"/>
                </a:solidFill>
              </a:rPr>
              <a:t>3DVar</a:t>
            </a:r>
            <a:r>
              <a:rPr lang="en-GB" sz="1700" dirty="0">
                <a:solidFill>
                  <a:schemeClr val="accent2"/>
                </a:solidFill>
              </a:rPr>
              <a:t> in global &amp; mesoscale models</a:t>
            </a:r>
          </a:p>
          <a:p>
            <a:pPr>
              <a:spcBef>
                <a:spcPts val="700"/>
              </a:spcBef>
              <a:spcAft>
                <a:spcPts val="600"/>
              </a:spcAft>
            </a:pPr>
            <a:r>
              <a:rPr lang="en-GB" sz="1700" dirty="0">
                <a:solidFill>
                  <a:schemeClr val="accent2"/>
                </a:solidFill>
              </a:rPr>
              <a:t>2004  	</a:t>
            </a:r>
            <a:r>
              <a:rPr lang="en-GB" sz="1700" b="1" dirty="0">
                <a:solidFill>
                  <a:schemeClr val="accent2"/>
                </a:solidFill>
              </a:rPr>
              <a:t>4DVar</a:t>
            </a:r>
            <a:r>
              <a:rPr lang="en-GB" sz="1700" dirty="0">
                <a:solidFill>
                  <a:schemeClr val="accent2"/>
                </a:solidFill>
              </a:rPr>
              <a:t> in global model;   2006 NAE;   2017 UKV.</a:t>
            </a:r>
          </a:p>
          <a:p>
            <a:pPr>
              <a:spcBef>
                <a:spcPts val="700"/>
              </a:spcBef>
              <a:spcAft>
                <a:spcPts val="600"/>
              </a:spcAft>
            </a:pPr>
            <a:r>
              <a:rPr lang="en-GB" sz="1700" dirty="0">
                <a:solidFill>
                  <a:schemeClr val="accent2"/>
                </a:solidFill>
              </a:rPr>
              <a:t>2011  	</a:t>
            </a:r>
            <a:r>
              <a:rPr lang="en-GB" sz="1700" b="1" dirty="0">
                <a:solidFill>
                  <a:schemeClr val="accent2"/>
                </a:solidFill>
              </a:rPr>
              <a:t>Hybrid-4DVar</a:t>
            </a:r>
            <a:r>
              <a:rPr lang="en-GB" sz="1700" dirty="0">
                <a:solidFill>
                  <a:schemeClr val="accent2"/>
                </a:solidFill>
              </a:rPr>
              <a:t> in global;                       2018? UKV.</a:t>
            </a:r>
          </a:p>
          <a:p>
            <a:pPr>
              <a:spcBef>
                <a:spcPts val="700"/>
              </a:spcBef>
              <a:spcAft>
                <a:spcPts val="600"/>
              </a:spcAft>
            </a:pPr>
            <a:r>
              <a:rPr lang="en-GB" sz="1700" dirty="0">
                <a:solidFill>
                  <a:schemeClr val="accent2"/>
                </a:solidFill>
              </a:rPr>
              <a:t>2014  	</a:t>
            </a:r>
            <a:r>
              <a:rPr lang="en-GB" sz="1700" b="1" dirty="0">
                <a:solidFill>
                  <a:schemeClr val="accent2"/>
                </a:solidFill>
              </a:rPr>
              <a:t>Hybrid-4DEnVar</a:t>
            </a:r>
            <a:r>
              <a:rPr lang="en-GB" sz="1700" dirty="0">
                <a:solidFill>
                  <a:schemeClr val="accent2"/>
                </a:solidFill>
              </a:rPr>
              <a:t> trialled in global,  </a:t>
            </a:r>
            <a:br>
              <a:rPr lang="en-GB" sz="1700" dirty="0">
                <a:solidFill>
                  <a:schemeClr val="accent2"/>
                </a:solidFill>
              </a:rPr>
            </a:br>
            <a:r>
              <a:rPr lang="en-GB" sz="1700" dirty="0">
                <a:solidFill>
                  <a:schemeClr val="accent2"/>
                </a:solidFill>
              </a:rPr>
              <a:t>			</a:t>
            </a:r>
            <a:r>
              <a:rPr lang="en-GB" sz="1700" b="1" dirty="0">
                <a:solidFill>
                  <a:schemeClr val="accent2"/>
                </a:solidFill>
              </a:rPr>
              <a:t>En-4DEnVar</a:t>
            </a:r>
            <a:r>
              <a:rPr lang="en-GB" sz="1700" dirty="0">
                <a:solidFill>
                  <a:schemeClr val="accent2"/>
                </a:solidFill>
              </a:rPr>
              <a:t> for ensemble.</a:t>
            </a:r>
          </a:p>
          <a:p>
            <a:pPr>
              <a:spcBef>
                <a:spcPts val="700"/>
              </a:spcBef>
              <a:spcAft>
                <a:spcPts val="600"/>
              </a:spcAft>
            </a:pPr>
            <a:r>
              <a:rPr lang="en-GB" sz="1700" dirty="0">
                <a:solidFill>
                  <a:schemeClr val="accent2"/>
                </a:solidFill>
              </a:rPr>
              <a:t>2016	Improved </a:t>
            </a:r>
            <a:r>
              <a:rPr lang="en-GB" sz="1700" b="1" dirty="0">
                <a:solidFill>
                  <a:schemeClr val="accent2"/>
                </a:solidFill>
              </a:rPr>
              <a:t>hybrid-4DEnVar</a:t>
            </a:r>
            <a:r>
              <a:rPr lang="en-GB" sz="1700" dirty="0">
                <a:solidFill>
                  <a:schemeClr val="accent2"/>
                </a:solidFill>
              </a:rPr>
              <a:t> ensemble </a:t>
            </a:r>
            <a:r>
              <a:rPr lang="en-GB" sz="1700" dirty="0" err="1">
                <a:solidFill>
                  <a:schemeClr val="accent2"/>
                </a:solidFill>
              </a:rPr>
              <a:t>covariances</a:t>
            </a:r>
            <a:r>
              <a:rPr lang="en-GB" sz="1700" dirty="0">
                <a:solidFill>
                  <a:schemeClr val="accent2"/>
                </a:solidFill>
              </a:rPr>
              <a:t> tested.</a:t>
            </a:r>
          </a:p>
          <a:p>
            <a:pPr>
              <a:spcBef>
                <a:spcPts val="700"/>
              </a:spcBef>
              <a:spcAft>
                <a:spcPts val="600"/>
              </a:spcAft>
            </a:pPr>
            <a:r>
              <a:rPr lang="en-GB" sz="1700" dirty="0">
                <a:solidFill>
                  <a:schemeClr val="accent2"/>
                </a:solidFill>
              </a:rPr>
              <a:t>2017	Improved </a:t>
            </a:r>
            <a:r>
              <a:rPr lang="en-GB" sz="1700" b="1" dirty="0">
                <a:solidFill>
                  <a:schemeClr val="accent2"/>
                </a:solidFill>
              </a:rPr>
              <a:t>hybrid-4DVar</a:t>
            </a:r>
            <a:r>
              <a:rPr lang="en-GB" sz="1700" dirty="0">
                <a:solidFill>
                  <a:schemeClr val="accent2"/>
                </a:solidFill>
              </a:rPr>
              <a:t> ensemble </a:t>
            </a:r>
            <a:r>
              <a:rPr lang="en-GB" sz="1700" dirty="0" err="1">
                <a:solidFill>
                  <a:schemeClr val="accent2"/>
                </a:solidFill>
              </a:rPr>
              <a:t>covariances</a:t>
            </a:r>
            <a:r>
              <a:rPr lang="en-GB" sz="1700" dirty="0">
                <a:solidFill>
                  <a:schemeClr val="accent2"/>
                </a:solidFill>
              </a:rPr>
              <a:t>.</a:t>
            </a:r>
          </a:p>
          <a:p>
            <a:pPr>
              <a:spcBef>
                <a:spcPts val="700"/>
              </a:spcBef>
            </a:pPr>
            <a:endParaRPr lang="en-GB" sz="1700" dirty="0"/>
          </a:p>
          <a:p>
            <a:pPr>
              <a:spcBef>
                <a:spcPts val="700"/>
              </a:spcBef>
            </a:pPr>
            <a:endParaRPr lang="en-GB" sz="1700" dirty="0"/>
          </a:p>
          <a:p>
            <a:pPr>
              <a:spcBef>
                <a:spcPts val="700"/>
              </a:spcBef>
            </a:pPr>
            <a:endParaRPr lang="en-GB" sz="1700" dirty="0"/>
          </a:p>
        </p:txBody>
      </p:sp>
      <p:sp>
        <p:nvSpPr>
          <p:cNvPr id="12" name="TextBox 11"/>
          <p:cNvSpPr txBox="1"/>
          <p:nvPr/>
        </p:nvSpPr>
        <p:spPr>
          <a:xfrm>
            <a:off x="4884420" y="1127811"/>
            <a:ext cx="4038600" cy="2981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defTabSz="584200" hangingPunct="0"/>
            <a:r>
              <a:rPr lang="en-US" sz="1000" dirty="0">
                <a:solidFill>
                  <a:srgbClr val="0070C0"/>
                </a:solidFill>
              </a:rPr>
              <a:t>Lorenc </a:t>
            </a:r>
            <a:r>
              <a:rPr lang="en-US" sz="1000" i="1" dirty="0">
                <a:solidFill>
                  <a:srgbClr val="0070C0"/>
                </a:solidFill>
              </a:rPr>
              <a:t>et al.</a:t>
            </a:r>
            <a:r>
              <a:rPr lang="en-US" sz="1000" dirty="0">
                <a:solidFill>
                  <a:srgbClr val="0070C0"/>
                </a:solidFill>
              </a:rPr>
              <a:t> 2000</a:t>
            </a:r>
            <a:endParaRPr kumimoji="0" lang="en-GB" sz="1000" b="0" i="0" u="none" strike="noStrike" cap="none" spc="0" normalizeH="0" baseline="0" dirty="0">
              <a:ln>
                <a:noFill/>
              </a:ln>
              <a:solidFill>
                <a:srgbClr val="0070C0"/>
              </a:solidFill>
              <a:effectLst/>
              <a:uFillTx/>
              <a:sym typeface="Helvetica Light"/>
            </a:endParaRPr>
          </a:p>
        </p:txBody>
      </p:sp>
      <p:sp>
        <p:nvSpPr>
          <p:cNvPr id="13" name="TextBox 12"/>
          <p:cNvSpPr txBox="1"/>
          <p:nvPr/>
        </p:nvSpPr>
        <p:spPr>
          <a:xfrm>
            <a:off x="4884420" y="1454282"/>
            <a:ext cx="4038600" cy="45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defTabSz="584200" hangingPunct="0"/>
            <a:r>
              <a:rPr lang="en-US" sz="1000" dirty="0">
                <a:solidFill>
                  <a:srgbClr val="0070C0"/>
                </a:solidFill>
              </a:rPr>
              <a:t>Lorenc &amp; Rawlins 2005, Rawlins </a:t>
            </a:r>
            <a:r>
              <a:rPr lang="en-US" sz="1000" i="1" dirty="0">
                <a:solidFill>
                  <a:srgbClr val="0070C0"/>
                </a:solidFill>
              </a:rPr>
              <a:t>et al.</a:t>
            </a:r>
            <a:r>
              <a:rPr lang="en-US" sz="1000" dirty="0">
                <a:solidFill>
                  <a:srgbClr val="0070C0"/>
                </a:solidFill>
              </a:rPr>
              <a:t> 2007</a:t>
            </a:r>
            <a:br>
              <a:rPr lang="en-US" sz="1000" dirty="0">
                <a:solidFill>
                  <a:srgbClr val="0070C0"/>
                </a:solidFill>
              </a:rPr>
            </a:br>
            <a:r>
              <a:rPr lang="en-US" sz="1000" dirty="0">
                <a:solidFill>
                  <a:srgbClr val="0070C0"/>
                </a:solidFill>
              </a:rPr>
              <a:t>Simonin </a:t>
            </a:r>
            <a:r>
              <a:rPr lang="en-US" sz="1000" i="1" dirty="0">
                <a:solidFill>
                  <a:srgbClr val="0070C0"/>
                </a:solidFill>
              </a:rPr>
              <a:t>et al.</a:t>
            </a:r>
            <a:r>
              <a:rPr lang="en-US" sz="1000" dirty="0">
                <a:solidFill>
                  <a:srgbClr val="0070C0"/>
                </a:solidFill>
              </a:rPr>
              <a:t> 2017</a:t>
            </a:r>
            <a:endParaRPr kumimoji="0" lang="en-GB" sz="1000" b="0" i="0" u="none" strike="noStrike" cap="none" spc="0" normalizeH="0" baseline="0" dirty="0">
              <a:ln>
                <a:noFill/>
              </a:ln>
              <a:solidFill>
                <a:srgbClr val="0070C0"/>
              </a:solidFill>
              <a:effectLst/>
              <a:uFillTx/>
              <a:sym typeface="Helvetica Light"/>
            </a:endParaRPr>
          </a:p>
        </p:txBody>
      </p:sp>
      <p:sp>
        <p:nvSpPr>
          <p:cNvPr id="14" name="TextBox 13"/>
          <p:cNvSpPr txBox="1"/>
          <p:nvPr/>
        </p:nvSpPr>
        <p:spPr>
          <a:xfrm>
            <a:off x="4884420" y="1976840"/>
            <a:ext cx="4038600" cy="2981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defTabSz="584200" hangingPunct="0"/>
            <a:r>
              <a:rPr lang="en-US" sz="1000" dirty="0">
                <a:solidFill>
                  <a:srgbClr val="0070C0"/>
                </a:solidFill>
              </a:rPr>
              <a:t>Clayton </a:t>
            </a:r>
            <a:r>
              <a:rPr lang="en-US" sz="1000" i="1" dirty="0">
                <a:solidFill>
                  <a:srgbClr val="0070C0"/>
                </a:solidFill>
              </a:rPr>
              <a:t>et al.</a:t>
            </a:r>
            <a:r>
              <a:rPr lang="en-US" sz="1000" dirty="0">
                <a:solidFill>
                  <a:srgbClr val="0070C0"/>
                </a:solidFill>
              </a:rPr>
              <a:t> 2013</a:t>
            </a:r>
            <a:endParaRPr kumimoji="0" lang="en-GB" sz="1000" b="0" i="0" u="none" strike="noStrike" cap="none" spc="0" normalizeH="0" baseline="0" dirty="0">
              <a:ln>
                <a:noFill/>
              </a:ln>
              <a:solidFill>
                <a:srgbClr val="0070C0"/>
              </a:solidFill>
              <a:effectLst/>
              <a:uFillTx/>
              <a:sym typeface="Helvetica Light"/>
            </a:endParaRPr>
          </a:p>
        </p:txBody>
      </p:sp>
      <p:sp>
        <p:nvSpPr>
          <p:cNvPr id="15" name="TextBox 14"/>
          <p:cNvSpPr txBox="1"/>
          <p:nvPr/>
        </p:nvSpPr>
        <p:spPr>
          <a:xfrm>
            <a:off x="4884420" y="2411559"/>
            <a:ext cx="4038600" cy="45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defTabSz="584200" hangingPunct="0"/>
            <a:r>
              <a:rPr lang="en-US" sz="1000" dirty="0">
                <a:solidFill>
                  <a:srgbClr val="0070C0"/>
                </a:solidFill>
              </a:rPr>
              <a:t>Lorenc </a:t>
            </a:r>
            <a:r>
              <a:rPr lang="en-US" sz="1000" i="1" dirty="0">
                <a:solidFill>
                  <a:srgbClr val="0070C0"/>
                </a:solidFill>
              </a:rPr>
              <a:t>et al.</a:t>
            </a:r>
            <a:r>
              <a:rPr lang="en-US" sz="1000" dirty="0">
                <a:solidFill>
                  <a:srgbClr val="0070C0"/>
                </a:solidFill>
              </a:rPr>
              <a:t> 2015</a:t>
            </a:r>
          </a:p>
          <a:p>
            <a:pPr algn="r" defTabSz="584200" hangingPunct="0"/>
            <a:r>
              <a:rPr lang="en-US" sz="1000" dirty="0">
                <a:solidFill>
                  <a:srgbClr val="0070C0"/>
                </a:solidFill>
              </a:rPr>
              <a:t>Bowler </a:t>
            </a:r>
            <a:r>
              <a:rPr lang="en-US" sz="1000" i="1" dirty="0">
                <a:solidFill>
                  <a:srgbClr val="0070C0"/>
                </a:solidFill>
              </a:rPr>
              <a:t>et al.</a:t>
            </a:r>
            <a:r>
              <a:rPr lang="en-US" sz="1000" dirty="0">
                <a:solidFill>
                  <a:srgbClr val="0070C0"/>
                </a:solidFill>
              </a:rPr>
              <a:t> 2017a,b</a:t>
            </a:r>
            <a:endParaRPr kumimoji="0" lang="en-GB" sz="1000" b="0" i="0" u="none" strike="noStrike" cap="none" spc="0" normalizeH="0" baseline="0" dirty="0">
              <a:ln>
                <a:noFill/>
              </a:ln>
              <a:solidFill>
                <a:srgbClr val="0070C0"/>
              </a:solidFill>
              <a:effectLst/>
              <a:uFillTx/>
              <a:sym typeface="Helvetica Light"/>
            </a:endParaRPr>
          </a:p>
        </p:txBody>
      </p:sp>
      <p:sp>
        <p:nvSpPr>
          <p:cNvPr id="16" name="TextBox 15"/>
          <p:cNvSpPr txBox="1"/>
          <p:nvPr/>
        </p:nvSpPr>
        <p:spPr>
          <a:xfrm>
            <a:off x="4884420" y="3077629"/>
            <a:ext cx="4038600" cy="2981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defTabSz="584200" hangingPunct="0"/>
            <a:r>
              <a:rPr lang="en-US" sz="1000">
                <a:solidFill>
                  <a:srgbClr val="0070C0"/>
                </a:solidFill>
              </a:rPr>
              <a:t>Lorenc 2017</a:t>
            </a:r>
            <a:endParaRPr kumimoji="0" lang="en-GB" sz="1000" b="0" i="0" u="none" strike="noStrike" cap="none" spc="0" normalizeH="0" baseline="0" dirty="0">
              <a:ln>
                <a:noFill/>
              </a:ln>
              <a:solidFill>
                <a:srgbClr val="0070C0"/>
              </a:solidFill>
              <a:effectLst/>
              <a:uFillTx/>
              <a:sym typeface="Helvetica Light"/>
            </a:endParaRPr>
          </a:p>
        </p:txBody>
      </p:sp>
      <p:sp>
        <p:nvSpPr>
          <p:cNvPr id="17" name="TextBox 16"/>
          <p:cNvSpPr txBox="1"/>
          <p:nvPr/>
        </p:nvSpPr>
        <p:spPr>
          <a:xfrm>
            <a:off x="4884420" y="3509917"/>
            <a:ext cx="4038600" cy="2981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defTabSz="584200" hangingPunct="0"/>
            <a:r>
              <a:rPr lang="en-US" sz="1000" dirty="0">
                <a:solidFill>
                  <a:srgbClr val="0070C0"/>
                </a:solidFill>
              </a:rPr>
              <a:t>Inverarity </a:t>
            </a:r>
            <a:r>
              <a:rPr lang="en-US" sz="1000" i="1" dirty="0">
                <a:solidFill>
                  <a:srgbClr val="0070C0"/>
                </a:solidFill>
              </a:rPr>
              <a:t>et al.</a:t>
            </a:r>
            <a:r>
              <a:rPr lang="en-US" sz="1000" dirty="0">
                <a:solidFill>
                  <a:srgbClr val="0070C0"/>
                </a:solidFill>
              </a:rPr>
              <a:t> 2018</a:t>
            </a:r>
            <a:endParaRPr kumimoji="0" lang="en-GB" sz="1000" b="0" i="0" u="none" strike="noStrike" cap="none" spc="0" normalizeH="0" baseline="0" dirty="0">
              <a:ln>
                <a:noFill/>
              </a:ln>
              <a:solidFill>
                <a:srgbClr val="0070C0"/>
              </a:solidFill>
              <a:effectLst/>
              <a:uFillTx/>
              <a:sym typeface="Helvetica Light"/>
            </a:endParaRPr>
          </a:p>
        </p:txBody>
      </p:sp>
      <p:sp>
        <p:nvSpPr>
          <p:cNvPr id="11" name="Text Placeholder 3"/>
          <p:cNvSpPr txBox="1">
            <a:spLocks/>
          </p:cNvSpPr>
          <p:nvPr/>
        </p:nvSpPr>
        <p:spPr>
          <a:xfrm>
            <a:off x="251462" y="3902765"/>
            <a:ext cx="8892540" cy="960299"/>
          </a:xfrm>
          <a:prstGeom prst="rect">
            <a:avLst/>
          </a:prstGeom>
        </p:spPr>
        <p:txBody>
          <a:bodyPr vert="horz" lIns="68580" tIns="34290" rIns="68580" bIns="34290" rtlCol="0">
            <a:noAutofit/>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pPr>
              <a:spcBef>
                <a:spcPts val="700"/>
              </a:spcBef>
              <a:spcAft>
                <a:spcPts val="600"/>
              </a:spcAft>
            </a:pPr>
            <a:r>
              <a:rPr lang="en-GB" sz="1700" kern="0" dirty="0" smtClean="0">
                <a:solidFill>
                  <a:schemeClr val="accent2"/>
                </a:solidFill>
              </a:rPr>
              <a:t>			</a:t>
            </a:r>
            <a:r>
              <a:rPr lang="en-GB" sz="1700" i="1" kern="0" dirty="0" smtClean="0">
                <a:solidFill>
                  <a:srgbClr val="FF0000"/>
                </a:solidFill>
              </a:rPr>
              <a:t>Old code, hardwired to regular grid.</a:t>
            </a:r>
          </a:p>
          <a:p>
            <a:pPr>
              <a:spcBef>
                <a:spcPts val="700"/>
              </a:spcBef>
            </a:pPr>
            <a:r>
              <a:rPr lang="en-GB" sz="1700" kern="0" dirty="0" smtClean="0">
                <a:solidFill>
                  <a:srgbClr val="FF0000"/>
                </a:solidFill>
              </a:rPr>
              <a:t>2023 	Trialling of replacement </a:t>
            </a:r>
            <a:r>
              <a:rPr lang="en-GB" sz="1700" kern="0" dirty="0" err="1" smtClean="0">
                <a:solidFill>
                  <a:srgbClr val="FF0000"/>
                </a:solidFill>
              </a:rPr>
              <a:t>exascale</a:t>
            </a:r>
            <a:r>
              <a:rPr lang="en-GB" sz="1700" kern="0" dirty="0" smtClean="0">
                <a:solidFill>
                  <a:srgbClr val="FF0000"/>
                </a:solidFill>
              </a:rPr>
              <a:t> system for new </a:t>
            </a:r>
            <a:r>
              <a:rPr lang="en-GB" sz="1700" kern="0" dirty="0" err="1" smtClean="0">
                <a:solidFill>
                  <a:srgbClr val="FF0000"/>
                </a:solidFill>
              </a:rPr>
              <a:t>LFRic</a:t>
            </a:r>
            <a:r>
              <a:rPr lang="en-GB" sz="1700" kern="0" dirty="0" smtClean="0">
                <a:solidFill>
                  <a:srgbClr val="FF0000"/>
                </a:solidFill>
              </a:rPr>
              <a:t> model.	</a:t>
            </a:r>
          </a:p>
          <a:p>
            <a:pPr>
              <a:spcBef>
                <a:spcPts val="700"/>
              </a:spcBef>
            </a:pPr>
            <a:endParaRPr lang="en-GB" sz="1700" kern="0" dirty="0" smtClean="0"/>
          </a:p>
          <a:p>
            <a:pPr>
              <a:spcBef>
                <a:spcPts val="700"/>
              </a:spcBef>
            </a:pPr>
            <a:endParaRPr lang="en-GB" sz="1700" kern="0" dirty="0" smtClean="0"/>
          </a:p>
          <a:p>
            <a:pPr>
              <a:spcBef>
                <a:spcPts val="700"/>
              </a:spcBef>
            </a:pPr>
            <a:endParaRPr lang="en-GB" sz="1700" kern="0" dirty="0"/>
          </a:p>
        </p:txBody>
      </p:sp>
    </p:spTree>
    <p:extLst>
      <p:ext uri="{BB962C8B-B14F-4D97-AF65-F5344CB8AC3E}">
        <p14:creationId xmlns:p14="http://schemas.microsoft.com/office/powerpoint/2010/main" val="375729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3" descr="C:\Users\adam.clayton\Desktop\2014KIAPS_Adam_Clayton\VAR_variants_2.png"/>
          <p:cNvPicPr>
            <a:picLocks noChangeAspect="1" noChangeArrowheads="1"/>
          </p:cNvPicPr>
          <p:nvPr/>
        </p:nvPicPr>
        <p:blipFill>
          <a:blip r:embed="rId3" cstate="print">
            <a:extLst>
              <a:ext uri="{28A0092B-C50C-407E-A947-70E740481C1C}">
                <a14:useLocalDpi xmlns:a14="http://schemas.microsoft.com/office/drawing/2010/main" val="0"/>
              </a:ext>
            </a:extLst>
          </a:blip>
          <a:srcRect l="873" t="15521" r="873" b="36864"/>
          <a:stretch>
            <a:fillRect/>
          </a:stretch>
        </p:blipFill>
        <p:spPr bwMode="auto">
          <a:xfrm>
            <a:off x="2574132" y="754236"/>
            <a:ext cx="4556522" cy="198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body" idx="1"/>
          </p:nvPr>
        </p:nvSpPr>
        <p:spPr>
          <a:xfrm>
            <a:off x="898634" y="3057525"/>
            <a:ext cx="6914248" cy="1782366"/>
          </a:xfrm>
        </p:spPr>
        <p:txBody>
          <a:bodyPr/>
          <a:lstStyle/>
          <a:p>
            <a:pPr eaLnBrk="1" hangingPunct="1"/>
            <a:r>
              <a:rPr lang="en-GB" altLang="en-US" sz="1350" b="1" dirty="0">
                <a:latin typeface="Times New Roman" panose="02020603050405020304" pitchFamily="18" charset="0"/>
                <a:cs typeface="Times New Roman" panose="02020603050405020304" pitchFamily="18" charset="0"/>
              </a:rPr>
              <a:t>B</a:t>
            </a:r>
            <a:r>
              <a:rPr lang="en-GB" altLang="en-US" sz="1350" dirty="0"/>
              <a:t> implicitly propagated by a linear “Perturbation Forecast” (PF) model:</a:t>
            </a:r>
          </a:p>
          <a:p>
            <a:pPr lvl="1" eaLnBrk="1" hangingPunct="1"/>
            <a:r>
              <a:rPr lang="en-GB" altLang="en-US" sz="1200" dirty="0"/>
              <a:t>~100 PF + </a:t>
            </a:r>
            <a:r>
              <a:rPr lang="en-GB" altLang="en-US" sz="1200" dirty="0" err="1"/>
              <a:t>adjoint</a:t>
            </a:r>
            <a:r>
              <a:rPr lang="en-GB" altLang="en-US" sz="1200" dirty="0"/>
              <a:t> forecasts run </a:t>
            </a:r>
            <a:r>
              <a:rPr lang="en-GB" altLang="en-US" sz="1200" u="sng" dirty="0"/>
              <a:t>serially</a:t>
            </a:r>
            <a:r>
              <a:rPr lang="en-GB" altLang="en-US" sz="1200" dirty="0"/>
              <a:t>.</a:t>
            </a:r>
          </a:p>
          <a:p>
            <a:pPr lvl="1" eaLnBrk="1" hangingPunct="1"/>
            <a:r>
              <a:rPr lang="en-GB" altLang="en-US" sz="1200" dirty="0"/>
              <a:t>But PF model doesn’t scale well.</a:t>
            </a:r>
          </a:p>
          <a:p>
            <a:pPr lvl="1" eaLnBrk="1" hangingPunct="1"/>
            <a:r>
              <a:rPr lang="en-US" altLang="en-US" sz="1200" dirty="0"/>
              <a:t>And difficult to keep PF model in line with forecast model.</a:t>
            </a:r>
          </a:p>
          <a:p>
            <a:pPr eaLnBrk="1" hangingPunct="1"/>
            <a:r>
              <a:rPr lang="en-US" altLang="en-US" sz="1350" dirty="0"/>
              <a:t>We need an alternative scheme for future supercomputers that excludes the PF model…</a:t>
            </a:r>
          </a:p>
          <a:p>
            <a:pPr eaLnBrk="1" hangingPunct="1"/>
            <a:endParaRPr lang="en-GB" altLang="en-US" sz="1350" dirty="0"/>
          </a:p>
          <a:p>
            <a:pPr eaLnBrk="1" hangingPunct="1">
              <a:buFontTx/>
              <a:buNone/>
            </a:pPr>
            <a:endParaRPr lang="en-US" altLang="en-US" sz="1350" dirty="0"/>
          </a:p>
          <a:p>
            <a:pPr eaLnBrk="1" hangingPunct="1">
              <a:buFontTx/>
              <a:buNone/>
            </a:pPr>
            <a:endParaRPr lang="en-GB" altLang="en-US" sz="1350" dirty="0"/>
          </a:p>
        </p:txBody>
      </p:sp>
      <p:sp>
        <p:nvSpPr>
          <p:cNvPr id="8196" name="Rectangle 2"/>
          <p:cNvSpPr>
            <a:spLocks noGrp="1" noChangeArrowheads="1"/>
          </p:cNvSpPr>
          <p:nvPr>
            <p:ph type="title"/>
          </p:nvPr>
        </p:nvSpPr>
        <p:spPr>
          <a:xfrm>
            <a:off x="2457450" y="195560"/>
            <a:ext cx="5200650" cy="392415"/>
          </a:xfrm>
        </p:spPr>
        <p:txBody>
          <a:bodyPr/>
          <a:lstStyle/>
          <a:p>
            <a:pPr eaLnBrk="1" hangingPunct="1"/>
            <a:r>
              <a:rPr lang="en-GB" altLang="en-US" sz="2100" dirty="0"/>
              <a:t>Hybrid-4DVar</a:t>
            </a:r>
            <a:endParaRPr lang="en-GB" altLang="en-US" sz="1800" dirty="0">
              <a:solidFill>
                <a:srgbClr val="0070C0"/>
              </a:solidFill>
            </a:endParaRPr>
          </a:p>
        </p:txBody>
      </p:sp>
      <p:sp>
        <p:nvSpPr>
          <p:cNvPr id="8197" name="Rectangle 13"/>
          <p:cNvSpPr>
            <a:spLocks noChangeArrowheads="1"/>
          </p:cNvSpPr>
          <p:nvPr/>
        </p:nvSpPr>
        <p:spPr bwMode="auto">
          <a:xfrm>
            <a:off x="4086225" y="2390446"/>
            <a:ext cx="372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0000"/>
              </a:lnSpc>
            </a:pPr>
            <a:r>
              <a:rPr lang="en-GB" altLang="en-US" sz="900" b="1" dirty="0">
                <a:solidFill>
                  <a:srgbClr val="000000"/>
                </a:solidFill>
              </a:rPr>
              <a:t>(MOGREPS-G, based on localised ETKF. Currently 44 members.)</a:t>
            </a:r>
            <a:endParaRPr lang="en-GB" altLang="en-US" sz="900" dirty="0">
              <a:solidFill>
                <a:srgbClr val="000000"/>
              </a:solidFill>
            </a:endParaRPr>
          </a:p>
        </p:txBody>
      </p:sp>
      <p:sp>
        <p:nvSpPr>
          <p:cNvPr id="6" name="Footer Placeholder 3"/>
          <p:cNvSpPr>
            <a:spLocks noGrp="1"/>
          </p:cNvSpPr>
          <p:nvPr>
            <p:ph type="ftr" sz="quarter" idx="10"/>
          </p:nvPr>
        </p:nvSpPr>
        <p:spPr>
          <a:xfrm>
            <a:off x="0" y="4732140"/>
            <a:ext cx="9144000" cy="411361"/>
          </a:xfrm>
        </p:spPr>
        <p:txBody>
          <a:bodyPr/>
          <a:lstStyle/>
          <a:p>
            <a:pPr>
              <a:defRPr/>
            </a:pPr>
            <a:r>
              <a:rPr lang="en-GB" altLang="en-US" dirty="0"/>
              <a:t>© Crown copyright   Met Office. Andrew Lorenc </a:t>
            </a:r>
            <a:fld id="{3BBB5C53-462F-4BA1-89F4-FEE8F491B45F}" type="slidenum">
              <a:rPr lang="en-GB" altLang="en-US" smtClean="0"/>
              <a:pPr>
                <a:defRPr/>
              </a:pPr>
              <a:t>20</a:t>
            </a:fld>
            <a:endParaRPr lang="en-GB" altLang="en-US" sz="1050" dirty="0">
              <a:latin typeface="Times" panose="02020603050405020304" pitchFamily="18" charset="0"/>
            </a:endParaRPr>
          </a:p>
        </p:txBody>
      </p:sp>
    </p:spTree>
    <p:extLst>
      <p:ext uri="{BB962C8B-B14F-4D97-AF65-F5344CB8AC3E}">
        <p14:creationId xmlns:p14="http://schemas.microsoft.com/office/powerpoint/2010/main" val="2759154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984" y="0"/>
            <a:ext cx="7369016" cy="684803"/>
          </a:xfrm>
        </p:spPr>
        <p:txBody>
          <a:bodyPr/>
          <a:lstStyle/>
          <a:p>
            <a:r>
              <a:rPr lang="en-GB" sz="2400" dirty="0"/>
              <a:t>4DEnVar: using an ensemble of 4D trajectories</a:t>
            </a:r>
            <a:r>
              <a:rPr lang="en-GB" sz="1600" dirty="0"/>
              <a:t/>
            </a:r>
            <a:br>
              <a:rPr lang="en-GB" sz="1600" dirty="0"/>
            </a:br>
            <a:r>
              <a:rPr lang="en-GB" sz="1600" dirty="0"/>
              <a:t>which samples background errors</a:t>
            </a:r>
            <a:endParaRPr lang="en-GB" sz="2400" dirty="0"/>
          </a:p>
        </p:txBody>
      </p:sp>
      <p:sp>
        <p:nvSpPr>
          <p:cNvPr id="4" name="Footer Placeholder 3"/>
          <p:cNvSpPr>
            <a:spLocks noGrp="1"/>
          </p:cNvSpPr>
          <p:nvPr>
            <p:ph type="ftr" sz="quarter" idx="10"/>
          </p:nvPr>
        </p:nvSpPr>
        <p:spPr/>
        <p:txBody>
          <a:bodyPr/>
          <a:lstStyle/>
          <a:p>
            <a:pPr>
              <a:defRPr/>
            </a:pPr>
            <a:r>
              <a:rPr lang="en-GB" altLang="en-US"/>
              <a:t>© Crown copyright   Met Office. Andrew Lorenc  </a:t>
            </a:r>
            <a:fld id="{6100BBA5-8777-4DC6-9188-CBD0044E6475}" type="slidenum">
              <a:rPr lang="en-GB" altLang="en-US" smtClean="0"/>
              <a:pPr>
                <a:defRPr/>
              </a:pPr>
              <a:t>21</a:t>
            </a:fld>
            <a:endParaRPr lang="en-GB" altLang="en-US" sz="1050">
              <a:latin typeface="Times"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218" y="299548"/>
            <a:ext cx="7275564" cy="5143500"/>
          </a:xfrm>
          <a:prstGeom prst="rect">
            <a:avLst/>
          </a:prstGeom>
        </p:spPr>
      </p:pic>
    </p:spTree>
    <p:extLst>
      <p:ext uri="{BB962C8B-B14F-4D97-AF65-F5344CB8AC3E}">
        <p14:creationId xmlns:p14="http://schemas.microsoft.com/office/powerpoint/2010/main" val="4031221886"/>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457450" y="195561"/>
            <a:ext cx="5200650" cy="392415"/>
          </a:xfrm>
        </p:spPr>
        <p:txBody>
          <a:bodyPr/>
          <a:lstStyle/>
          <a:p>
            <a:pPr eaLnBrk="1" hangingPunct="1"/>
            <a:r>
              <a:rPr lang="en-GB" altLang="en-US" sz="2100" dirty="0"/>
              <a:t>Hybrid-4DEnVar</a:t>
            </a:r>
            <a:endParaRPr lang="en-GB" altLang="en-US" sz="1800" dirty="0">
              <a:solidFill>
                <a:srgbClr val="0070C0"/>
              </a:solidFill>
            </a:endParaRPr>
          </a:p>
        </p:txBody>
      </p:sp>
      <p:pic>
        <p:nvPicPr>
          <p:cNvPr id="9219" name="Picture 2" descr="C:\Users\adam.clayton\Desktop\2014KIAPS_Adam_Clayton\VAR_variants_3.png"/>
          <p:cNvPicPr>
            <a:picLocks noChangeAspect="1" noChangeArrowheads="1"/>
          </p:cNvPicPr>
          <p:nvPr/>
        </p:nvPicPr>
        <p:blipFill>
          <a:blip r:embed="rId3" cstate="print">
            <a:extLst>
              <a:ext uri="{28A0092B-C50C-407E-A947-70E740481C1C}">
                <a14:useLocalDpi xmlns:a14="http://schemas.microsoft.com/office/drawing/2010/main" val="0"/>
              </a:ext>
            </a:extLst>
          </a:blip>
          <a:srcRect l="873" t="48506" r="873" b="970"/>
          <a:stretch>
            <a:fillRect/>
          </a:stretch>
        </p:blipFill>
        <p:spPr bwMode="auto">
          <a:xfrm>
            <a:off x="2574132" y="612349"/>
            <a:ext cx="4556522" cy="210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3"/>
          <p:cNvSpPr>
            <a:spLocks noGrp="1" noChangeArrowheads="1"/>
          </p:cNvSpPr>
          <p:nvPr>
            <p:ph type="body" idx="1"/>
          </p:nvPr>
        </p:nvSpPr>
        <p:spPr>
          <a:xfrm>
            <a:off x="827690" y="2844278"/>
            <a:ext cx="7906407" cy="1782366"/>
          </a:xfrm>
        </p:spPr>
        <p:txBody>
          <a:bodyPr/>
          <a:lstStyle/>
          <a:p>
            <a:pPr eaLnBrk="1" hangingPunct="1"/>
            <a:r>
              <a:rPr lang="en-US" altLang="en-US" sz="1350" dirty="0"/>
              <a:t>No PF model, but much more IO required to read ensemble data:</a:t>
            </a:r>
          </a:p>
          <a:p>
            <a:pPr lvl="1" eaLnBrk="1" hangingPunct="1"/>
            <a:r>
              <a:rPr lang="en-US" altLang="en-US" sz="1050" dirty="0"/>
              <a:t>11 times faster with 22 N216 members and 384 PEs. (IO around 30% of cost)</a:t>
            </a:r>
            <a:endParaRPr lang="en-GB" altLang="en-US" sz="1050" dirty="0"/>
          </a:p>
          <a:p>
            <a:pPr eaLnBrk="1" hangingPunct="1"/>
            <a:r>
              <a:rPr lang="en-GB" altLang="en-US" sz="1350" dirty="0"/>
              <a:t>Analysis consists of two parts:</a:t>
            </a:r>
          </a:p>
          <a:p>
            <a:pPr lvl="1" eaLnBrk="1" hangingPunct="1"/>
            <a:r>
              <a:rPr lang="en-GB" altLang="en-US" sz="1050" dirty="0"/>
              <a:t>A </a:t>
            </a:r>
            <a:r>
              <a:rPr lang="en-GB" altLang="en-US" sz="1050" u="sng" dirty="0"/>
              <a:t>3DVar-like</a:t>
            </a:r>
            <a:r>
              <a:rPr lang="en-GB" altLang="en-US" sz="1050" dirty="0"/>
              <a:t> analysis based on the climatological covariance</a:t>
            </a:r>
            <a:r>
              <a:rPr lang="en-GB" altLang="en-US" sz="1050" b="1" dirty="0"/>
              <a:t> </a:t>
            </a:r>
            <a:r>
              <a:rPr lang="en-GB" altLang="en-US" sz="1050" b="1" dirty="0" err="1">
                <a:latin typeface="Times New Roman" panose="02020603050405020304" pitchFamily="18" charset="0"/>
                <a:cs typeface="Times New Roman" panose="02020603050405020304" pitchFamily="18" charset="0"/>
              </a:rPr>
              <a:t>B</a:t>
            </a:r>
            <a:r>
              <a:rPr lang="en-GB" altLang="en-US" sz="1050" i="1" baseline="-25000" dirty="0" err="1">
                <a:latin typeface="Times New Roman" panose="02020603050405020304" pitchFamily="18" charset="0"/>
                <a:cs typeface="Times New Roman" panose="02020603050405020304" pitchFamily="18" charset="0"/>
              </a:rPr>
              <a:t>c</a:t>
            </a:r>
            <a:endParaRPr lang="en-GB" altLang="en-US" sz="1050" dirty="0">
              <a:latin typeface="Times New Roman" panose="02020603050405020304" pitchFamily="18" charset="0"/>
              <a:cs typeface="Times New Roman" panose="02020603050405020304" pitchFamily="18" charset="0"/>
            </a:endParaRPr>
          </a:p>
          <a:p>
            <a:pPr lvl="1" eaLnBrk="1" hangingPunct="1"/>
            <a:r>
              <a:rPr lang="en-US" altLang="en-US" sz="1050" dirty="0"/>
              <a:t>A 4D analysis consisting of a linear combination of the ensemble perturbations.</a:t>
            </a:r>
          </a:p>
          <a:p>
            <a:pPr eaLnBrk="1" hangingPunct="1"/>
            <a:r>
              <a:rPr lang="en-US" altLang="en-US" sz="1350" dirty="0" err="1"/>
              <a:t>Localisation</a:t>
            </a:r>
            <a:r>
              <a:rPr lang="en-US" altLang="en-US" sz="1350" dirty="0"/>
              <a:t> is currently in space only: same linear combination of ensemble perturbations at all times.</a:t>
            </a:r>
            <a:endParaRPr lang="en-GB" altLang="en-US" sz="1350" dirty="0"/>
          </a:p>
        </p:txBody>
      </p:sp>
      <p:sp>
        <p:nvSpPr>
          <p:cNvPr id="5" name="Footer Placeholder 3"/>
          <p:cNvSpPr>
            <a:spLocks noGrp="1"/>
          </p:cNvSpPr>
          <p:nvPr>
            <p:ph type="ftr" sz="quarter" idx="10"/>
          </p:nvPr>
        </p:nvSpPr>
        <p:spPr>
          <a:xfrm>
            <a:off x="0" y="4732140"/>
            <a:ext cx="9144000" cy="411361"/>
          </a:xfrm>
        </p:spPr>
        <p:txBody>
          <a:bodyPr/>
          <a:lstStyle/>
          <a:p>
            <a:pPr>
              <a:defRPr/>
            </a:pPr>
            <a:r>
              <a:rPr lang="en-GB" altLang="en-US" dirty="0"/>
              <a:t>© Crown copyright   Met Office. Andrew Lorenc  </a:t>
            </a:r>
            <a:fld id="{1086FD8E-54AF-429C-8686-BB8896AF84FE}" type="slidenum">
              <a:rPr lang="en-GB" altLang="en-US" smtClean="0"/>
              <a:pPr>
                <a:defRPr/>
              </a:pPr>
              <a:t>22</a:t>
            </a:fld>
            <a:endParaRPr lang="en-GB" altLang="en-US" sz="1050" dirty="0">
              <a:latin typeface="Times" panose="02020603050405020304" pitchFamily="18" charset="0"/>
            </a:endParaRPr>
          </a:p>
        </p:txBody>
      </p:sp>
    </p:spTree>
    <p:extLst>
      <p:ext uri="{BB962C8B-B14F-4D97-AF65-F5344CB8AC3E}">
        <p14:creationId xmlns:p14="http://schemas.microsoft.com/office/powerpoint/2010/main" val="2423618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984" y="0"/>
            <a:ext cx="7369016" cy="807913"/>
          </a:xfrm>
        </p:spPr>
        <p:txBody>
          <a:bodyPr/>
          <a:lstStyle/>
          <a:p>
            <a:r>
              <a:rPr lang="en-GB" sz="2400" dirty="0"/>
              <a:t>Scale-dependent localisation</a:t>
            </a:r>
            <a:br>
              <a:rPr lang="en-GB" sz="2400" dirty="0"/>
            </a:br>
            <a:r>
              <a:rPr lang="en-GB" sz="2400" dirty="0"/>
              <a:t>&amp; waveband filtering </a:t>
            </a:r>
            <a:r>
              <a:rPr lang="en-GB" sz="1200" dirty="0"/>
              <a:t>Lorenc (2017)</a:t>
            </a:r>
            <a:endParaRPr lang="en-GB" sz="2000" dirty="0"/>
          </a:p>
        </p:txBody>
      </p:sp>
      <p:sp>
        <p:nvSpPr>
          <p:cNvPr id="4" name="Footer Placeholder 3"/>
          <p:cNvSpPr>
            <a:spLocks noGrp="1"/>
          </p:cNvSpPr>
          <p:nvPr>
            <p:ph type="ftr" sz="quarter" idx="10"/>
          </p:nvPr>
        </p:nvSpPr>
        <p:spPr/>
        <p:txBody>
          <a:bodyPr/>
          <a:lstStyle/>
          <a:p>
            <a:pPr>
              <a:defRPr/>
            </a:pPr>
            <a:r>
              <a:rPr lang="en-GB" altLang="en-US" dirty="0"/>
              <a:t>© Crown copyright   Met Office. Andrew Lorenc  </a:t>
            </a:r>
            <a:fld id="{6100BBA5-8777-4DC6-9188-CBD0044E6475}" type="slidenum">
              <a:rPr lang="en-GB" altLang="en-US" smtClean="0"/>
              <a:pPr>
                <a:defRPr/>
              </a:pPr>
              <a:t>23</a:t>
            </a:fld>
            <a:r>
              <a:rPr lang="en-GB" altLang="en-US" dirty="0"/>
              <a:t>		</a:t>
            </a:r>
            <a:endParaRPr lang="en-GB" altLang="en-US" sz="1050" dirty="0">
              <a:latin typeface="Times"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3120" y="-175260"/>
            <a:ext cx="3449320" cy="2586990"/>
          </a:xfrm>
          <a:prstGeom prst="rect">
            <a:avLst/>
          </a:prstGeom>
        </p:spPr>
      </p:pic>
      <p:sp>
        <p:nvSpPr>
          <p:cNvPr id="8" name="TextBox 7"/>
          <p:cNvSpPr txBox="1"/>
          <p:nvPr/>
        </p:nvSpPr>
        <p:spPr>
          <a:xfrm>
            <a:off x="6739759" y="3430404"/>
            <a:ext cx="2323321"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hangingPunct="0"/>
            <a:r>
              <a:rPr lang="en-GB" sz="1600" dirty="0">
                <a:solidFill>
                  <a:srgbClr val="0066FF"/>
                </a:solidFill>
              </a:rPr>
              <a:t>6241</a:t>
            </a:r>
            <a:r>
              <a:rPr lang="en-GB" sz="1600" dirty="0"/>
              <a:t>, </a:t>
            </a:r>
            <a:r>
              <a:rPr lang="en-GB" sz="1600" dirty="0">
                <a:solidFill>
                  <a:srgbClr val="00B050"/>
                </a:solidFill>
              </a:rPr>
              <a:t>919</a:t>
            </a:r>
            <a:r>
              <a:rPr lang="en-GB" sz="1600" dirty="0"/>
              <a:t>, </a:t>
            </a:r>
            <a:r>
              <a:rPr lang="en-GB" sz="1600" dirty="0">
                <a:solidFill>
                  <a:srgbClr val="FF0000"/>
                </a:solidFill>
              </a:rPr>
              <a:t>389</a:t>
            </a:r>
            <a:r>
              <a:rPr lang="en-GB" sz="1600" dirty="0"/>
              <a:t>, </a:t>
            </a:r>
            <a:r>
              <a:rPr lang="en-GB" sz="1600" dirty="0">
                <a:solidFill>
                  <a:srgbClr val="00B0F0"/>
                </a:solidFill>
              </a:rPr>
              <a:t>256</a:t>
            </a:r>
            <a:r>
              <a:rPr lang="en-GB" sz="1600" dirty="0"/>
              <a:t>km </a:t>
            </a:r>
            <a:endParaRPr kumimoji="0" lang="en-GB" sz="1600" b="0" i="0" u="none" strike="noStrike" cap="none" spc="0" normalizeH="0" baseline="0" dirty="0">
              <a:ln>
                <a:noFill/>
              </a:ln>
              <a:solidFill>
                <a:schemeClr val="tx1"/>
              </a:solidFill>
              <a:effectLst/>
              <a:uFillTx/>
              <a:sym typeface="Helvetica Ligh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70" y="449323"/>
            <a:ext cx="7275564" cy="5143500"/>
          </a:xfrm>
          <a:prstGeom prst="rect">
            <a:avLst/>
          </a:prstGeom>
        </p:spPr>
      </p:pic>
    </p:spTree>
    <p:extLst>
      <p:ext uri="{BB962C8B-B14F-4D97-AF65-F5344CB8AC3E}">
        <p14:creationId xmlns:p14="http://schemas.microsoft.com/office/powerpoint/2010/main" val="233501648"/>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451" y="260747"/>
            <a:ext cx="3680724" cy="900246"/>
          </a:xfrm>
        </p:spPr>
        <p:txBody>
          <a:bodyPr/>
          <a:lstStyle/>
          <a:p>
            <a:r>
              <a:rPr lang="en-GB" sz="2700" dirty="0"/>
              <a:t>Wavebands copied from Lorenc (2017).</a:t>
            </a:r>
          </a:p>
        </p:txBody>
      </p:sp>
      <p:sp>
        <p:nvSpPr>
          <p:cNvPr id="4" name="Footer Placeholder 3"/>
          <p:cNvSpPr>
            <a:spLocks noGrp="1"/>
          </p:cNvSpPr>
          <p:nvPr>
            <p:ph type="ftr" sz="quarter" idx="10"/>
          </p:nvPr>
        </p:nvSpPr>
        <p:spPr/>
        <p:txBody>
          <a:bodyPr/>
          <a:lstStyle/>
          <a:p>
            <a:r>
              <a:rPr lang="en-GB" altLang="en-US">
                <a:solidFill>
                  <a:srgbClr val="000000"/>
                </a:solidFill>
              </a:rPr>
              <a:t>© Crown copyright   Met Office  Andrew Lorenc  </a:t>
            </a:r>
            <a:fld id="{221760FE-D4F6-40E2-9FC6-876ED40D2398}" type="slidenum">
              <a:rPr lang="en-GB" altLang="en-US" smtClean="0">
                <a:solidFill>
                  <a:srgbClr val="000000"/>
                </a:solidFill>
              </a:rPr>
              <a:pPr/>
              <a:t>24</a:t>
            </a:fld>
            <a:endParaRPr lang="en-GB" altLang="en-US" sz="1050">
              <a:solidFill>
                <a:srgbClr val="000000"/>
              </a:solidFill>
              <a:latin typeface="Times"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68" y="1668374"/>
            <a:ext cx="1831359" cy="13735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020" y="3152074"/>
            <a:ext cx="1831359" cy="13735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1875" y="3152074"/>
            <a:ext cx="1831359" cy="137351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1947" y="3152074"/>
            <a:ext cx="1831359" cy="137351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1802" y="3152074"/>
            <a:ext cx="1831359" cy="1373519"/>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8013" y="1668374"/>
            <a:ext cx="1831359" cy="1373519"/>
          </a:xfrm>
          <a:prstGeom prst="rect">
            <a:avLst/>
          </a:prstGeom>
        </p:spPr>
      </p:pic>
      <p:sp>
        <p:nvSpPr>
          <p:cNvPr id="12" name="TextBox 11"/>
          <p:cNvSpPr txBox="1"/>
          <p:nvPr/>
        </p:nvSpPr>
        <p:spPr>
          <a:xfrm>
            <a:off x="731629" y="1275606"/>
            <a:ext cx="5022558" cy="461665"/>
          </a:xfrm>
          <a:prstGeom prst="rect">
            <a:avLst/>
          </a:prstGeom>
          <a:noFill/>
        </p:spPr>
        <p:txBody>
          <a:bodyPr wrap="square" rtlCol="0">
            <a:spAutoFit/>
          </a:bodyPr>
          <a:lstStyle/>
          <a:p>
            <a:r>
              <a:rPr lang="en-GB" sz="2400" dirty="0"/>
              <a:t>RMS zonal mean X-sections of </a:t>
            </a:r>
            <a:r>
              <a:rPr lang="en-GB" sz="2400" b="1" dirty="0"/>
              <a:t>u′</a:t>
            </a:r>
            <a:r>
              <a:rPr lang="en-GB" sz="2400" dirty="0"/>
              <a:t> </a:t>
            </a:r>
          </a:p>
        </p:txBody>
      </p:sp>
      <p:sp>
        <p:nvSpPr>
          <p:cNvPr id="13" name="TextBox 12"/>
          <p:cNvSpPr txBox="1"/>
          <p:nvPr/>
        </p:nvSpPr>
        <p:spPr>
          <a:xfrm>
            <a:off x="993908" y="2895600"/>
            <a:ext cx="1242138" cy="253916"/>
          </a:xfrm>
          <a:prstGeom prst="rect">
            <a:avLst/>
          </a:prstGeom>
          <a:noFill/>
        </p:spPr>
        <p:txBody>
          <a:bodyPr wrap="square" rtlCol="0">
            <a:spAutoFit/>
          </a:bodyPr>
          <a:lstStyle/>
          <a:p>
            <a:r>
              <a:rPr lang="en-GB" sz="1050" dirty="0"/>
              <a:t>Raw ensemble</a:t>
            </a:r>
          </a:p>
        </p:txBody>
      </p:sp>
      <p:sp>
        <p:nvSpPr>
          <p:cNvPr id="14" name="TextBox 13"/>
          <p:cNvSpPr txBox="1"/>
          <p:nvPr/>
        </p:nvSpPr>
        <p:spPr>
          <a:xfrm>
            <a:off x="4396287" y="2895600"/>
            <a:ext cx="1433018" cy="253916"/>
          </a:xfrm>
          <a:prstGeom prst="rect">
            <a:avLst/>
          </a:prstGeom>
          <a:noFill/>
        </p:spPr>
        <p:txBody>
          <a:bodyPr wrap="square" rtlCol="0">
            <a:spAutoFit/>
          </a:bodyPr>
          <a:lstStyle/>
          <a:p>
            <a:r>
              <a:rPr lang="en-GB" sz="1050" dirty="0"/>
              <a:t>Sum of wavebands</a:t>
            </a:r>
          </a:p>
        </p:txBody>
      </p:sp>
      <p:sp>
        <p:nvSpPr>
          <p:cNvPr id="15" name="TextBox 14"/>
          <p:cNvSpPr txBox="1"/>
          <p:nvPr/>
        </p:nvSpPr>
        <p:spPr>
          <a:xfrm>
            <a:off x="1989844" y="4507980"/>
            <a:ext cx="1242138" cy="253916"/>
          </a:xfrm>
          <a:prstGeom prst="rect">
            <a:avLst/>
          </a:prstGeom>
          <a:noFill/>
        </p:spPr>
        <p:txBody>
          <a:bodyPr wrap="square" rtlCol="0">
            <a:spAutoFit/>
          </a:bodyPr>
          <a:lstStyle/>
          <a:p>
            <a:r>
              <a:rPr lang="en-GB" sz="1050" dirty="0"/>
              <a:t>waveband 1</a:t>
            </a:r>
          </a:p>
        </p:txBody>
      </p:sp>
      <p:sp>
        <p:nvSpPr>
          <p:cNvPr id="16" name="TextBox 15"/>
          <p:cNvSpPr txBox="1"/>
          <p:nvPr/>
        </p:nvSpPr>
        <p:spPr>
          <a:xfrm>
            <a:off x="3691568" y="4507980"/>
            <a:ext cx="1242138" cy="253916"/>
          </a:xfrm>
          <a:prstGeom prst="rect">
            <a:avLst/>
          </a:prstGeom>
          <a:noFill/>
        </p:spPr>
        <p:txBody>
          <a:bodyPr wrap="square" rtlCol="0">
            <a:spAutoFit/>
          </a:bodyPr>
          <a:lstStyle/>
          <a:p>
            <a:r>
              <a:rPr lang="en-GB" sz="1050" dirty="0"/>
              <a:t>waveband 2</a:t>
            </a:r>
          </a:p>
        </p:txBody>
      </p:sp>
      <p:sp>
        <p:nvSpPr>
          <p:cNvPr id="17" name="TextBox 16"/>
          <p:cNvSpPr txBox="1"/>
          <p:nvPr/>
        </p:nvSpPr>
        <p:spPr>
          <a:xfrm>
            <a:off x="5393292" y="4507980"/>
            <a:ext cx="1242138" cy="253916"/>
          </a:xfrm>
          <a:prstGeom prst="rect">
            <a:avLst/>
          </a:prstGeom>
          <a:noFill/>
        </p:spPr>
        <p:txBody>
          <a:bodyPr wrap="square" rtlCol="0">
            <a:spAutoFit/>
          </a:bodyPr>
          <a:lstStyle/>
          <a:p>
            <a:r>
              <a:rPr lang="en-GB" sz="1050" dirty="0"/>
              <a:t>waveband 3</a:t>
            </a:r>
          </a:p>
        </p:txBody>
      </p:sp>
      <p:sp>
        <p:nvSpPr>
          <p:cNvPr id="18" name="TextBox 17"/>
          <p:cNvSpPr txBox="1"/>
          <p:nvPr/>
        </p:nvSpPr>
        <p:spPr>
          <a:xfrm>
            <a:off x="7095015" y="4507980"/>
            <a:ext cx="1242138" cy="253916"/>
          </a:xfrm>
          <a:prstGeom prst="rect">
            <a:avLst/>
          </a:prstGeom>
          <a:noFill/>
        </p:spPr>
        <p:txBody>
          <a:bodyPr wrap="square" rtlCol="0">
            <a:spAutoFit/>
          </a:bodyPr>
          <a:lstStyle/>
          <a:p>
            <a:r>
              <a:rPr lang="en-GB" sz="1050" dirty="0"/>
              <a:t>waveband 4</a:t>
            </a:r>
          </a:p>
        </p:txBody>
      </p:sp>
      <p:sp>
        <p:nvSpPr>
          <p:cNvPr id="19" name="TextBox 18"/>
          <p:cNvSpPr txBox="1"/>
          <p:nvPr/>
        </p:nvSpPr>
        <p:spPr>
          <a:xfrm>
            <a:off x="2567833" y="1702514"/>
            <a:ext cx="1512168" cy="415498"/>
          </a:xfrm>
          <a:prstGeom prst="rect">
            <a:avLst/>
          </a:prstGeom>
          <a:noFill/>
        </p:spPr>
        <p:txBody>
          <a:bodyPr wrap="square" rtlCol="0">
            <a:spAutoFit/>
          </a:bodyPr>
          <a:lstStyle/>
          <a:p>
            <a:pPr algn="ctr"/>
            <a:r>
              <a:rPr lang="en-GB" sz="1050" dirty="0"/>
              <a:t>For a randomly chosen date in June</a:t>
            </a: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13120" y="-175260"/>
            <a:ext cx="3449320" cy="2586990"/>
          </a:xfrm>
          <a:prstGeom prst="rect">
            <a:avLst/>
          </a:prstGeom>
        </p:spPr>
      </p:pic>
    </p:spTree>
    <p:extLst>
      <p:ext uri="{BB962C8B-B14F-4D97-AF65-F5344CB8AC3E}">
        <p14:creationId xmlns:p14="http://schemas.microsoft.com/office/powerpoint/2010/main" val="4183429824"/>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773" y="27370"/>
            <a:ext cx="6328125" cy="807913"/>
          </a:xfrm>
        </p:spPr>
        <p:txBody>
          <a:bodyPr/>
          <a:lstStyle/>
          <a:p>
            <a:r>
              <a:rPr lang="en-GB" sz="2400" dirty="0"/>
              <a:t>Wavebands &amp; scale-dependent localisation help with some tuning!</a:t>
            </a:r>
          </a:p>
        </p:txBody>
      </p:sp>
      <p:pic>
        <p:nvPicPr>
          <p:cNvPr id="5" name="Content Placeholder 4" descr="L17_fig10d.png"/>
          <p:cNvPicPr>
            <a:picLocks noGrp="1" noChangeAspect="1"/>
          </p:cNvPicPr>
          <p:nvPr>
            <p:ph idx="1"/>
          </p:nvPr>
        </p:nvPicPr>
        <p:blipFill>
          <a:blip r:embed="rId3" cstate="print"/>
          <a:stretch>
            <a:fillRect/>
          </a:stretch>
        </p:blipFill>
        <p:spPr>
          <a:xfrm>
            <a:off x="1221726" y="882362"/>
            <a:ext cx="2369820" cy="2258378"/>
          </a:xfrm>
        </p:spPr>
      </p:pic>
      <p:sp>
        <p:nvSpPr>
          <p:cNvPr id="4" name="Footer Placeholder 3"/>
          <p:cNvSpPr>
            <a:spLocks noGrp="1"/>
          </p:cNvSpPr>
          <p:nvPr>
            <p:ph type="ftr" sz="quarter" idx="10"/>
          </p:nvPr>
        </p:nvSpPr>
        <p:spPr/>
        <p:txBody>
          <a:bodyPr/>
          <a:lstStyle/>
          <a:p>
            <a:r>
              <a:rPr lang="en-GB" altLang="en-US">
                <a:solidFill>
                  <a:srgbClr val="000000"/>
                </a:solidFill>
              </a:rPr>
              <a:t>© Crown copyright   Met Office  Andrew Lorenc  </a:t>
            </a:r>
            <a:fld id="{221760FE-D4F6-40E2-9FC6-876ED40D2398}" type="slidenum">
              <a:rPr lang="en-GB" altLang="en-US" smtClean="0">
                <a:solidFill>
                  <a:srgbClr val="000000"/>
                </a:solidFill>
              </a:rPr>
              <a:pPr/>
              <a:t>25</a:t>
            </a:fld>
            <a:endParaRPr lang="en-GB" altLang="en-US" sz="1050">
              <a:solidFill>
                <a:srgbClr val="000000"/>
              </a:solidFill>
              <a:latin typeface="Times" panose="02020603050405020304" pitchFamily="18" charset="0"/>
            </a:endParaRPr>
          </a:p>
        </p:txBody>
      </p:sp>
      <p:pic>
        <p:nvPicPr>
          <p:cNvPr id="6" name="Picture 5" descr="L17_fig14f.png"/>
          <p:cNvPicPr>
            <a:picLocks noChangeAspect="1"/>
          </p:cNvPicPr>
          <p:nvPr/>
        </p:nvPicPr>
        <p:blipFill>
          <a:blip r:embed="rId4" cstate="print"/>
          <a:stretch>
            <a:fillRect/>
          </a:stretch>
        </p:blipFill>
        <p:spPr>
          <a:xfrm>
            <a:off x="5490102" y="1722825"/>
            <a:ext cx="2369820" cy="2258378"/>
          </a:xfrm>
          <a:prstGeom prst="rect">
            <a:avLst/>
          </a:prstGeom>
        </p:spPr>
      </p:pic>
      <p:sp>
        <p:nvSpPr>
          <p:cNvPr id="7" name="TextBox 6"/>
          <p:cNvSpPr txBox="1"/>
          <p:nvPr/>
        </p:nvSpPr>
        <p:spPr>
          <a:xfrm>
            <a:off x="3572178" y="882362"/>
            <a:ext cx="3456303" cy="577081"/>
          </a:xfrm>
          <a:prstGeom prst="rect">
            <a:avLst/>
          </a:prstGeom>
          <a:noFill/>
        </p:spPr>
        <p:txBody>
          <a:bodyPr wrap="square" rtlCol="0">
            <a:spAutoFit/>
          </a:bodyPr>
          <a:lstStyle/>
          <a:p>
            <a:r>
              <a:rPr lang="en-GB" sz="1050" dirty="0"/>
              <a:t>Changing localisation scale (from 600km to 800km) has mixed benefit, depending on region, </a:t>
            </a:r>
            <a:br>
              <a:rPr lang="en-GB" sz="1050" dirty="0"/>
            </a:br>
            <a:r>
              <a:rPr lang="en-GB" sz="1050" dirty="0"/>
              <a:t>when not using wavebands.</a:t>
            </a:r>
          </a:p>
        </p:txBody>
      </p:sp>
      <p:sp>
        <p:nvSpPr>
          <p:cNvPr id="8" name="TextBox 7"/>
          <p:cNvSpPr txBox="1"/>
          <p:nvPr/>
        </p:nvSpPr>
        <p:spPr>
          <a:xfrm>
            <a:off x="2433234" y="3292812"/>
            <a:ext cx="3153820" cy="577081"/>
          </a:xfrm>
          <a:prstGeom prst="rect">
            <a:avLst/>
          </a:prstGeom>
          <a:noFill/>
        </p:spPr>
        <p:txBody>
          <a:bodyPr wrap="square" rtlCol="0">
            <a:spAutoFit/>
          </a:bodyPr>
          <a:lstStyle/>
          <a:p>
            <a:pPr algn="r"/>
            <a:r>
              <a:rPr lang="en-GB" sz="1050" dirty="0"/>
              <a:t>Changing all localisation scales (by factor 5/6) has consistent benefit when using wavebands with scale dependent localisation.</a:t>
            </a:r>
          </a:p>
        </p:txBody>
      </p:sp>
      <p:sp>
        <p:nvSpPr>
          <p:cNvPr id="9" name="TextBox 8"/>
          <p:cNvSpPr txBox="1"/>
          <p:nvPr/>
        </p:nvSpPr>
        <p:spPr>
          <a:xfrm>
            <a:off x="527050" y="4002987"/>
            <a:ext cx="7777163" cy="646331"/>
          </a:xfrm>
          <a:prstGeom prst="rect">
            <a:avLst/>
          </a:prstGeom>
          <a:noFill/>
        </p:spPr>
        <p:txBody>
          <a:bodyPr wrap="square" rtlCol="0">
            <a:spAutoFit/>
          </a:bodyPr>
          <a:lstStyle/>
          <a:p>
            <a:pPr marL="270000" indent="-270000">
              <a:buFont typeface="Symbol" pitchFamily="18" charset="2"/>
              <a:buChar char="Þ"/>
            </a:pPr>
            <a:r>
              <a:rPr lang="en-GB" sz="1800" dirty="0"/>
              <a:t>The regional variations in the split between wavebands </a:t>
            </a:r>
            <a:br>
              <a:rPr lang="en-GB" sz="1800" dirty="0"/>
            </a:br>
            <a:r>
              <a:rPr lang="en-GB" sz="1800" dirty="0"/>
              <a:t>take care of many regional variations in optimal tuning. </a:t>
            </a:r>
            <a:r>
              <a:rPr lang="en-GB" sz="1500" dirty="0"/>
              <a:t>(Lorenc 2017)</a:t>
            </a:r>
          </a:p>
        </p:txBody>
      </p:sp>
    </p:spTree>
    <p:extLst>
      <p:ext uri="{BB962C8B-B14F-4D97-AF65-F5344CB8AC3E}">
        <p14:creationId xmlns:p14="http://schemas.microsoft.com/office/powerpoint/2010/main" val="5886235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A1125-3766-4C96-8D1A-23B1CCDBC4A5}"/>
              </a:ext>
            </a:extLst>
          </p:cNvPr>
          <p:cNvSpPr>
            <a:spLocks noGrp="1"/>
          </p:cNvSpPr>
          <p:nvPr>
            <p:ph type="title"/>
          </p:nvPr>
        </p:nvSpPr>
        <p:spPr>
          <a:xfrm>
            <a:off x="1730559" y="58017"/>
            <a:ext cx="6904584" cy="500137"/>
          </a:xfrm>
        </p:spPr>
        <p:txBody>
          <a:bodyPr/>
          <a:lstStyle/>
          <a:p>
            <a:r>
              <a:rPr lang="en-GB" sz="2800" dirty="0"/>
              <a:t>References</a:t>
            </a:r>
            <a:endParaRPr lang="en-GB" dirty="0"/>
          </a:p>
        </p:txBody>
      </p:sp>
      <p:sp>
        <p:nvSpPr>
          <p:cNvPr id="3" name="Content Placeholder 2">
            <a:extLst>
              <a:ext uri="{FF2B5EF4-FFF2-40B4-BE49-F238E27FC236}">
                <a16:creationId xmlns:a16="http://schemas.microsoft.com/office/drawing/2014/main" xmlns="" id="{DD8A6253-E688-48B8-B600-B2A15F6358FA}"/>
              </a:ext>
            </a:extLst>
          </p:cNvPr>
          <p:cNvSpPr>
            <a:spLocks noGrp="1"/>
          </p:cNvSpPr>
          <p:nvPr>
            <p:ph idx="1"/>
          </p:nvPr>
        </p:nvSpPr>
        <p:spPr>
          <a:xfrm>
            <a:off x="98240" y="574335"/>
            <a:ext cx="9045759" cy="3891556"/>
          </a:xfrm>
        </p:spPr>
        <p:txBody>
          <a:bodyPr/>
          <a:lstStyle/>
          <a:p>
            <a:pPr marL="360000" indent="-360000">
              <a:spcBef>
                <a:spcPts val="0"/>
              </a:spcBef>
              <a:spcAft>
                <a:spcPts val="200"/>
              </a:spcAft>
            </a:pPr>
            <a:r>
              <a:rPr lang="en-GB" sz="1000" dirty="0" err="1"/>
              <a:t>Bocquet</a:t>
            </a:r>
            <a:r>
              <a:rPr lang="en-GB" sz="1000" dirty="0"/>
              <a:t> M, </a:t>
            </a:r>
            <a:r>
              <a:rPr lang="en-GB" sz="1000" dirty="0" err="1"/>
              <a:t>Carrassi</a:t>
            </a:r>
            <a:r>
              <a:rPr lang="en-GB" sz="1000" dirty="0"/>
              <a:t> A. 2017. Four-dimensional ensemble variational data assimilation and the unstable subspace. Tellus A 69(1):  doi:10.1080/16000870.2017.1304504</a:t>
            </a:r>
          </a:p>
          <a:p>
            <a:pPr marL="360000" indent="-360000">
              <a:spcBef>
                <a:spcPts val="0"/>
              </a:spcBef>
              <a:spcAft>
                <a:spcPts val="200"/>
              </a:spcAft>
            </a:pPr>
            <a:r>
              <a:rPr lang="en-GB" sz="1000" dirty="0"/>
              <a:t>Bowler NE, Clayton AM, </a:t>
            </a:r>
            <a:r>
              <a:rPr lang="en-GB" sz="1000" dirty="0" err="1"/>
              <a:t>Jardak</a:t>
            </a:r>
            <a:r>
              <a:rPr lang="en-GB" sz="1000" dirty="0"/>
              <a:t> M, </a:t>
            </a:r>
            <a:r>
              <a:rPr lang="en-GB" sz="1000" dirty="0" err="1"/>
              <a:t>Jermey</a:t>
            </a:r>
            <a:r>
              <a:rPr lang="en-GB" sz="1000" dirty="0"/>
              <a:t> PM, </a:t>
            </a:r>
            <a:r>
              <a:rPr lang="en-GB" sz="1000" dirty="0" err="1"/>
              <a:t>Lorenc</a:t>
            </a:r>
            <a:r>
              <a:rPr lang="en-GB" sz="1000" dirty="0"/>
              <a:t> AC, </a:t>
            </a:r>
            <a:r>
              <a:rPr lang="en-GB" sz="1000" dirty="0" err="1"/>
              <a:t>Wlasak</a:t>
            </a:r>
            <a:r>
              <a:rPr lang="en-GB" sz="1000" dirty="0"/>
              <a:t> MA, Barker DM, Inverarity GW, </a:t>
            </a:r>
            <a:r>
              <a:rPr lang="en-GB" sz="1000" dirty="0" err="1"/>
              <a:t>Swinbank</a:t>
            </a:r>
            <a:r>
              <a:rPr lang="en-GB" sz="1000" dirty="0"/>
              <a:t> R. 2017a. The effect of improved ensemble covariances on hybrid </a:t>
            </a:r>
            <a:r>
              <a:rPr lang="it-IT" sz="1000" dirty="0"/>
              <a:t>variational data assimilation. QJRMS 143: doi:10.1002/qj.2964.</a:t>
            </a:r>
          </a:p>
          <a:p>
            <a:pPr marL="360000" indent="-360000">
              <a:spcBef>
                <a:spcPts val="0"/>
              </a:spcBef>
              <a:spcAft>
                <a:spcPts val="200"/>
              </a:spcAft>
            </a:pPr>
            <a:r>
              <a:rPr lang="en-GB" sz="1000" dirty="0"/>
              <a:t>Bowler NE, Clayton AM, </a:t>
            </a:r>
            <a:r>
              <a:rPr lang="en-GB" sz="1000" dirty="0" err="1"/>
              <a:t>Jardak</a:t>
            </a:r>
            <a:r>
              <a:rPr lang="en-GB" sz="1000" dirty="0"/>
              <a:t> M, Lee E, </a:t>
            </a:r>
            <a:r>
              <a:rPr lang="en-GB" sz="1000" dirty="0" err="1"/>
              <a:t>Lorenc</a:t>
            </a:r>
            <a:r>
              <a:rPr lang="en-GB" sz="1000" dirty="0"/>
              <a:t> AC, Piccolo C, </a:t>
            </a:r>
            <a:r>
              <a:rPr lang="en-GB" sz="1000" dirty="0" err="1"/>
              <a:t>Pring</a:t>
            </a:r>
            <a:r>
              <a:rPr lang="en-GB" sz="1000" dirty="0"/>
              <a:t> SR, </a:t>
            </a:r>
            <a:r>
              <a:rPr lang="en-GB" sz="1000" dirty="0" err="1"/>
              <a:t>Wlasak</a:t>
            </a:r>
            <a:r>
              <a:rPr lang="en-GB" sz="1000" dirty="0"/>
              <a:t> MA, Barker DM, Inverarity GW, </a:t>
            </a:r>
            <a:r>
              <a:rPr lang="en-GB" sz="1000" dirty="0" err="1"/>
              <a:t>Swinbank</a:t>
            </a:r>
            <a:r>
              <a:rPr lang="en-GB" sz="1000" dirty="0"/>
              <a:t> R. 2017b. Inflation and localisation tests in the development of an ensemble of 4d-ensemble variational assimilations. QJRMS 143: doi:10.1002/qj.3004.</a:t>
            </a:r>
          </a:p>
          <a:p>
            <a:pPr marL="360000" indent="-360000">
              <a:spcBef>
                <a:spcPts val="0"/>
              </a:spcBef>
              <a:spcAft>
                <a:spcPts val="200"/>
              </a:spcAft>
            </a:pPr>
            <a:r>
              <a:rPr lang="en-GB" sz="1000" dirty="0"/>
              <a:t>Clayton AM, </a:t>
            </a:r>
            <a:r>
              <a:rPr lang="en-GB" sz="1000" dirty="0" err="1"/>
              <a:t>Lorenc</a:t>
            </a:r>
            <a:r>
              <a:rPr lang="en-GB" sz="1000" dirty="0"/>
              <a:t> AC, Barker DM. 2013. Operational implementation of a hybrid ensemble/4D-Var global data assimilation system at the Met </a:t>
            </a:r>
            <a:r>
              <a:rPr lang="en-GB" sz="1000" dirty="0" err="1"/>
              <a:t>Oce</a:t>
            </a:r>
            <a:r>
              <a:rPr lang="en-GB" sz="1000" dirty="0"/>
              <a:t>. QJRMS </a:t>
            </a:r>
            <a:r>
              <a:rPr lang="fr-FR" sz="1000" dirty="0"/>
              <a:t>139: doi:10.1002/qj.2054.</a:t>
            </a:r>
          </a:p>
          <a:p>
            <a:pPr marL="360000" indent="-360000">
              <a:spcBef>
                <a:spcPts val="0"/>
              </a:spcBef>
              <a:spcAft>
                <a:spcPts val="200"/>
              </a:spcAft>
            </a:pPr>
            <a:r>
              <a:rPr lang="en-GB" sz="1000" dirty="0"/>
              <a:t>Inverarity GW, </a:t>
            </a:r>
            <a:r>
              <a:rPr lang="en-GB" sz="1000" dirty="0" err="1"/>
              <a:t>Wlasak</a:t>
            </a:r>
            <a:r>
              <a:rPr lang="en-GB" sz="1000" dirty="0"/>
              <a:t> MA, </a:t>
            </a:r>
            <a:r>
              <a:rPr lang="en-GB" sz="1000" dirty="0" err="1"/>
              <a:t>Jardak</a:t>
            </a:r>
            <a:r>
              <a:rPr lang="en-GB" sz="1000" dirty="0"/>
              <a:t> M, </a:t>
            </a:r>
            <a:r>
              <a:rPr lang="en-GB" sz="1000" dirty="0" err="1"/>
              <a:t>Lorenc</a:t>
            </a:r>
            <a:r>
              <a:rPr lang="en-GB" sz="1000" dirty="0"/>
              <a:t> AC. 2018. Deterministic data assimilation developments - July 2017. Met Office FR Tech. Rept. 625, Met Office.</a:t>
            </a:r>
          </a:p>
          <a:p>
            <a:pPr marL="360000" indent="-360000">
              <a:spcBef>
                <a:spcPts val="0"/>
              </a:spcBef>
              <a:spcAft>
                <a:spcPts val="200"/>
              </a:spcAft>
            </a:pPr>
            <a:r>
              <a:rPr lang="en-GB" sz="1000" dirty="0" err="1"/>
              <a:t>Lorenc</a:t>
            </a:r>
            <a:r>
              <a:rPr lang="en-GB" sz="1000" dirty="0"/>
              <a:t> AC. 2017. Improving ensemble covariances in hybrid-variational data assimilation, without increasing ensemble size. QJRMS 143: doi:10.1002/qj.2990</a:t>
            </a:r>
          </a:p>
          <a:p>
            <a:pPr marL="360000" indent="-360000">
              <a:spcBef>
                <a:spcPts val="0"/>
              </a:spcBef>
              <a:spcAft>
                <a:spcPts val="200"/>
              </a:spcAft>
            </a:pPr>
            <a:r>
              <a:rPr lang="en-GB" sz="1000" dirty="0" err="1"/>
              <a:t>Lorenc</a:t>
            </a:r>
            <a:r>
              <a:rPr lang="en-GB" sz="1000" dirty="0"/>
              <a:t> AC, Ballard SP, Bell RS, Ingleby NB, Andrews PLF, Barker DM, Bray JR, Clayton AM, Dalby T, Li D, Payne TJ, Saunders FW. 2000. The Met. Office global three-dimensional </a:t>
            </a:r>
            <a:r>
              <a:rPr lang="it-IT" sz="1000" dirty="0"/>
              <a:t>variational data assimilation scheme. QJRMS 126: doi:10.1002/qj.49712657002.</a:t>
            </a:r>
          </a:p>
          <a:p>
            <a:pPr marL="360000" indent="-360000">
              <a:spcBef>
                <a:spcPts val="0"/>
              </a:spcBef>
              <a:spcAft>
                <a:spcPts val="200"/>
              </a:spcAft>
            </a:pPr>
            <a:r>
              <a:rPr lang="en-GB" sz="1000" dirty="0" err="1"/>
              <a:t>Lorenc</a:t>
            </a:r>
            <a:r>
              <a:rPr lang="en-GB" sz="1000" dirty="0"/>
              <a:t> AC, Bowler NE, Clayton AM, Fairbairn D, </a:t>
            </a:r>
            <a:r>
              <a:rPr lang="en-GB" sz="1000" dirty="0" err="1"/>
              <a:t>Pring</a:t>
            </a:r>
            <a:r>
              <a:rPr lang="en-GB" sz="1000" dirty="0"/>
              <a:t> SR. 2015. Comparison of hybrid-4DEnVar and hybrid-4DVar data assimilation methods for global NWP. MWR 143: doi:10.1175/MWR-D-14-00195.1.</a:t>
            </a:r>
          </a:p>
          <a:p>
            <a:pPr marL="360000" indent="-360000">
              <a:spcBef>
                <a:spcPts val="0"/>
              </a:spcBef>
              <a:spcAft>
                <a:spcPts val="200"/>
              </a:spcAft>
            </a:pPr>
            <a:r>
              <a:rPr lang="en-GB" sz="1000" dirty="0" err="1"/>
              <a:t>Lorenc</a:t>
            </a:r>
            <a:r>
              <a:rPr lang="en-GB" sz="1000" dirty="0"/>
              <a:t> AC, </a:t>
            </a:r>
            <a:r>
              <a:rPr lang="en-GB" sz="1000" dirty="0" err="1"/>
              <a:t>Jardak</a:t>
            </a:r>
            <a:r>
              <a:rPr lang="en-GB" sz="1000" dirty="0"/>
              <a:t> M. 2018. A comparison of hybrid variational data assimilation methods for global NWP. QJRMS submitted.</a:t>
            </a:r>
          </a:p>
          <a:p>
            <a:pPr marL="360000" indent="-360000">
              <a:spcBef>
                <a:spcPts val="0"/>
              </a:spcBef>
              <a:spcAft>
                <a:spcPts val="200"/>
              </a:spcAft>
            </a:pPr>
            <a:r>
              <a:rPr lang="en-GB" sz="1000" dirty="0" err="1"/>
              <a:t>Lorenc</a:t>
            </a:r>
            <a:r>
              <a:rPr lang="en-GB" sz="1000" dirty="0"/>
              <a:t> AC, Rawlins F. 2005. Why does 4D-Var beat 3D-Var? QJRMS 131: doi:10.1002/qj.49711146703.</a:t>
            </a:r>
          </a:p>
          <a:p>
            <a:pPr marL="360000" indent="-360000">
              <a:spcBef>
                <a:spcPts val="0"/>
              </a:spcBef>
              <a:spcAft>
                <a:spcPts val="200"/>
              </a:spcAft>
            </a:pPr>
            <a:r>
              <a:rPr lang="en-GB" sz="1000" dirty="0"/>
              <a:t>Rawlins F, Ballard SP, </a:t>
            </a:r>
            <a:r>
              <a:rPr lang="en-GB" sz="1000" dirty="0" err="1"/>
              <a:t>Bovis</a:t>
            </a:r>
            <a:r>
              <a:rPr lang="en-GB" sz="1000" dirty="0"/>
              <a:t> KJ, Clayton AM, Li D, Inverarity GW, </a:t>
            </a:r>
            <a:r>
              <a:rPr lang="en-GB" sz="1000" dirty="0" err="1"/>
              <a:t>Lorenc</a:t>
            </a:r>
            <a:r>
              <a:rPr lang="en-GB" sz="1000" dirty="0"/>
              <a:t> AC, Payne TJ. 2007. The Met Office global four-dimensional variational data assimilation system. QJRMS</a:t>
            </a:r>
            <a:r>
              <a:rPr lang="it-IT" sz="1000" dirty="0"/>
              <a:t> 133: doi:10.1002/qj.32.</a:t>
            </a:r>
          </a:p>
          <a:p>
            <a:pPr marL="360000" indent="-360000">
              <a:spcBef>
                <a:spcPts val="0"/>
              </a:spcBef>
              <a:spcAft>
                <a:spcPts val="200"/>
              </a:spcAft>
            </a:pPr>
            <a:r>
              <a:rPr lang="en-GB" sz="1000" dirty="0" err="1"/>
              <a:t>Simonin</a:t>
            </a:r>
            <a:r>
              <a:rPr lang="en-GB" sz="1000" dirty="0"/>
              <a:t> D, Pierce C, Roberts N, Ballard SP, Li Z. 2017. Performance of Met Office hourly cycling NWP-based nowcasting for precipitation forecasts. QJRMS</a:t>
            </a:r>
          </a:p>
          <a:p>
            <a:pPr marL="360000" indent="-360000">
              <a:spcBef>
                <a:spcPts val="0"/>
              </a:spcBef>
              <a:spcAft>
                <a:spcPts val="200"/>
              </a:spcAft>
            </a:pPr>
            <a:r>
              <a:rPr lang="fr-FR" sz="1000" dirty="0"/>
              <a:t>doi:10.1002/qj.3136</a:t>
            </a:r>
          </a:p>
          <a:p>
            <a:pPr marL="360000" indent="-360000">
              <a:spcBef>
                <a:spcPts val="0"/>
              </a:spcBef>
              <a:spcAft>
                <a:spcPts val="200"/>
              </a:spcAft>
            </a:pPr>
            <a:r>
              <a:rPr lang="en-GB" sz="1000" dirty="0" err="1"/>
              <a:t>Thépaut</a:t>
            </a:r>
            <a:r>
              <a:rPr lang="en-GB" sz="1000" dirty="0"/>
              <a:t> JN, Courtier P, </a:t>
            </a:r>
            <a:r>
              <a:rPr lang="en-GB" sz="1000" dirty="0" err="1"/>
              <a:t>Belaud</a:t>
            </a:r>
            <a:r>
              <a:rPr lang="en-GB" sz="1000" dirty="0"/>
              <a:t> G, </a:t>
            </a:r>
            <a:r>
              <a:rPr lang="en-GB" sz="1000" dirty="0" err="1"/>
              <a:t>Lemaître</a:t>
            </a:r>
            <a:r>
              <a:rPr lang="en-GB" sz="1000" dirty="0"/>
              <a:t> G. 1996. Dynamical structure functions in a four-dimensional variational assimilation: A case study. QJRMS 122:</a:t>
            </a:r>
          </a:p>
          <a:p>
            <a:pPr marL="360000" indent="-360000">
              <a:spcBef>
                <a:spcPts val="0"/>
              </a:spcBef>
              <a:spcAft>
                <a:spcPts val="200"/>
              </a:spcAft>
            </a:pPr>
            <a:r>
              <a:rPr lang="en-GB" sz="1000" dirty="0" err="1"/>
              <a:t>Trevisan</a:t>
            </a:r>
            <a:r>
              <a:rPr lang="en-GB" sz="1000" dirty="0"/>
              <a:t> A, </a:t>
            </a:r>
            <a:r>
              <a:rPr lang="en-GB" sz="1000" dirty="0" err="1"/>
              <a:t>D'Isidoro</a:t>
            </a:r>
            <a:r>
              <a:rPr lang="en-GB" sz="1000" dirty="0"/>
              <a:t> M, </a:t>
            </a:r>
            <a:r>
              <a:rPr lang="en-GB" sz="1000" dirty="0" err="1"/>
              <a:t>Talagrand</a:t>
            </a:r>
            <a:r>
              <a:rPr lang="en-GB" sz="1000" dirty="0"/>
              <a:t> O. 2010. Four-dimensional variational assimilation in the unstable subspace and the optimal subspace dimension. QJRMS 136(647):</a:t>
            </a:r>
            <a:r>
              <a:rPr lang="fr-FR" sz="1000" dirty="0"/>
              <a:t> doi:10.1002/qj.571.</a:t>
            </a:r>
            <a:endParaRPr lang="en-GB" sz="1000" dirty="0"/>
          </a:p>
        </p:txBody>
      </p:sp>
      <p:sp>
        <p:nvSpPr>
          <p:cNvPr id="4" name="Footer Placeholder 3">
            <a:extLst>
              <a:ext uri="{FF2B5EF4-FFF2-40B4-BE49-F238E27FC236}">
                <a16:creationId xmlns:a16="http://schemas.microsoft.com/office/drawing/2014/main" xmlns="" id="{9D6525DD-77BA-4887-AB98-EB63B3B67E93}"/>
              </a:ext>
            </a:extLst>
          </p:cNvPr>
          <p:cNvSpPr>
            <a:spLocks noGrp="1"/>
          </p:cNvSpPr>
          <p:nvPr>
            <p:ph type="ftr" sz="quarter" idx="10"/>
          </p:nvPr>
        </p:nvSpPr>
        <p:spPr/>
        <p:txBody>
          <a:bodyPr/>
          <a:lstStyle/>
          <a:p>
            <a:pPr>
              <a:defRPr/>
            </a:pPr>
            <a:r>
              <a:rPr lang="en-GB" altLang="en-US"/>
              <a:t>© Crown copyright   Met Office. Andrew Lorenc  </a:t>
            </a:r>
            <a:fld id="{6100BBA5-8777-4DC6-9188-CBD0044E6475}" type="slidenum">
              <a:rPr lang="en-GB" altLang="en-US" smtClean="0"/>
              <a:pPr>
                <a:defRPr/>
              </a:pPr>
              <a:t>26</a:t>
            </a:fld>
            <a:endParaRPr lang="en-GB" altLang="en-US" sz="1050">
              <a:latin typeface="Times" panose="02020603050405020304" pitchFamily="18" charset="0"/>
            </a:endParaRPr>
          </a:p>
        </p:txBody>
      </p:sp>
    </p:spTree>
    <p:extLst>
      <p:ext uri="{BB962C8B-B14F-4D97-AF65-F5344CB8AC3E}">
        <p14:creationId xmlns:p14="http://schemas.microsoft.com/office/powerpoint/2010/main" val="2536024124"/>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8063644" cy="623248"/>
          </a:xfrm>
        </p:spPr>
        <p:txBody>
          <a:bodyPr/>
          <a:lstStyle/>
          <a:p>
            <a:r>
              <a:rPr lang="en-GB" dirty="0"/>
              <a:t>Aim of this work</a:t>
            </a:r>
          </a:p>
        </p:txBody>
      </p:sp>
      <p:sp>
        <p:nvSpPr>
          <p:cNvPr id="3" name="Footer Placeholder 2"/>
          <p:cNvSpPr>
            <a:spLocks noGrp="1"/>
          </p:cNvSpPr>
          <p:nvPr>
            <p:ph type="ftr" sz="quarter" idx="12"/>
          </p:nvPr>
        </p:nvSpPr>
        <p:spPr/>
        <p:txBody>
          <a:bodyPr/>
          <a:lstStyle/>
          <a:p>
            <a:r>
              <a:rPr lang="en-GB" ker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4" name="Text Placeholder 3"/>
          <p:cNvSpPr>
            <a:spLocks noGrp="1"/>
          </p:cNvSpPr>
          <p:nvPr>
            <p:ph type="body" sz="quarter" idx="11"/>
          </p:nvPr>
        </p:nvSpPr>
        <p:spPr>
          <a:xfrm>
            <a:off x="320040" y="1021080"/>
            <a:ext cx="8823960" cy="3454480"/>
          </a:xfrm>
        </p:spPr>
        <p:txBody>
          <a:bodyPr/>
          <a:lstStyle/>
          <a:p>
            <a:pPr marL="285750" indent="-285750">
              <a:buFont typeface="Arial" panose="020B0604020202020204" pitchFamily="34" charset="0"/>
              <a:buChar char="•"/>
            </a:pPr>
            <a:r>
              <a:rPr lang="en-GB" sz="2400" dirty="0"/>
              <a:t>Repeat earlier comparisons in improved modern system:</a:t>
            </a:r>
          </a:p>
          <a:p>
            <a:pPr marL="628650" lvl="2" indent="-342900">
              <a:buFont typeface="Wingdings" panose="05000000000000000000" pitchFamily="2" charset="2"/>
              <a:buChar char="Ø"/>
            </a:pPr>
            <a:r>
              <a:rPr lang="en-GB" sz="2300" dirty="0"/>
              <a:t>Static </a:t>
            </a:r>
            <a:r>
              <a:rPr lang="en-GB" sz="2300" b="1" dirty="0">
                <a:latin typeface="Times New Roman" panose="02020603050405020304" pitchFamily="18" charset="0"/>
                <a:cs typeface="Times New Roman" panose="02020603050405020304" pitchFamily="18" charset="0"/>
              </a:rPr>
              <a:t>B</a:t>
            </a:r>
            <a:r>
              <a:rPr lang="en-GB" sz="2300" dirty="0"/>
              <a:t> 	</a:t>
            </a:r>
            <a:r>
              <a:rPr lang="en-GB" sz="2300" dirty="0">
                <a:solidFill>
                  <a:srgbClr val="00B0F0"/>
                </a:solidFill>
              </a:rPr>
              <a:t>v</a:t>
            </a:r>
            <a:r>
              <a:rPr lang="en-GB" sz="2300" dirty="0"/>
              <a:t> hybrid 	</a:t>
            </a:r>
            <a:r>
              <a:rPr lang="en-GB" sz="2300" dirty="0">
                <a:solidFill>
                  <a:srgbClr val="00B0F0"/>
                </a:solidFill>
              </a:rPr>
              <a:t>v</a:t>
            </a:r>
            <a:r>
              <a:rPr lang="en-GB" sz="2300" dirty="0"/>
              <a:t> ensemble </a:t>
            </a:r>
            <a:r>
              <a:rPr lang="en-GB" sz="2300" b="1" dirty="0">
                <a:latin typeface="Times New Roman" panose="02020603050405020304" pitchFamily="18" charset="0"/>
                <a:cs typeface="Times New Roman" panose="02020603050405020304" pitchFamily="18" charset="0"/>
              </a:rPr>
              <a:t>B</a:t>
            </a:r>
          </a:p>
          <a:p>
            <a:pPr marL="628650" lvl="2" indent="-342900">
              <a:buFont typeface="Wingdings" panose="05000000000000000000" pitchFamily="2" charset="2"/>
              <a:buChar char="Ø"/>
            </a:pPr>
            <a:r>
              <a:rPr lang="en-GB" sz="2300" dirty="0"/>
              <a:t>4DVar 	</a:t>
            </a:r>
            <a:r>
              <a:rPr lang="en-GB" sz="2300" dirty="0">
                <a:solidFill>
                  <a:srgbClr val="00B0F0"/>
                </a:solidFill>
              </a:rPr>
              <a:t>v</a:t>
            </a:r>
            <a:r>
              <a:rPr lang="en-GB" sz="2300" dirty="0"/>
              <a:t> 4DEnVar</a:t>
            </a:r>
          </a:p>
          <a:p>
            <a:pPr marL="628650" lvl="2" indent="-342900">
              <a:buFont typeface="Wingdings" panose="05000000000000000000" pitchFamily="2" charset="2"/>
              <a:buChar char="Ø"/>
            </a:pPr>
            <a:r>
              <a:rPr lang="en-GB" sz="2300" dirty="0"/>
              <a:t>3D 				</a:t>
            </a:r>
            <a:r>
              <a:rPr lang="en-GB" sz="2300" dirty="0">
                <a:solidFill>
                  <a:srgbClr val="00B0F0"/>
                </a:solidFill>
              </a:rPr>
              <a:t>v</a:t>
            </a:r>
            <a:r>
              <a:rPr lang="en-GB" sz="2300" dirty="0"/>
              <a:t> 4D</a:t>
            </a:r>
          </a:p>
          <a:p>
            <a:pPr marL="285750" indent="-285750">
              <a:buFont typeface="Arial" panose="020B0604020202020204" pitchFamily="34" charset="0"/>
              <a:buChar char="•"/>
            </a:pPr>
            <a:r>
              <a:rPr lang="en-GB" sz="2400" dirty="0"/>
              <a:t>Improved understanding of differences in performance</a:t>
            </a:r>
          </a:p>
          <a:p>
            <a:pPr marL="285750" indent="-285750">
              <a:buFont typeface="Arial" panose="020B0604020202020204" pitchFamily="34" charset="0"/>
              <a:buChar char="•"/>
            </a:pPr>
            <a:r>
              <a:rPr lang="en-GB" sz="2400" dirty="0"/>
              <a:t>Inform priorities for what to try first in new system</a:t>
            </a:r>
          </a:p>
        </p:txBody>
      </p:sp>
    </p:spTree>
    <p:extLst>
      <p:ext uri="{BB962C8B-B14F-4D97-AF65-F5344CB8AC3E}">
        <p14:creationId xmlns:p14="http://schemas.microsoft.com/office/powerpoint/2010/main" val="213303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920" y="1"/>
            <a:ext cx="6608224" cy="594360"/>
          </a:xfrm>
        </p:spPr>
        <p:txBody>
          <a:bodyPr/>
          <a:lstStyle/>
          <a:p>
            <a:r>
              <a:rPr lang="en-GB" dirty="0"/>
              <a:t>Trials</a:t>
            </a:r>
          </a:p>
        </p:txBody>
      </p:sp>
      <p:sp>
        <p:nvSpPr>
          <p:cNvPr id="3" name="Footer Placeholder 2"/>
          <p:cNvSpPr>
            <a:spLocks noGrp="1"/>
          </p:cNvSpPr>
          <p:nvPr>
            <p:ph type="ftr" sz="quarter" idx="12"/>
          </p:nvPr>
        </p:nvSpPr>
        <p:spPr/>
        <p:txBody>
          <a:bodyPr/>
          <a:lstStyle/>
          <a:p>
            <a:r>
              <a:rPr lang="en-GB" ker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4" name="Text Placeholder 3"/>
          <p:cNvSpPr>
            <a:spLocks noGrp="1"/>
          </p:cNvSpPr>
          <p:nvPr>
            <p:ph type="body" sz="quarter" idx="11"/>
          </p:nvPr>
        </p:nvSpPr>
        <p:spPr>
          <a:xfrm>
            <a:off x="197644" y="1112520"/>
            <a:ext cx="8424863" cy="3363040"/>
          </a:xfrm>
        </p:spPr>
        <p:txBody>
          <a:bodyPr/>
          <a:lstStyle/>
          <a:p>
            <a:pPr marL="285750" indent="-285750">
              <a:spcAft>
                <a:spcPts val="600"/>
              </a:spcAft>
              <a:buFont typeface="Arial" panose="020B0604020202020204" pitchFamily="34" charset="0"/>
              <a:buChar char="•"/>
            </a:pPr>
            <a:r>
              <a:rPr lang="en-GB" sz="1800" dirty="0"/>
              <a:t>Reduced resolution version of operational global NWP </a:t>
            </a:r>
            <a:br>
              <a:rPr lang="en-GB" sz="1800" dirty="0"/>
            </a:br>
            <a:r>
              <a:rPr lang="en-GB" sz="1800" dirty="0"/>
              <a:t>(N320 model, N216 analysis increments).</a:t>
            </a:r>
          </a:p>
          <a:p>
            <a:pPr marL="285750" indent="-285750">
              <a:spcAft>
                <a:spcPts val="600"/>
              </a:spcAft>
              <a:buFont typeface="Arial" panose="020B0604020202020204" pitchFamily="34" charset="0"/>
              <a:buChar char="•"/>
            </a:pPr>
            <a:r>
              <a:rPr lang="en-GB" sz="1800" i="1" dirty="0" err="1"/>
              <a:t>sqrt</a:t>
            </a:r>
            <a:r>
              <a:rPr lang="en-GB" sz="1800" b="1" dirty="0" err="1">
                <a:latin typeface="Times New Roman" panose="02020603050405020304" pitchFamily="18" charset="0"/>
                <a:cs typeface="Times New Roman" panose="02020603050405020304" pitchFamily="18" charset="0"/>
              </a:rPr>
              <a:t>B</a:t>
            </a:r>
            <a:r>
              <a:rPr lang="en-GB" sz="1800" dirty="0"/>
              <a:t> preconditioned VAR, allowing nonlinear </a:t>
            </a:r>
            <a:r>
              <a:rPr lang="en-GB" sz="1800" b="1" i="1" dirty="0">
                <a:latin typeface="Times New Roman" panose="02020603050405020304" pitchFamily="18" charset="0"/>
                <a:cs typeface="Times New Roman" panose="02020603050405020304" pitchFamily="18" charset="0"/>
              </a:rPr>
              <a:t>H</a:t>
            </a:r>
            <a:r>
              <a:rPr lang="en-GB" sz="1800" dirty="0"/>
              <a:t>, no outer-loop.  </a:t>
            </a:r>
          </a:p>
          <a:p>
            <a:pPr marL="285750" indent="-285750">
              <a:spcAft>
                <a:spcPts val="600"/>
              </a:spcAft>
              <a:buFont typeface="Arial" panose="020B0604020202020204" pitchFamily="34" charset="0"/>
              <a:buChar char="•"/>
            </a:pPr>
            <a:r>
              <a:rPr lang="en-GB" sz="1800" dirty="0"/>
              <a:t>Independent ETKF ensemble, Ne=44,</a:t>
            </a:r>
            <a:br>
              <a:rPr lang="en-GB" sz="1800" dirty="0"/>
            </a:br>
            <a:r>
              <a:rPr lang="en-GB" sz="1800" dirty="0"/>
              <a:t>enhanced by lag-shift &amp; scale-dependent localisation using 4 wavebands.</a:t>
            </a:r>
          </a:p>
          <a:p>
            <a:pPr marL="285750" indent="-285750">
              <a:spcAft>
                <a:spcPts val="600"/>
              </a:spcAft>
              <a:buFont typeface="Arial" panose="020B0604020202020204" pitchFamily="34" charset="0"/>
              <a:buChar char="•"/>
            </a:pPr>
            <a:r>
              <a:rPr lang="en-GB" sz="1800" dirty="0"/>
              <a:t>Full range of hybrid-weights evaluated for each </a:t>
            </a:r>
            <a:r>
              <a:rPr lang="en-GB" sz="1800" dirty="0" err="1"/>
              <a:t>variational</a:t>
            </a:r>
            <a:r>
              <a:rPr lang="en-GB" sz="1800" dirty="0"/>
              <a:t> method</a:t>
            </a:r>
            <a:r>
              <a:rPr lang="en-GB" sz="1800" dirty="0" smtClean="0"/>
              <a:t>.</a:t>
            </a:r>
            <a:endParaRPr lang="en-GB" sz="1800" dirty="0"/>
          </a:p>
          <a:p>
            <a:pPr marL="285750" indent="-285750">
              <a:spcAft>
                <a:spcPts val="600"/>
              </a:spcAft>
              <a:buFont typeface="Arial" panose="020B0604020202020204" pitchFamily="34" charset="0"/>
              <a:buChar char="•"/>
            </a:pPr>
            <a:r>
              <a:rPr lang="en-GB" sz="1800" dirty="0"/>
              <a:t>7 week in May-June </a:t>
            </a:r>
            <a:r>
              <a:rPr lang="en-GB" sz="1800" dirty="0" smtClean="0"/>
              <a:t>2015, assessed using</a:t>
            </a:r>
            <a:r>
              <a:rPr lang="en-GB" sz="1800" dirty="0"/>
              <a:t/>
            </a:r>
            <a:br>
              <a:rPr lang="en-GB" sz="1800" dirty="0"/>
            </a:br>
            <a:r>
              <a:rPr lang="en-GB" sz="1800" dirty="0"/>
              <a:t>“NWP Index” differences averaged over last 42 days</a:t>
            </a:r>
            <a:r>
              <a:rPr lang="en-GB" sz="1800" dirty="0" smtClean="0"/>
              <a:t>.</a:t>
            </a:r>
            <a:endParaRPr lang="en-GB" sz="1800" dirty="0"/>
          </a:p>
        </p:txBody>
      </p:sp>
    </p:spTree>
    <p:extLst>
      <p:ext uri="{BB962C8B-B14F-4D97-AF65-F5344CB8AC3E}">
        <p14:creationId xmlns:p14="http://schemas.microsoft.com/office/powerpoint/2010/main" val="116845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984" y="0"/>
            <a:ext cx="7369016" cy="623248"/>
          </a:xfrm>
        </p:spPr>
        <p:txBody>
          <a:bodyPr/>
          <a:lstStyle/>
          <a:p>
            <a:r>
              <a:rPr lang="en-GB" dirty="0"/>
              <a:t>Idealised General Bayesian 4D DA</a:t>
            </a:r>
          </a:p>
        </p:txBody>
      </p:sp>
      <p:sp>
        <p:nvSpPr>
          <p:cNvPr id="4" name="Footer Placeholder 3"/>
          <p:cNvSpPr>
            <a:spLocks noGrp="1"/>
          </p:cNvSpPr>
          <p:nvPr>
            <p:ph type="ftr" sz="quarter" idx="10"/>
          </p:nvPr>
        </p:nvSpPr>
        <p:spPr/>
        <p:txBody>
          <a:bodyPr/>
          <a:lstStyle/>
          <a:p>
            <a:pPr>
              <a:defRPr/>
            </a:pPr>
            <a:r>
              <a:rPr lang="en-GB" altLang="en-US"/>
              <a:t>© Crown copyright   Met Office. Andrew Lorenc  </a:t>
            </a:r>
            <a:fld id="{6100BBA5-8777-4DC6-9188-CBD0044E6475}" type="slidenum">
              <a:rPr lang="en-GB" altLang="en-US" smtClean="0"/>
              <a:pPr>
                <a:defRPr/>
              </a:pPr>
              <a:t>5</a:t>
            </a:fld>
            <a:endParaRPr lang="en-GB" altLang="en-US" sz="1050">
              <a:latin typeface="Times"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58" y="106680"/>
            <a:ext cx="8083960" cy="5715000"/>
          </a:xfrm>
          <a:prstGeom prst="rect">
            <a:avLst/>
          </a:prstGeom>
        </p:spPr>
      </p:pic>
    </p:spTree>
    <p:extLst>
      <p:ext uri="{BB962C8B-B14F-4D97-AF65-F5344CB8AC3E}">
        <p14:creationId xmlns:p14="http://schemas.microsoft.com/office/powerpoint/2010/main" val="126600943"/>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984" y="0"/>
            <a:ext cx="7369016" cy="623248"/>
          </a:xfrm>
        </p:spPr>
        <p:txBody>
          <a:bodyPr/>
          <a:lstStyle/>
          <a:p>
            <a:r>
              <a:rPr lang="en-GB" dirty="0"/>
              <a:t>Summary comparison</a:t>
            </a:r>
          </a:p>
        </p:txBody>
      </p:sp>
      <p:sp>
        <p:nvSpPr>
          <p:cNvPr id="4" name="Footer Placeholder 3"/>
          <p:cNvSpPr>
            <a:spLocks noGrp="1"/>
          </p:cNvSpPr>
          <p:nvPr>
            <p:ph type="ftr" sz="quarter" idx="10"/>
          </p:nvPr>
        </p:nvSpPr>
        <p:spPr/>
        <p:txBody>
          <a:bodyPr/>
          <a:lstStyle/>
          <a:p>
            <a:pPr>
              <a:defRPr/>
            </a:pPr>
            <a:r>
              <a:rPr lang="en-GB" altLang="en-US"/>
              <a:t>© Crown copyright   Met Office. Andrew Lorenc  </a:t>
            </a:r>
            <a:fld id="{6100BBA5-8777-4DC6-9188-CBD0044E6475}" type="slidenum">
              <a:rPr lang="en-GB" altLang="en-US" smtClean="0"/>
              <a:pPr>
                <a:defRPr/>
              </a:pPr>
              <a:t>6</a:t>
            </a:fld>
            <a:endParaRPr lang="en-GB" altLang="en-US" sz="1050">
              <a:latin typeface="Times"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218" y="441440"/>
            <a:ext cx="7275564" cy="5143500"/>
          </a:xfrm>
          <a:prstGeom prst="rect">
            <a:avLst/>
          </a:prstGeom>
        </p:spPr>
      </p:pic>
    </p:spTree>
    <p:extLst>
      <p:ext uri="{BB962C8B-B14F-4D97-AF65-F5344CB8AC3E}">
        <p14:creationId xmlns:p14="http://schemas.microsoft.com/office/powerpoint/2010/main" val="1953379185"/>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054" y="0"/>
            <a:ext cx="7353946" cy="623248"/>
          </a:xfrm>
        </p:spPr>
        <p:txBody>
          <a:bodyPr/>
          <a:lstStyle/>
          <a:p>
            <a:r>
              <a:rPr lang="en-GB" dirty="0"/>
              <a:t>Comparison of hybrid-</a:t>
            </a:r>
            <a:r>
              <a:rPr lang="en-GB" dirty="0" err="1"/>
              <a:t>Var</a:t>
            </a:r>
            <a:r>
              <a:rPr lang="en-GB" dirty="0"/>
              <a:t> methods</a:t>
            </a:r>
          </a:p>
        </p:txBody>
      </p:sp>
      <p:sp>
        <p:nvSpPr>
          <p:cNvPr id="4" name="Footer Placeholder 3"/>
          <p:cNvSpPr>
            <a:spLocks noGrp="1"/>
          </p:cNvSpPr>
          <p:nvPr>
            <p:ph type="ftr" sz="quarter" idx="10"/>
          </p:nvPr>
        </p:nvSpPr>
        <p:spPr/>
        <p:txBody>
          <a:bodyPr/>
          <a:lstStyle/>
          <a:p>
            <a:pPr>
              <a:defRPr/>
            </a:pPr>
            <a:r>
              <a:rPr lang="en-GB" altLang="en-US"/>
              <a:t>© Crown copyright   Met Office. Andrew Lorenc  </a:t>
            </a:r>
            <a:fld id="{6100BBA5-8777-4DC6-9188-CBD0044E6475}" type="slidenum">
              <a:rPr lang="en-GB" altLang="en-US" smtClean="0"/>
              <a:pPr>
                <a:defRPr/>
              </a:pPr>
              <a:t>7</a:t>
            </a:fld>
            <a:endParaRPr lang="en-GB" altLang="en-US" sz="1050">
              <a:latin typeface="Times" panose="02020603050405020304" pitchFamily="18" charset="0"/>
            </a:endParaRPr>
          </a:p>
        </p:txBody>
      </p:sp>
      <p:sp>
        <p:nvSpPr>
          <p:cNvPr id="6" name="TextBox 5"/>
          <p:cNvSpPr txBox="1"/>
          <p:nvPr/>
        </p:nvSpPr>
        <p:spPr>
          <a:xfrm>
            <a:off x="-1" y="4446458"/>
            <a:ext cx="1193369" cy="2673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hangingPunct="0"/>
            <a:r>
              <a:rPr lang="en-US" sz="800" dirty="0">
                <a:solidFill>
                  <a:srgbClr val="0070C0"/>
                </a:solidFill>
              </a:rPr>
              <a:t>Lorenc &amp; </a:t>
            </a:r>
            <a:r>
              <a:rPr lang="en-US" sz="800" dirty="0" err="1">
                <a:solidFill>
                  <a:srgbClr val="0070C0"/>
                </a:solidFill>
              </a:rPr>
              <a:t>Jardak</a:t>
            </a:r>
            <a:r>
              <a:rPr lang="en-US" sz="800" dirty="0">
                <a:solidFill>
                  <a:srgbClr val="0070C0"/>
                </a:solidFill>
              </a:rPr>
              <a:t> 2018</a:t>
            </a:r>
            <a:endParaRPr kumimoji="0" lang="en-GB" sz="800" b="0" u="none" strike="noStrike" cap="none" spc="0" normalizeH="0" baseline="0" dirty="0">
              <a:ln>
                <a:noFill/>
              </a:ln>
              <a:solidFill>
                <a:srgbClr val="0070C0"/>
              </a:solidFill>
              <a:effectLst/>
              <a:uFillTx/>
              <a:sym typeface="Helvetica Light"/>
            </a:endParaRPr>
          </a:p>
        </p:txBody>
      </p:sp>
      <p:sp>
        <p:nvSpPr>
          <p:cNvPr id="3" name="TextBox 2"/>
          <p:cNvSpPr txBox="1"/>
          <p:nvPr/>
        </p:nvSpPr>
        <p:spPr>
          <a:xfrm>
            <a:off x="17856" y="1184879"/>
            <a:ext cx="3584772" cy="28219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285750" indent="-285750" defTabSz="584200" hangingPunct="0">
              <a:spcAft>
                <a:spcPts val="1200"/>
              </a:spcAft>
              <a:buFont typeface="Arial" panose="020B0604020202020204" pitchFamily="34" charset="0"/>
              <a:buChar char="•"/>
            </a:pPr>
            <a:r>
              <a:rPr kumimoji="0" lang="en-GB" sz="1600" b="0" i="0" u="none" strike="noStrike" cap="none" spc="0" normalizeH="0" baseline="0" dirty="0" smtClean="0">
                <a:ln>
                  <a:noFill/>
                </a:ln>
                <a:solidFill>
                  <a:schemeClr val="tx1"/>
                </a:solidFill>
                <a:effectLst/>
                <a:uFillTx/>
                <a:latin typeface="+mn-lt"/>
                <a:ea typeface="+mn-ea"/>
                <a:cs typeface="+mn-cs"/>
                <a:sym typeface="Helvetica Light"/>
              </a:rPr>
              <a:t>4DVar </a:t>
            </a:r>
            <a:r>
              <a:rPr kumimoji="0" lang="en-GB" sz="1600" b="0" i="0" u="none" strike="noStrike" cap="none" spc="0" normalizeH="0" baseline="0" dirty="0">
                <a:ln>
                  <a:noFill/>
                </a:ln>
                <a:solidFill>
                  <a:schemeClr val="tx1"/>
                </a:solidFill>
                <a:effectLst/>
                <a:uFillTx/>
                <a:latin typeface="+mn-lt"/>
                <a:ea typeface="+mn-ea"/>
                <a:cs typeface="+mn-cs"/>
                <a:sym typeface="Helvetica Light"/>
              </a:rPr>
              <a:t>improves </a:t>
            </a:r>
            <a:r>
              <a:rPr kumimoji="0" lang="en-GB" sz="1600" b="0" i="0" u="none" strike="noStrike" cap="none" spc="0" normalizeH="0" baseline="0" dirty="0" smtClean="0">
                <a:ln>
                  <a:noFill/>
                </a:ln>
                <a:solidFill>
                  <a:schemeClr val="tx1"/>
                </a:solidFill>
                <a:effectLst/>
                <a:uFillTx/>
                <a:latin typeface="+mn-lt"/>
                <a:ea typeface="+mn-ea"/>
                <a:cs typeface="+mn-cs"/>
                <a:sym typeface="Helvetica Light"/>
              </a:rPr>
              <a:t>on 3DVar using static </a:t>
            </a:r>
            <a:r>
              <a:rPr lang="en-GB" sz="1600" b="1" dirty="0" err="1">
                <a:latin typeface="Times New Roman" panose="02020603050405020304" pitchFamily="18" charset="0"/>
                <a:cs typeface="Times New Roman" panose="02020603050405020304" pitchFamily="18" charset="0"/>
                <a:sym typeface="Helvetica Light"/>
              </a:rPr>
              <a:t>B</a:t>
            </a:r>
            <a:r>
              <a:rPr lang="en-GB" sz="1600" i="1" baseline="-25000" dirty="0" err="1">
                <a:latin typeface="Times New Roman" panose="02020603050405020304" pitchFamily="18" charset="0"/>
                <a:cs typeface="Times New Roman" panose="02020603050405020304" pitchFamily="18" charset="0"/>
                <a:sym typeface="Helvetica Light"/>
              </a:rPr>
              <a:t>c</a:t>
            </a:r>
            <a:r>
              <a:rPr kumimoji="0" lang="en-GB" sz="1600" b="0" i="0" u="none" strike="noStrike" cap="none" spc="0" normalizeH="0" baseline="0" dirty="0">
                <a:ln>
                  <a:noFill/>
                </a:ln>
                <a:solidFill>
                  <a:schemeClr val="tx1"/>
                </a:solidFill>
                <a:effectLst/>
                <a:uFillTx/>
                <a:latin typeface="+mn-lt"/>
                <a:ea typeface="+mn-ea"/>
                <a:cs typeface="+mn-cs"/>
                <a:sym typeface="Helvetica Light"/>
              </a:rPr>
              <a:t> by 6</a:t>
            </a:r>
            <a:r>
              <a:rPr kumimoji="0" lang="en-GB" sz="1600" b="0" i="0" u="none" strike="noStrike" cap="none" spc="0" normalizeH="0" baseline="0" dirty="0" smtClean="0">
                <a:ln>
                  <a:noFill/>
                </a:ln>
                <a:solidFill>
                  <a:schemeClr val="tx1"/>
                </a:solidFill>
                <a:effectLst/>
                <a:uFillTx/>
                <a:latin typeface="+mn-lt"/>
                <a:ea typeface="+mn-ea"/>
                <a:cs typeface="+mn-cs"/>
                <a:sym typeface="Helvetica Light"/>
              </a:rPr>
              <a:t>%, but </a:t>
            </a:r>
            <a:r>
              <a:rPr kumimoji="0" lang="en-GB" sz="1600" b="0" i="0" u="none" strike="noStrike" cap="none" spc="0" normalizeH="0" baseline="0" dirty="0">
                <a:ln>
                  <a:noFill/>
                </a:ln>
                <a:solidFill>
                  <a:schemeClr val="tx1"/>
                </a:solidFill>
                <a:effectLst/>
                <a:uFillTx/>
                <a:latin typeface="+mn-lt"/>
                <a:ea typeface="+mn-ea"/>
                <a:cs typeface="+mn-cs"/>
                <a:sym typeface="Helvetica Light"/>
              </a:rPr>
              <a:t>doesn</a:t>
            </a:r>
            <a:r>
              <a:rPr lang="en-GB" sz="1600" dirty="0">
                <a:sym typeface="Helvetica Light"/>
              </a:rPr>
              <a:t>’t much </a:t>
            </a:r>
            <a:r>
              <a:rPr lang="en-GB" sz="1600" dirty="0" smtClean="0">
                <a:sym typeface="Helvetica Light"/>
              </a:rPr>
              <a:t>improve when using </a:t>
            </a:r>
            <a:r>
              <a:rPr lang="en-GB" sz="1600" b="1" dirty="0">
                <a:latin typeface="Times New Roman" panose="02020603050405020304" pitchFamily="18" charset="0"/>
                <a:cs typeface="Times New Roman" panose="02020603050405020304" pitchFamily="18" charset="0"/>
                <a:sym typeface="Helvetica Light"/>
              </a:rPr>
              <a:t>B</a:t>
            </a:r>
            <a:r>
              <a:rPr lang="en-GB" sz="1600" i="1" baseline="-25000" dirty="0">
                <a:latin typeface="Times New Roman" panose="02020603050405020304" pitchFamily="18" charset="0"/>
                <a:cs typeface="Times New Roman" panose="02020603050405020304" pitchFamily="18" charset="0"/>
                <a:sym typeface="Helvetica Light"/>
              </a:rPr>
              <a:t>ens</a:t>
            </a:r>
            <a:br>
              <a:rPr lang="en-GB" sz="1600" i="1" baseline="-25000" dirty="0">
                <a:latin typeface="Times New Roman" panose="02020603050405020304" pitchFamily="18" charset="0"/>
                <a:cs typeface="Times New Roman" panose="02020603050405020304" pitchFamily="18" charset="0"/>
                <a:sym typeface="Helvetica Light"/>
              </a:rPr>
            </a:br>
            <a:r>
              <a:rPr lang="en-GB" sz="1600" dirty="0">
                <a:sym typeface="Helvetica Light"/>
              </a:rPr>
              <a:t>‒ with </a:t>
            </a:r>
            <a:r>
              <a:rPr lang="el-GR" sz="1600" i="1" dirty="0">
                <a:sym typeface="Helvetica Light"/>
              </a:rPr>
              <a:t>β</a:t>
            </a:r>
            <a:r>
              <a:rPr lang="en-GB" sz="1600" i="1" baseline="-25000" dirty="0">
                <a:latin typeface="Times New Roman" panose="02020603050405020304" pitchFamily="18" charset="0"/>
                <a:cs typeface="Times New Roman" panose="02020603050405020304" pitchFamily="18" charset="0"/>
                <a:sym typeface="Helvetica Light"/>
              </a:rPr>
              <a:t>e</a:t>
            </a:r>
            <a:r>
              <a:rPr lang="en-GB" sz="1600" baseline="30000" dirty="0">
                <a:sym typeface="Helvetica Light"/>
              </a:rPr>
              <a:t>2</a:t>
            </a:r>
            <a:r>
              <a:rPr lang="en-GB" sz="1600" dirty="0">
                <a:sym typeface="Helvetica Light"/>
              </a:rPr>
              <a:t>=1 4DEnVar is as good  </a:t>
            </a:r>
          </a:p>
          <a:p>
            <a:pPr marL="285750" marR="0" indent="-285750" algn="l" defTabSz="584200" rtl="0" fontAlgn="auto" latinLnBrk="0" hangingPunct="0">
              <a:lnSpc>
                <a:spcPct val="100000"/>
              </a:lnSpc>
              <a:spcBef>
                <a:spcPts val="0"/>
              </a:spcBef>
              <a:spcAft>
                <a:spcPts val="1200"/>
              </a:spcAft>
              <a:buClrTx/>
              <a:buSzTx/>
              <a:buFont typeface="Arial" panose="020B0604020202020204" pitchFamily="34" charset="0"/>
              <a:buChar char="•"/>
              <a:tabLst/>
            </a:pPr>
            <a:r>
              <a:rPr kumimoji="0" lang="en-GB" sz="1600" b="0" i="0" u="none" strike="noStrike" cap="none" spc="0" normalizeH="0" baseline="0" dirty="0">
                <a:ln>
                  <a:noFill/>
                </a:ln>
                <a:solidFill>
                  <a:schemeClr val="tx1"/>
                </a:solidFill>
                <a:effectLst/>
                <a:uFillTx/>
                <a:latin typeface="+mn-lt"/>
                <a:ea typeface="+mn-ea"/>
                <a:cs typeface="+mn-cs"/>
                <a:sym typeface="Helvetica Light"/>
              </a:rPr>
              <a:t>Allowing</a:t>
            </a:r>
            <a:r>
              <a:rPr kumimoji="0" lang="en-GB" sz="1600" b="0" i="0" u="none" strike="noStrike" cap="none" spc="0" normalizeH="0" dirty="0">
                <a:ln>
                  <a:noFill/>
                </a:ln>
                <a:solidFill>
                  <a:schemeClr val="tx1"/>
                </a:solidFill>
                <a:effectLst/>
                <a:uFillTx/>
                <a:latin typeface="+mn-lt"/>
                <a:ea typeface="+mn-ea"/>
                <a:cs typeface="+mn-cs"/>
                <a:sym typeface="Helvetica Light"/>
              </a:rPr>
              <a:t> for the </a:t>
            </a:r>
            <a:r>
              <a:rPr kumimoji="0" lang="en-GB" sz="1600" b="0" i="0" u="none" strike="noStrike" cap="none" spc="0" normalizeH="0" dirty="0" err="1">
                <a:ln>
                  <a:noFill/>
                </a:ln>
                <a:solidFill>
                  <a:schemeClr val="tx1"/>
                </a:solidFill>
                <a:effectLst/>
                <a:uFillTx/>
                <a:latin typeface="+mn-lt"/>
                <a:ea typeface="+mn-ea"/>
                <a:cs typeface="+mn-cs"/>
                <a:sym typeface="Helvetica Light"/>
              </a:rPr>
              <a:t>obs</a:t>
            </a:r>
            <a:r>
              <a:rPr kumimoji="0" lang="en-GB" sz="1600" b="0" i="0" u="none" strike="noStrike" cap="none" spc="0" normalizeH="0" dirty="0">
                <a:ln>
                  <a:noFill/>
                </a:ln>
                <a:solidFill>
                  <a:schemeClr val="tx1"/>
                </a:solidFill>
                <a:effectLst/>
                <a:uFillTx/>
                <a:latin typeface="+mn-lt"/>
                <a:ea typeface="+mn-ea"/>
                <a:cs typeface="+mn-cs"/>
                <a:sym typeface="Helvetica Light"/>
              </a:rPr>
              <a:t>-time in 4DEnVar gains 1% over 3DEnVar</a:t>
            </a:r>
          </a:p>
          <a:p>
            <a:pPr marL="285750" marR="0" indent="-285750" algn="l" defTabSz="584200" rtl="0" fontAlgn="auto" latinLnBrk="0" hangingPunct="0">
              <a:lnSpc>
                <a:spcPct val="100000"/>
              </a:lnSpc>
              <a:spcBef>
                <a:spcPts val="0"/>
              </a:spcBef>
              <a:spcAft>
                <a:spcPts val="1200"/>
              </a:spcAft>
              <a:buClrTx/>
              <a:buSzTx/>
              <a:buFont typeface="Arial" panose="020B0604020202020204" pitchFamily="34" charset="0"/>
              <a:buChar char="•"/>
              <a:tabLst/>
            </a:pPr>
            <a:r>
              <a:rPr lang="en-GB" sz="1600" baseline="0" dirty="0">
                <a:sym typeface="Helvetica Light"/>
              </a:rPr>
              <a:t>Hybrid-4DVar is 1% better than 4DVar and 2% better than best hybrid</a:t>
            </a:r>
            <a:r>
              <a:rPr lang="en-GB" sz="1600" dirty="0">
                <a:sym typeface="Helvetica Light"/>
              </a:rPr>
              <a:t>-4DEnVar</a:t>
            </a:r>
            <a:endParaRPr kumimoji="0" lang="en-GB" sz="1600" b="0" i="0" u="none" strike="noStrike" cap="none" spc="0" normalizeH="0" baseline="0" dirty="0">
              <a:ln>
                <a:noFill/>
              </a:ln>
              <a:solidFill>
                <a:schemeClr val="tx1"/>
              </a:solidFill>
              <a:effectLst/>
              <a:uFillTx/>
              <a:latin typeface="+mn-lt"/>
              <a:ea typeface="+mn-ea"/>
              <a:cs typeface="+mn-cs"/>
              <a:sym typeface="Helvetica Ligh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4911" y="618086"/>
            <a:ext cx="5439103" cy="4079327"/>
          </a:xfrm>
          <a:prstGeom prst="rect">
            <a:avLst/>
          </a:prstGeom>
        </p:spPr>
      </p:pic>
    </p:spTree>
    <p:extLst>
      <p:ext uri="{BB962C8B-B14F-4D97-AF65-F5344CB8AC3E}">
        <p14:creationId xmlns:p14="http://schemas.microsoft.com/office/powerpoint/2010/main" val="229985406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722" y="71139"/>
            <a:ext cx="7319938" cy="623248"/>
          </a:xfrm>
        </p:spPr>
        <p:txBody>
          <a:bodyPr/>
          <a:lstStyle/>
          <a:p>
            <a:r>
              <a:rPr lang="en-GB" dirty="0"/>
              <a:t>Scorecards for best method</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50398" y="694387"/>
            <a:ext cx="4049712" cy="2080928"/>
          </a:xfrm>
        </p:spPr>
      </p:pic>
      <p:sp>
        <p:nvSpPr>
          <p:cNvPr id="4" name="Footer Placeholder 3"/>
          <p:cNvSpPr>
            <a:spLocks noGrp="1"/>
          </p:cNvSpPr>
          <p:nvPr>
            <p:ph type="ftr" sz="quarter" idx="10"/>
          </p:nvPr>
        </p:nvSpPr>
        <p:spPr/>
        <p:txBody>
          <a:bodyPr/>
          <a:lstStyle/>
          <a:p>
            <a:pPr>
              <a:defRPr/>
            </a:pPr>
            <a:r>
              <a:rPr lang="en-GB" altLang="en-US"/>
              <a:t>© Crown copyright   Met Office. Andrew Lorenc  </a:t>
            </a:r>
            <a:fld id="{6100BBA5-8777-4DC6-9188-CBD0044E6475}" type="slidenum">
              <a:rPr lang="en-GB" altLang="en-US" smtClean="0"/>
              <a:pPr>
                <a:defRPr/>
              </a:pPr>
              <a:t>8</a:t>
            </a:fld>
            <a:endParaRPr lang="en-GB" altLang="en-US" sz="1050">
              <a:latin typeface="Times"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0398" y="2651210"/>
            <a:ext cx="4049712" cy="2080929"/>
          </a:xfrm>
          <a:prstGeom prst="rect">
            <a:avLst/>
          </a:prstGeom>
        </p:spPr>
      </p:pic>
      <p:sp>
        <p:nvSpPr>
          <p:cNvPr id="7" name="TextBox 6"/>
          <p:cNvSpPr txBox="1"/>
          <p:nvPr/>
        </p:nvSpPr>
        <p:spPr>
          <a:xfrm>
            <a:off x="527050" y="1084058"/>
            <a:ext cx="4044950" cy="12984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defTabSz="584200" hangingPunct="0">
              <a:spcAft>
                <a:spcPts val="600"/>
              </a:spcAft>
            </a:pPr>
            <a:r>
              <a:rPr lang="en-GB" sz="2000" dirty="0">
                <a:sym typeface="Helvetica Light"/>
              </a:rPr>
              <a:t>Hybrid-4DVar with </a:t>
            </a:r>
            <a:r>
              <a:rPr lang="el-GR" sz="2000" i="1" dirty="0">
                <a:sym typeface="Helvetica Light"/>
              </a:rPr>
              <a:t>β</a:t>
            </a:r>
            <a:r>
              <a:rPr lang="en-GB" sz="2000" i="1" baseline="-25000" dirty="0">
                <a:latin typeface="Times New Roman" panose="02020603050405020304" pitchFamily="18" charset="0"/>
                <a:cs typeface="Times New Roman" panose="02020603050405020304" pitchFamily="18" charset="0"/>
                <a:sym typeface="Helvetica Light"/>
              </a:rPr>
              <a:t>e</a:t>
            </a:r>
            <a:r>
              <a:rPr lang="en-GB" sz="2000" baseline="30000" dirty="0">
                <a:sym typeface="Helvetica Light"/>
              </a:rPr>
              <a:t>2</a:t>
            </a:r>
            <a:r>
              <a:rPr lang="en-GB" sz="2000" dirty="0">
                <a:sym typeface="Helvetica Light"/>
              </a:rPr>
              <a:t>=0.5</a:t>
            </a:r>
          </a:p>
          <a:p>
            <a:pPr algn="r" defTabSz="584200" hangingPunct="0">
              <a:spcAft>
                <a:spcPts val="600"/>
              </a:spcAft>
            </a:pPr>
            <a:r>
              <a:rPr lang="en-GB" sz="2000" dirty="0">
                <a:sym typeface="Helvetica Light"/>
              </a:rPr>
              <a:t>beats </a:t>
            </a:r>
            <a:r>
              <a:rPr kumimoji="0" lang="en-GB" sz="2000" b="0" i="0" u="none" strike="noStrike" cap="none" spc="0" normalizeH="0" baseline="0" dirty="0">
                <a:ln>
                  <a:noFill/>
                </a:ln>
                <a:solidFill>
                  <a:schemeClr val="tx1"/>
                </a:solidFill>
                <a:effectLst/>
                <a:uFillTx/>
                <a:latin typeface="+mn-lt"/>
                <a:ea typeface="+mn-ea"/>
                <a:cs typeface="+mn-cs"/>
                <a:sym typeface="Helvetica Light"/>
              </a:rPr>
              <a:t>4DVar </a:t>
            </a:r>
            <a:r>
              <a:rPr lang="en-GB" sz="2000" dirty="0">
                <a:solidFill>
                  <a:schemeClr val="tx1">
                    <a:lumMod val="25000"/>
                    <a:lumOff val="75000"/>
                  </a:schemeClr>
                </a:solidFill>
                <a:sym typeface="Helvetica Light"/>
              </a:rPr>
              <a:t>with </a:t>
            </a:r>
            <a:r>
              <a:rPr lang="el-GR" sz="2000" i="1" dirty="0">
                <a:solidFill>
                  <a:schemeClr val="tx1">
                    <a:lumMod val="25000"/>
                    <a:lumOff val="75000"/>
                  </a:schemeClr>
                </a:solidFill>
                <a:sym typeface="Helvetica Light"/>
              </a:rPr>
              <a:t>β</a:t>
            </a:r>
            <a:r>
              <a:rPr lang="en-GB" sz="2000" i="1" baseline="-25000" dirty="0">
                <a:solidFill>
                  <a:schemeClr val="tx1">
                    <a:lumMod val="25000"/>
                    <a:lumOff val="75000"/>
                  </a:schemeClr>
                </a:solidFill>
                <a:latin typeface="Times New Roman" panose="02020603050405020304" pitchFamily="18" charset="0"/>
                <a:cs typeface="Times New Roman" panose="02020603050405020304" pitchFamily="18" charset="0"/>
                <a:sym typeface="Helvetica Light"/>
              </a:rPr>
              <a:t>e</a:t>
            </a:r>
            <a:r>
              <a:rPr lang="en-GB" sz="2000" baseline="30000" dirty="0">
                <a:solidFill>
                  <a:schemeClr val="tx1">
                    <a:lumMod val="25000"/>
                    <a:lumOff val="75000"/>
                  </a:schemeClr>
                </a:solidFill>
                <a:sym typeface="Helvetica Light"/>
              </a:rPr>
              <a:t>2</a:t>
            </a:r>
            <a:r>
              <a:rPr lang="en-GB" sz="2000" dirty="0">
                <a:solidFill>
                  <a:schemeClr val="tx1">
                    <a:lumMod val="25000"/>
                    <a:lumOff val="75000"/>
                  </a:schemeClr>
                </a:solidFill>
                <a:sym typeface="Helvetica Light"/>
              </a:rPr>
              <a:t>=0.0</a:t>
            </a:r>
            <a:endParaRPr kumimoji="0" lang="en-GB" sz="2000" b="0" i="0" u="none" strike="noStrike" cap="none" spc="0" normalizeH="0" baseline="0" dirty="0">
              <a:ln>
                <a:noFill/>
              </a:ln>
              <a:solidFill>
                <a:schemeClr val="tx1">
                  <a:lumMod val="25000"/>
                  <a:lumOff val="75000"/>
                </a:schemeClr>
              </a:solidFill>
              <a:effectLst/>
              <a:uFillTx/>
              <a:sym typeface="Helvetica Light"/>
            </a:endParaRPr>
          </a:p>
          <a:p>
            <a:pPr algn="r" defTabSz="584200" hangingPunct="0">
              <a:spcAft>
                <a:spcPts val="600"/>
              </a:spcAft>
            </a:pPr>
            <a:r>
              <a:rPr lang="en-GB" sz="2000" dirty="0">
                <a:sym typeface="Helvetica Light"/>
              </a:rPr>
              <a:t>+</a:t>
            </a:r>
            <a:r>
              <a:rPr kumimoji="0" lang="en-GB" sz="2000" b="0" i="0" u="none" strike="noStrike" cap="none" spc="0" normalizeH="0" baseline="0" dirty="0">
                <a:ln>
                  <a:noFill/>
                </a:ln>
                <a:solidFill>
                  <a:schemeClr val="tx1"/>
                </a:solidFill>
                <a:effectLst/>
                <a:uFillTx/>
                <a:latin typeface="+mn-lt"/>
                <a:ea typeface="+mn-ea"/>
                <a:cs typeface="+mn-cs"/>
                <a:sym typeface="Helvetica Light"/>
              </a:rPr>
              <a:t>1.1% on Index</a:t>
            </a:r>
          </a:p>
        </p:txBody>
      </p:sp>
      <p:sp>
        <p:nvSpPr>
          <p:cNvPr id="8" name="TextBox 7"/>
          <p:cNvSpPr txBox="1"/>
          <p:nvPr/>
        </p:nvSpPr>
        <p:spPr>
          <a:xfrm>
            <a:off x="542290" y="3019538"/>
            <a:ext cx="4044950" cy="12984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defTabSz="584200" hangingPunct="0">
              <a:spcAft>
                <a:spcPts val="600"/>
              </a:spcAft>
            </a:pPr>
            <a:r>
              <a:rPr lang="en-GB" sz="2000" dirty="0">
                <a:sym typeface="Helvetica Light"/>
              </a:rPr>
              <a:t>Hybrid-4DVar with </a:t>
            </a:r>
            <a:r>
              <a:rPr lang="el-GR" sz="2000" i="1" dirty="0">
                <a:sym typeface="Helvetica Light"/>
              </a:rPr>
              <a:t>β</a:t>
            </a:r>
            <a:r>
              <a:rPr lang="en-GB" sz="2000" i="1" baseline="-25000" dirty="0">
                <a:latin typeface="Times New Roman" panose="02020603050405020304" pitchFamily="18" charset="0"/>
                <a:cs typeface="Times New Roman" panose="02020603050405020304" pitchFamily="18" charset="0"/>
                <a:sym typeface="Helvetica Light"/>
              </a:rPr>
              <a:t>e</a:t>
            </a:r>
            <a:r>
              <a:rPr lang="en-GB" sz="2000" baseline="30000" dirty="0">
                <a:sym typeface="Helvetica Light"/>
              </a:rPr>
              <a:t>2</a:t>
            </a:r>
            <a:r>
              <a:rPr lang="en-GB" sz="2000" dirty="0">
                <a:sym typeface="Helvetica Light"/>
              </a:rPr>
              <a:t>=0.5</a:t>
            </a:r>
          </a:p>
          <a:p>
            <a:pPr algn="r" defTabSz="584200" hangingPunct="0">
              <a:spcAft>
                <a:spcPts val="600"/>
              </a:spcAft>
            </a:pPr>
            <a:r>
              <a:rPr lang="en-GB" sz="2000" dirty="0">
                <a:sym typeface="Helvetica Light"/>
              </a:rPr>
              <a:t>beats hybrid-4DEnVar with </a:t>
            </a:r>
            <a:r>
              <a:rPr lang="el-GR" sz="2000" i="1" dirty="0">
                <a:sym typeface="Helvetica Light"/>
              </a:rPr>
              <a:t>β</a:t>
            </a:r>
            <a:r>
              <a:rPr lang="en-GB" sz="2000" i="1" baseline="-25000" dirty="0">
                <a:latin typeface="Times New Roman" panose="02020603050405020304" pitchFamily="18" charset="0"/>
                <a:cs typeface="Times New Roman" panose="02020603050405020304" pitchFamily="18" charset="0"/>
                <a:sym typeface="Helvetica Light"/>
              </a:rPr>
              <a:t>e</a:t>
            </a:r>
            <a:r>
              <a:rPr lang="en-GB" sz="2000" baseline="30000" dirty="0">
                <a:sym typeface="Helvetica Light"/>
              </a:rPr>
              <a:t>2</a:t>
            </a:r>
            <a:r>
              <a:rPr lang="en-GB" sz="2000" dirty="0">
                <a:sym typeface="Helvetica Light"/>
              </a:rPr>
              <a:t>=0.7</a:t>
            </a:r>
          </a:p>
          <a:p>
            <a:pPr algn="r" defTabSz="584200" hangingPunct="0">
              <a:spcAft>
                <a:spcPts val="600"/>
              </a:spcAft>
            </a:pPr>
            <a:r>
              <a:rPr lang="en-GB" sz="2000" dirty="0">
                <a:sym typeface="Helvetica Light"/>
              </a:rPr>
              <a:t>+</a:t>
            </a:r>
            <a:r>
              <a:rPr kumimoji="0" lang="en-GB" sz="2000" b="0" i="0" u="none" strike="noStrike" cap="none" spc="0" normalizeH="0" baseline="0" dirty="0">
                <a:ln>
                  <a:noFill/>
                </a:ln>
                <a:solidFill>
                  <a:schemeClr val="tx1"/>
                </a:solidFill>
                <a:effectLst/>
                <a:uFillTx/>
                <a:latin typeface="+mn-lt"/>
                <a:ea typeface="+mn-ea"/>
                <a:cs typeface="+mn-cs"/>
                <a:sym typeface="Helvetica Light"/>
              </a:rPr>
              <a:t>2.2% on Index</a:t>
            </a:r>
          </a:p>
        </p:txBody>
      </p:sp>
    </p:spTree>
    <p:extLst>
      <p:ext uri="{BB962C8B-B14F-4D97-AF65-F5344CB8AC3E}">
        <p14:creationId xmlns:p14="http://schemas.microsoft.com/office/powerpoint/2010/main" val="250658155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054" y="0"/>
            <a:ext cx="7353946" cy="623248"/>
          </a:xfrm>
        </p:spPr>
        <p:txBody>
          <a:bodyPr/>
          <a:lstStyle/>
          <a:p>
            <a:r>
              <a:rPr lang="en-GB" dirty="0"/>
              <a:t>Comparison of hybrid-</a:t>
            </a:r>
            <a:r>
              <a:rPr lang="en-GB" dirty="0" err="1"/>
              <a:t>Var</a:t>
            </a:r>
            <a:r>
              <a:rPr lang="en-GB" dirty="0"/>
              <a:t> methods</a:t>
            </a:r>
          </a:p>
        </p:txBody>
      </p:sp>
      <p:sp>
        <p:nvSpPr>
          <p:cNvPr id="4" name="Footer Placeholder 3"/>
          <p:cNvSpPr>
            <a:spLocks noGrp="1"/>
          </p:cNvSpPr>
          <p:nvPr>
            <p:ph type="ftr" sz="quarter" idx="10"/>
          </p:nvPr>
        </p:nvSpPr>
        <p:spPr/>
        <p:txBody>
          <a:bodyPr/>
          <a:lstStyle/>
          <a:p>
            <a:pPr>
              <a:defRPr/>
            </a:pPr>
            <a:r>
              <a:rPr lang="en-GB" altLang="en-US" dirty="0"/>
              <a:t>© Crown copyright   Met Office. Andrew Lorenc  </a:t>
            </a:r>
            <a:fld id="{6100BBA5-8777-4DC6-9188-CBD0044E6475}" type="slidenum">
              <a:rPr lang="en-GB" altLang="en-US" smtClean="0"/>
              <a:pPr>
                <a:defRPr/>
              </a:pPr>
              <a:t>9</a:t>
            </a:fld>
            <a:endParaRPr lang="en-GB" altLang="en-US" sz="1050" dirty="0">
              <a:latin typeface="Times" panose="02020603050405020304" pitchFamily="18" charset="0"/>
            </a:endParaRPr>
          </a:p>
        </p:txBody>
      </p:sp>
      <p:sp>
        <p:nvSpPr>
          <p:cNvPr id="7" name="TextBox 6"/>
          <p:cNvSpPr txBox="1"/>
          <p:nvPr/>
        </p:nvSpPr>
        <p:spPr>
          <a:xfrm>
            <a:off x="-1" y="4446458"/>
            <a:ext cx="1193369" cy="2673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hangingPunct="0"/>
            <a:r>
              <a:rPr lang="en-US" sz="800" dirty="0">
                <a:solidFill>
                  <a:srgbClr val="0070C0"/>
                </a:solidFill>
              </a:rPr>
              <a:t>Lorenc &amp; </a:t>
            </a:r>
            <a:r>
              <a:rPr lang="en-US" sz="800" dirty="0" err="1">
                <a:solidFill>
                  <a:srgbClr val="0070C0"/>
                </a:solidFill>
              </a:rPr>
              <a:t>Jardak</a:t>
            </a:r>
            <a:r>
              <a:rPr lang="en-US" sz="800" dirty="0">
                <a:solidFill>
                  <a:srgbClr val="0070C0"/>
                </a:solidFill>
              </a:rPr>
              <a:t> 2018</a:t>
            </a:r>
            <a:endParaRPr kumimoji="0" lang="en-GB" sz="800" b="0" u="none" strike="noStrike" cap="none" spc="0" normalizeH="0" baseline="0" dirty="0">
              <a:ln>
                <a:noFill/>
              </a:ln>
              <a:solidFill>
                <a:srgbClr val="0070C0"/>
              </a:solidFill>
              <a:effectLst/>
              <a:uFillTx/>
              <a:sym typeface="Helvetica Light"/>
            </a:endParaRPr>
          </a:p>
        </p:txBody>
      </p:sp>
      <p:sp>
        <p:nvSpPr>
          <p:cNvPr id="8" name="TextBox 7"/>
          <p:cNvSpPr txBox="1"/>
          <p:nvPr/>
        </p:nvSpPr>
        <p:spPr>
          <a:xfrm>
            <a:off x="33622" y="1138712"/>
            <a:ext cx="3584772" cy="2914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R="0" algn="l" defTabSz="584200" rtl="0" fontAlgn="auto" latinLnBrk="0" hangingPunct="0">
              <a:lnSpc>
                <a:spcPct val="100000"/>
              </a:lnSpc>
              <a:spcBef>
                <a:spcPts val="0"/>
              </a:spcBef>
              <a:spcAft>
                <a:spcPts val="600"/>
              </a:spcAft>
              <a:buClrTx/>
              <a:buSzTx/>
              <a:tabLst/>
            </a:pPr>
            <a:r>
              <a:rPr kumimoji="0" lang="en-GB" sz="1600" b="0" i="0" u="none" strike="noStrike" cap="none" spc="0" normalizeH="0" baseline="0" dirty="0">
                <a:ln>
                  <a:noFill/>
                </a:ln>
                <a:solidFill>
                  <a:schemeClr val="tx1"/>
                </a:solidFill>
                <a:effectLst/>
                <a:uFillTx/>
                <a:latin typeface="+mn-lt"/>
                <a:ea typeface="+mn-ea"/>
                <a:cs typeface="+mn-cs"/>
                <a:sym typeface="Helvetica Light"/>
              </a:rPr>
              <a:t>Used 4DVar software to run 3DVar with covariances improved by 3hrs evolution </a:t>
            </a:r>
            <a:r>
              <a:rPr kumimoji="0" lang="en-GB" sz="1200" b="0" i="0" u="none" strike="noStrike" cap="none" spc="0" normalizeH="0" baseline="0" dirty="0">
                <a:ln>
                  <a:noFill/>
                </a:ln>
                <a:solidFill>
                  <a:schemeClr val="tx1"/>
                </a:solidFill>
                <a:effectLst/>
                <a:uFillTx/>
                <a:latin typeface="+mn-lt"/>
                <a:ea typeface="+mn-ea"/>
                <a:cs typeface="+mn-cs"/>
                <a:sym typeface="Helvetica Light"/>
              </a:rPr>
              <a:t>(as</a:t>
            </a:r>
            <a:r>
              <a:rPr kumimoji="0" lang="en-GB" sz="1200" b="0" i="0" u="none" strike="noStrike" cap="none" spc="0" normalizeH="0" dirty="0">
                <a:ln>
                  <a:noFill/>
                </a:ln>
                <a:solidFill>
                  <a:schemeClr val="tx1"/>
                </a:solidFill>
                <a:effectLst/>
                <a:uFillTx/>
                <a:latin typeface="+mn-lt"/>
                <a:ea typeface="+mn-ea"/>
                <a:cs typeface="+mn-cs"/>
                <a:sym typeface="Helvetica Light"/>
              </a:rPr>
              <a:t> in Lorenc &amp; Rawlins 2005)</a:t>
            </a:r>
            <a:endParaRPr kumimoji="0" lang="en-GB" sz="1600" b="0" i="0" u="none" strike="noStrike" cap="none" spc="0" normalizeH="0" baseline="0" dirty="0">
              <a:ln>
                <a:noFill/>
              </a:ln>
              <a:solidFill>
                <a:schemeClr val="tx1"/>
              </a:solidFill>
              <a:effectLst/>
              <a:uFillTx/>
              <a:latin typeface="+mn-lt"/>
              <a:ea typeface="+mn-ea"/>
              <a:cs typeface="+mn-cs"/>
              <a:sym typeface="Helvetica Light"/>
            </a:endParaRPr>
          </a:p>
          <a:p>
            <a:pPr marL="285750" indent="-285750" defTabSz="584200" hangingPunct="0">
              <a:spcAft>
                <a:spcPts val="600"/>
              </a:spcAft>
              <a:buFont typeface="Arial" panose="020B0604020202020204" pitchFamily="34" charset="0"/>
              <a:buChar char="•"/>
            </a:pPr>
            <a:r>
              <a:rPr kumimoji="0" lang="en-GB" sz="1600" b="0" i="0" u="none" strike="noStrike" cap="none" spc="0" normalizeH="0" baseline="0" dirty="0">
                <a:ln>
                  <a:noFill/>
                </a:ln>
                <a:solidFill>
                  <a:schemeClr val="tx1"/>
                </a:solidFill>
                <a:effectLst/>
                <a:uFillTx/>
                <a:latin typeface="+mn-lt"/>
                <a:ea typeface="+mn-ea"/>
                <a:cs typeface="+mn-cs"/>
                <a:sym typeface="Helvetica Light"/>
              </a:rPr>
              <a:t>This improves static </a:t>
            </a:r>
            <a:r>
              <a:rPr lang="en-GB" sz="1600" b="1" dirty="0" err="1">
                <a:latin typeface="Times New Roman" panose="02020603050405020304" pitchFamily="18" charset="0"/>
                <a:cs typeface="Times New Roman" panose="02020603050405020304" pitchFamily="18" charset="0"/>
                <a:sym typeface="Helvetica Light"/>
              </a:rPr>
              <a:t>B</a:t>
            </a:r>
            <a:r>
              <a:rPr lang="en-GB" sz="1600" i="1" baseline="-25000" dirty="0" err="1">
                <a:latin typeface="Times New Roman" panose="02020603050405020304" pitchFamily="18" charset="0"/>
                <a:cs typeface="Times New Roman" panose="02020603050405020304" pitchFamily="18" charset="0"/>
                <a:sym typeface="Helvetica Light"/>
              </a:rPr>
              <a:t>c</a:t>
            </a:r>
            <a:r>
              <a:rPr kumimoji="0" lang="en-GB" sz="1600" b="0" i="0" u="none" strike="noStrike" cap="none" spc="0" normalizeH="0" baseline="0" dirty="0">
                <a:ln>
                  <a:noFill/>
                </a:ln>
                <a:solidFill>
                  <a:schemeClr val="tx1"/>
                </a:solidFill>
                <a:effectLst/>
                <a:uFillTx/>
                <a:latin typeface="+mn-lt"/>
                <a:ea typeface="+mn-ea"/>
                <a:cs typeface="+mn-cs"/>
                <a:sym typeface="Helvetica Light"/>
              </a:rPr>
              <a:t>, explaining most of the benefit of 4DVar</a:t>
            </a:r>
            <a:r>
              <a:rPr lang="en-GB" sz="1600" dirty="0">
                <a:sym typeface="Helvetica Light"/>
              </a:rPr>
              <a:t>  </a:t>
            </a:r>
          </a:p>
          <a:p>
            <a:pPr marL="285750" marR="0" indent="-285750" algn="l" defTabSz="584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600" b="0" i="0" u="none" strike="noStrike" cap="none" spc="0" normalizeH="0" baseline="0" dirty="0">
                <a:ln>
                  <a:noFill/>
                </a:ln>
                <a:solidFill>
                  <a:schemeClr val="tx1"/>
                </a:solidFill>
                <a:effectLst/>
                <a:uFillTx/>
                <a:latin typeface="+mn-lt"/>
                <a:ea typeface="+mn-ea"/>
                <a:cs typeface="+mn-cs"/>
                <a:sym typeface="Helvetica Light"/>
              </a:rPr>
              <a:t>Allowing</a:t>
            </a:r>
            <a:r>
              <a:rPr kumimoji="0" lang="en-GB" sz="1600" b="0" i="0" u="none" strike="noStrike" cap="none" spc="0" normalizeH="0" dirty="0">
                <a:ln>
                  <a:noFill/>
                </a:ln>
                <a:solidFill>
                  <a:schemeClr val="tx1"/>
                </a:solidFill>
                <a:effectLst/>
                <a:uFillTx/>
                <a:latin typeface="+mn-lt"/>
                <a:ea typeface="+mn-ea"/>
                <a:cs typeface="+mn-cs"/>
                <a:sym typeface="Helvetica Light"/>
              </a:rPr>
              <a:t> for the </a:t>
            </a:r>
            <a:r>
              <a:rPr kumimoji="0" lang="en-GB" sz="1600" b="0" i="0" u="none" strike="noStrike" cap="none" spc="0" normalizeH="0" dirty="0" err="1">
                <a:ln>
                  <a:noFill/>
                </a:ln>
                <a:solidFill>
                  <a:schemeClr val="tx1"/>
                </a:solidFill>
                <a:effectLst/>
                <a:uFillTx/>
                <a:latin typeface="+mn-lt"/>
                <a:ea typeface="+mn-ea"/>
                <a:cs typeface="+mn-cs"/>
                <a:sym typeface="Helvetica Light"/>
              </a:rPr>
              <a:t>obs</a:t>
            </a:r>
            <a:r>
              <a:rPr kumimoji="0" lang="en-GB" sz="1600" b="0" i="0" u="none" strike="noStrike" cap="none" spc="0" normalizeH="0" dirty="0">
                <a:ln>
                  <a:noFill/>
                </a:ln>
                <a:solidFill>
                  <a:schemeClr val="tx1"/>
                </a:solidFill>
                <a:effectLst/>
                <a:uFillTx/>
                <a:latin typeface="+mn-lt"/>
                <a:ea typeface="+mn-ea"/>
                <a:cs typeface="+mn-cs"/>
                <a:sym typeface="Helvetica Light"/>
              </a:rPr>
              <a:t>-time in 4DVar gains ~1% </a:t>
            </a:r>
            <a:r>
              <a:rPr kumimoji="0" lang="en-GB" sz="1200" b="0" i="0" u="none" strike="noStrike" cap="none" spc="0" normalizeH="0" dirty="0">
                <a:ln>
                  <a:noFill/>
                </a:ln>
                <a:solidFill>
                  <a:schemeClr val="tx1"/>
                </a:solidFill>
                <a:effectLst/>
                <a:uFillTx/>
                <a:latin typeface="+mn-lt"/>
                <a:ea typeface="+mn-ea"/>
                <a:cs typeface="+mn-cs"/>
                <a:sym typeface="Helvetica Light"/>
              </a:rPr>
              <a:t>(like 4DEnVar over 3DEnVar)</a:t>
            </a:r>
            <a:endParaRPr kumimoji="0" lang="en-GB" sz="1600" b="0" i="0" u="none" strike="noStrike" cap="none" spc="0" normalizeH="0" dirty="0">
              <a:ln>
                <a:noFill/>
              </a:ln>
              <a:solidFill>
                <a:schemeClr val="tx1"/>
              </a:solidFill>
              <a:effectLst/>
              <a:uFillTx/>
              <a:latin typeface="+mn-lt"/>
              <a:ea typeface="+mn-ea"/>
              <a:cs typeface="+mn-cs"/>
              <a:sym typeface="Helvetica Light"/>
            </a:endParaRPr>
          </a:p>
          <a:p>
            <a:pPr marL="285750" indent="-285750" defTabSz="584200" hangingPunct="0">
              <a:spcAft>
                <a:spcPts val="600"/>
              </a:spcAft>
              <a:buFont typeface="Arial" panose="020B0604020202020204" pitchFamily="34" charset="0"/>
              <a:buChar char="•"/>
            </a:pPr>
            <a:r>
              <a:rPr lang="en-GB" sz="1600" baseline="0" dirty="0">
                <a:sym typeface="Helvetica Light"/>
              </a:rPr>
              <a:t>Time-evolved </a:t>
            </a:r>
            <a:r>
              <a:rPr lang="en-GB" sz="1600" b="1" dirty="0">
                <a:latin typeface="Times New Roman" panose="02020603050405020304" pitchFamily="18" charset="0"/>
                <a:cs typeface="Times New Roman" panose="02020603050405020304" pitchFamily="18" charset="0"/>
                <a:sym typeface="Helvetica Light"/>
              </a:rPr>
              <a:t>M</a:t>
            </a:r>
            <a:r>
              <a:rPr lang="en-GB" sz="1600" baseline="-25000" dirty="0">
                <a:sym typeface="Helvetica Light"/>
              </a:rPr>
              <a:t>3</a:t>
            </a:r>
            <a:r>
              <a:rPr lang="en-GB" sz="1600" b="1" dirty="0">
                <a:latin typeface="Times New Roman" panose="02020603050405020304" pitchFamily="18" charset="0"/>
                <a:cs typeface="Times New Roman" panose="02020603050405020304" pitchFamily="18" charset="0"/>
                <a:sym typeface="Helvetica Light"/>
              </a:rPr>
              <a:t>B</a:t>
            </a:r>
            <a:r>
              <a:rPr lang="en-GB" sz="1600" i="1" baseline="-25000" dirty="0">
                <a:latin typeface="Times New Roman" panose="02020603050405020304" pitchFamily="18" charset="0"/>
                <a:cs typeface="Times New Roman" panose="02020603050405020304" pitchFamily="18" charset="0"/>
                <a:sym typeface="Helvetica Light"/>
              </a:rPr>
              <a:t>ens</a:t>
            </a:r>
            <a:r>
              <a:rPr lang="en-GB" sz="1600" b="1" dirty="0">
                <a:latin typeface="Times New Roman" panose="02020603050405020304" pitchFamily="18" charset="0"/>
                <a:cs typeface="Times New Roman" panose="02020603050405020304" pitchFamily="18" charset="0"/>
                <a:sym typeface="Helvetica Light"/>
              </a:rPr>
              <a:t>M</a:t>
            </a:r>
            <a:r>
              <a:rPr lang="en-GB" sz="1600" baseline="-25000" dirty="0">
                <a:sym typeface="Helvetica Light"/>
              </a:rPr>
              <a:t>3</a:t>
            </a:r>
            <a:r>
              <a:rPr lang="en-GB" sz="1600" i="1" baseline="30000" dirty="0">
                <a:latin typeface="Times New Roman" panose="02020603050405020304" pitchFamily="18" charset="0"/>
                <a:cs typeface="Times New Roman" panose="02020603050405020304" pitchFamily="18" charset="0"/>
                <a:sym typeface="Helvetica Light"/>
              </a:rPr>
              <a:t>T</a:t>
            </a:r>
            <a:r>
              <a:rPr lang="en-GB" sz="1600" i="1" baseline="-25000" dirty="0">
                <a:latin typeface="Times New Roman" panose="02020603050405020304" pitchFamily="18" charset="0"/>
                <a:cs typeface="Times New Roman" panose="02020603050405020304" pitchFamily="18" charset="0"/>
                <a:sym typeface="Helvetica Light"/>
              </a:rPr>
              <a:t> </a:t>
            </a:r>
            <a:r>
              <a:rPr lang="en-GB" sz="1600" baseline="0" dirty="0">
                <a:sym typeface="Helvetica Light"/>
              </a:rPr>
              <a:t> </a:t>
            </a:r>
            <a:br>
              <a:rPr lang="en-GB" sz="1600" baseline="0" dirty="0">
                <a:sym typeface="Helvetica Light"/>
              </a:rPr>
            </a:br>
            <a:r>
              <a:rPr lang="en-GB" sz="1600" baseline="0" dirty="0">
                <a:sym typeface="Helvetica Light"/>
              </a:rPr>
              <a:t>does not </a:t>
            </a:r>
            <a:r>
              <a:rPr lang="en-GB" sz="1600" dirty="0">
                <a:sym typeface="Helvetica Light"/>
              </a:rPr>
              <a:t>improve on </a:t>
            </a:r>
            <a:r>
              <a:rPr lang="en-GB" sz="1600" b="1" dirty="0">
                <a:latin typeface="Times New Roman" panose="02020603050405020304" pitchFamily="18" charset="0"/>
                <a:cs typeface="Times New Roman" panose="02020603050405020304" pitchFamily="18" charset="0"/>
                <a:sym typeface="Helvetica Light"/>
              </a:rPr>
              <a:t>B</a:t>
            </a:r>
            <a:r>
              <a:rPr lang="en-GB" sz="1600" i="1" baseline="-25000" dirty="0">
                <a:latin typeface="Times New Roman" panose="02020603050405020304" pitchFamily="18" charset="0"/>
                <a:cs typeface="Times New Roman" panose="02020603050405020304" pitchFamily="18" charset="0"/>
                <a:sym typeface="Helvetica Light"/>
              </a:rPr>
              <a:t>ens</a:t>
            </a:r>
            <a:br>
              <a:rPr lang="en-GB" sz="1600" i="1" baseline="-25000" dirty="0">
                <a:latin typeface="Times New Roman" panose="02020603050405020304" pitchFamily="18" charset="0"/>
                <a:cs typeface="Times New Roman" panose="02020603050405020304" pitchFamily="18" charset="0"/>
                <a:sym typeface="Helvetica Light"/>
              </a:rPr>
            </a:br>
            <a:endParaRPr kumimoji="0" lang="en-GB" sz="1600" b="0" i="0" u="none" strike="noStrike" cap="none" spc="0" normalizeH="0" baseline="0" dirty="0">
              <a:ln>
                <a:noFill/>
              </a:ln>
              <a:solidFill>
                <a:schemeClr val="tx1"/>
              </a:solidFill>
              <a:effectLst/>
              <a:uFillTx/>
              <a:latin typeface="+mn-lt"/>
              <a:ea typeface="+mn-ea"/>
              <a:cs typeface="+mn-cs"/>
              <a:sym typeface="Helvetica Light"/>
            </a:endParaRPr>
          </a:p>
        </p:txBody>
      </p:sp>
      <p:sp>
        <p:nvSpPr>
          <p:cNvPr id="9" name="Left Arrow 8">
            <a:hlinkClick r:id="rId2" action="ppaction://hlinksldjump"/>
          </p:cNvPr>
          <p:cNvSpPr/>
          <p:nvPr/>
        </p:nvSpPr>
        <p:spPr>
          <a:xfrm>
            <a:off x="8304213" y="4816366"/>
            <a:ext cx="540242" cy="260131"/>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14" y="624631"/>
            <a:ext cx="5486400" cy="4114800"/>
          </a:xfrm>
          <a:prstGeom prst="rect">
            <a:avLst/>
          </a:prstGeom>
        </p:spPr>
      </p:pic>
    </p:spTree>
    <p:extLst>
      <p:ext uri="{BB962C8B-B14F-4D97-AF65-F5344CB8AC3E}">
        <p14:creationId xmlns:p14="http://schemas.microsoft.com/office/powerpoint/2010/main" val="39380317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16928</TotalTime>
  <Words>1445</Words>
  <Application>Microsoft Macintosh PowerPoint</Application>
  <PresentationFormat>On-screen Show (16:9)</PresentationFormat>
  <Paragraphs>186</Paragraphs>
  <Slides>26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Helvetica Light</vt:lpstr>
      <vt:lpstr>Symbol</vt:lpstr>
      <vt:lpstr>Times</vt:lpstr>
      <vt:lpstr>Times New Roman</vt:lpstr>
      <vt:lpstr>Wingdings</vt:lpstr>
      <vt:lpstr>Met Office PowerPoint Template</vt:lpstr>
      <vt:lpstr>A comparison of hybrid  variational data assimilation  methods in the Met Office  global NWP system</vt:lpstr>
      <vt:lpstr>The Met Office VAR System</vt:lpstr>
      <vt:lpstr>Aim of this work</vt:lpstr>
      <vt:lpstr>Trials</vt:lpstr>
      <vt:lpstr>Idealised General Bayesian 4D DA</vt:lpstr>
      <vt:lpstr>Summary comparison</vt:lpstr>
      <vt:lpstr>Comparison of hybrid-Var methods</vt:lpstr>
      <vt:lpstr>Scorecards for best method</vt:lpstr>
      <vt:lpstr>Comparison of hybrid-Var methods</vt:lpstr>
      <vt:lpstr>Explanation using ideas from nonlinear dynamics</vt:lpstr>
      <vt:lpstr>Analysis fit to observations</vt:lpstr>
      <vt:lpstr>Dynamical structure functions in 4DVar Thépaut et al. (1996)</vt:lpstr>
      <vt:lpstr>Summary</vt:lpstr>
      <vt:lpstr>Extra slides</vt:lpstr>
      <vt:lpstr>Extra non-hybrid experiments</vt:lpstr>
      <vt:lpstr>Background fit to observations</vt:lpstr>
      <vt:lpstr>Background fit to observations</vt:lpstr>
      <vt:lpstr>4DVar: using static covariance B</vt:lpstr>
      <vt:lpstr>hybrid-4DVar</vt:lpstr>
      <vt:lpstr>Hybrid-4DVar</vt:lpstr>
      <vt:lpstr>4DEnVar: using an ensemble of 4D trajectories which samples background errors</vt:lpstr>
      <vt:lpstr>Hybrid-4DEnVar</vt:lpstr>
      <vt:lpstr>Scale-dependent localisation &amp; waveband filtering Lorenc (2017)</vt:lpstr>
      <vt:lpstr>Wavebands copied from Lorenc (2017).</vt:lpstr>
      <vt:lpstr>Wavebands &amp; scale-dependent localisation help with some tuning!</vt:lpstr>
      <vt:lpstr>References</vt:lpstr>
    </vt:vector>
  </TitlesOfParts>
  <Company>Met Office</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Lorenc</dc:creator>
  <cp:lastModifiedBy>Andrew Lorenc</cp:lastModifiedBy>
  <cp:revision>308</cp:revision>
  <cp:lastPrinted>2018-06-13T14:37:53Z</cp:lastPrinted>
  <dcterms:created xsi:type="dcterms:W3CDTF">2017-08-08T15:28:58Z</dcterms:created>
  <dcterms:modified xsi:type="dcterms:W3CDTF">2018-06-20T18:25:15Z</dcterms:modified>
</cp:coreProperties>
</file>