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9" r:id="rId2"/>
  </p:sldMasterIdLst>
  <p:notesMasterIdLst>
    <p:notesMasterId r:id="rId22"/>
  </p:notesMasterIdLst>
  <p:handoutMasterIdLst>
    <p:handoutMasterId r:id="rId23"/>
  </p:handoutMasterIdLst>
  <p:sldIdLst>
    <p:sldId id="269" r:id="rId3"/>
    <p:sldId id="272" r:id="rId4"/>
    <p:sldId id="308" r:id="rId5"/>
    <p:sldId id="342" r:id="rId6"/>
    <p:sldId id="343" r:id="rId7"/>
    <p:sldId id="344" r:id="rId8"/>
    <p:sldId id="371" r:id="rId9"/>
    <p:sldId id="385" r:id="rId10"/>
    <p:sldId id="374" r:id="rId11"/>
    <p:sldId id="370" r:id="rId12"/>
    <p:sldId id="375" r:id="rId13"/>
    <p:sldId id="349" r:id="rId14"/>
    <p:sldId id="383" r:id="rId15"/>
    <p:sldId id="377" r:id="rId16"/>
    <p:sldId id="378" r:id="rId17"/>
    <p:sldId id="380" r:id="rId18"/>
    <p:sldId id="382" r:id="rId19"/>
    <p:sldId id="384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8D8D8"/>
    <a:srgbClr val="2AFF09"/>
    <a:srgbClr val="2D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89873" autoAdjust="0"/>
  </p:normalViewPr>
  <p:slideViewPr>
    <p:cSldViewPr snapToGrid="0" snapToObjects="1">
      <p:cViewPr>
        <p:scale>
          <a:sx n="81" d="100"/>
          <a:sy n="81" d="100"/>
        </p:scale>
        <p:origin x="-2064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26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C03D-EE42-0B42-92F4-C162769D67C6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823A2-5468-EF45-A7B5-A7075EAD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58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35AD-35EB-7A43-BCB5-ED8FB71C98C8}" type="datetimeFigureOut">
              <a:rPr lang="en-US" smtClean="0"/>
              <a:pPr/>
              <a:t>7/3/18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EA497-5AD4-114E-90A2-EA69ED3AC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25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54" y="62262"/>
            <a:ext cx="6487182" cy="63766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17"/>
            <a:ext cx="8229600" cy="5217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46151" y="811991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798551" y="6468223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98551" y="6493127"/>
            <a:ext cx="584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Adjoint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Workshop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070" y="6489228"/>
            <a:ext cx="115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Kleist et al.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68121" y="6493127"/>
            <a:ext cx="79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B1573-5E52-4F45-8394-8FF433A252CB}" type="slidenum">
              <a:rPr lang="en-US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8551" y="6468223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168121" y="6493127"/>
            <a:ext cx="79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B1573-5E52-4F45-8394-8FF433A252CB}" type="slidenum">
              <a:rPr lang="en-US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070" y="6489228"/>
            <a:ext cx="115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Kleist et al.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98551" y="6493127"/>
            <a:ext cx="584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Adjoint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Workshop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93"/>
            <a:ext cx="8229600" cy="8357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46151" y="799539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798551" y="6468223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168121" y="6493127"/>
            <a:ext cx="79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B1573-5E52-4F45-8394-8FF433A252CB}" type="slidenum">
              <a:rPr lang="en-US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070" y="6489228"/>
            <a:ext cx="115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Kleist et al.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98551" y="6493127"/>
            <a:ext cx="584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Adjoint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Workshop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54" y="62262"/>
            <a:ext cx="6487182" cy="63766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17"/>
            <a:ext cx="8229600" cy="5217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46151" y="811991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798551" y="6468223"/>
            <a:ext cx="58447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0070" y="6489228"/>
            <a:ext cx="115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Kleist et al.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68121" y="6493127"/>
            <a:ext cx="79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B1573-5E52-4F45-8394-8FF433A252CB}" type="slidenum">
              <a:rPr lang="en-US" i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algn="ctr"/>
              <a:t>‹#›</a:t>
            </a:fld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98551" y="6493127"/>
            <a:ext cx="584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Adjoint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Workshop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1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9991"/>
            <a:ext cx="8229600" cy="835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8229600" cy="52344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653" y="47955"/>
            <a:ext cx="829122" cy="829122"/>
          </a:xfrm>
          <a:prstGeom prst="rect">
            <a:avLst/>
          </a:prstGeom>
        </p:spPr>
      </p:pic>
      <p:pic>
        <p:nvPicPr>
          <p:cNvPr id="1026" name="Picture 2" descr="http://www.nco.ncep.noaa.gov/images/ncep_80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98" y="57286"/>
            <a:ext cx="13049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Times New Roman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Times New Roman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j-lt"/>
          <a:ea typeface="+mn-ea"/>
          <a:cs typeface="Times New Roman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Times New Roman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j-lt"/>
          <a:ea typeface="+mn-ea"/>
          <a:cs typeface="Times New Roman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j-lt"/>
          <a:ea typeface="+mn-ea"/>
          <a:cs typeface="Times New Roman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9991"/>
            <a:ext cx="8229600" cy="835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8229600" cy="52344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53" y="47955"/>
            <a:ext cx="829122" cy="829122"/>
          </a:xfrm>
          <a:prstGeom prst="rect">
            <a:avLst/>
          </a:prstGeom>
        </p:spPr>
      </p:pic>
      <p:pic>
        <p:nvPicPr>
          <p:cNvPr id="1026" name="Picture 2" descr="http://www.nco.ncep.noaa.gov/images/ncep_80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98" y="57286"/>
            <a:ext cx="13049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Times New Roman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Times New Roman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j-lt"/>
          <a:ea typeface="+mn-ea"/>
          <a:cs typeface="Times New Roman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Times New Roman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j-lt"/>
          <a:ea typeface="+mn-ea"/>
          <a:cs typeface="Times New Roman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j-lt"/>
          <a:ea typeface="+mn-ea"/>
          <a:cs typeface="Times New Roman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image" Target="../media/image6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3" y="804929"/>
            <a:ext cx="7840893" cy="2330458"/>
          </a:xfrm>
        </p:spPr>
        <p:txBody>
          <a:bodyPr>
            <a:normAutofit/>
          </a:bodyPr>
          <a:lstStyle/>
          <a:p>
            <a:r>
              <a:rPr lang="en-US" dirty="0" smtClean="0"/>
              <a:t>Scale-dependent localization and weighting in the FV3-GFS hybrid data assimilation 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621" y="928810"/>
            <a:ext cx="7907075" cy="213413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3765" y="3150329"/>
            <a:ext cx="8382000" cy="209402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Daryl Kleist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NOAA/NWS/NCEP/EMC</a:t>
            </a:r>
            <a:endParaRPr lang="en-US" dirty="0"/>
          </a:p>
          <a:p>
            <a:r>
              <a:rPr lang="en-US" i="1" dirty="0" smtClean="0"/>
              <a:t>Workshop on Sensitivity Analysis and Data Assimilation in Meteorology and Oceanography</a:t>
            </a:r>
            <a:endParaRPr lang="en-US" i="1" dirty="0"/>
          </a:p>
          <a:p>
            <a:r>
              <a:rPr lang="en-US" i="1" dirty="0" err="1" smtClean="0"/>
              <a:t>Aveiro</a:t>
            </a:r>
            <a:r>
              <a:rPr lang="en-US" i="1" dirty="0" smtClean="0"/>
              <a:t>, Portugal, July 2-</a:t>
            </a:r>
            <a:r>
              <a:rPr lang="en-US" i="1" dirty="0"/>
              <a:t>6</a:t>
            </a:r>
            <a:r>
              <a:rPr lang="en-US" i="1" dirty="0" smtClean="0"/>
              <a:t>, 2018</a:t>
            </a:r>
            <a:endParaRPr lang="en-US" i="1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13765" y="5363883"/>
            <a:ext cx="8531411" cy="12998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Ting Lei</a:t>
            </a:r>
            <a:r>
              <a:rPr lang="en-US" sz="1800" b="1" i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, Rahul Mahajan</a:t>
            </a:r>
            <a:r>
              <a:rPr lang="en-US" sz="1800" b="1" i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, Catherine Thomas</a:t>
            </a:r>
            <a:r>
              <a:rPr lang="en-US" sz="1800" b="1" i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, Deng-Shun Chen</a:t>
            </a:r>
            <a:r>
              <a:rPr lang="en-US" sz="1800" b="1" i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endParaRPr lang="en-US" sz="1800" b="1" i="1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b="1" i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IMSG, NOAA/NWS/NCEP/EMC</a:t>
            </a:r>
          </a:p>
          <a:p>
            <a:r>
              <a:rPr lang="en-US" sz="1800" b="1" i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Taiwan Central Weather Bureau, National Central University</a:t>
            </a:r>
            <a:endParaRPr lang="en-US" sz="1800" b="1" i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b="1" i="1" baseline="30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 dependent localization (and weighting)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597"/>
            <a:ext cx="8229600" cy="5217434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Following UKMO and ECCC, work underway at NCEP to test scale-dependent localization (SDL)</a:t>
            </a:r>
          </a:p>
          <a:p>
            <a:pPr lvl="1"/>
            <a:r>
              <a:rPr lang="en-US" i="1" dirty="0" smtClean="0"/>
              <a:t>Work by Ting Lei</a:t>
            </a:r>
          </a:p>
          <a:p>
            <a:pPr lvl="1"/>
            <a:endParaRPr lang="en-US" dirty="0" smtClean="0"/>
          </a:p>
          <a:p>
            <a:r>
              <a:rPr lang="en-US" dirty="0"/>
              <a:t>Have been </a:t>
            </a:r>
            <a:r>
              <a:rPr lang="en-US" dirty="0" smtClean="0"/>
              <a:t>exploring </a:t>
            </a:r>
            <a:r>
              <a:rPr lang="en-US" dirty="0"/>
              <a:t>scale-dependent hybrid weighting (SDW) for a while with some early </a:t>
            </a:r>
            <a:r>
              <a:rPr lang="en-US" dirty="0" smtClean="0"/>
              <a:t>success</a:t>
            </a:r>
            <a:endParaRPr lang="en-US" dirty="0"/>
          </a:p>
          <a:p>
            <a:pPr lvl="1"/>
            <a:r>
              <a:rPr lang="en-US" i="1" dirty="0"/>
              <a:t>Collaboration with Taiwan CWB/Deng-Shun </a:t>
            </a:r>
            <a:r>
              <a:rPr lang="en-US" i="1" dirty="0" smtClean="0"/>
              <a:t>Chen</a:t>
            </a:r>
          </a:p>
          <a:p>
            <a:pPr lvl="2"/>
            <a:r>
              <a:rPr lang="en-US" i="1" dirty="0" smtClean="0"/>
              <a:t>Results from toy model experiments promising (not shown today)</a:t>
            </a:r>
          </a:p>
          <a:p>
            <a:pPr lvl="2"/>
            <a:r>
              <a:rPr lang="en-US" i="1" dirty="0" smtClean="0"/>
              <a:t>Currently testing with realistic NWP systems</a:t>
            </a:r>
            <a:endParaRPr lang="en-US" i="1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Goal is to combine SDL and SDW into “multi-scale data assimilation system”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 ensemble into wavebands</a:t>
            </a:r>
            <a:br>
              <a:rPr lang="en-US" dirty="0" smtClean="0"/>
            </a:br>
            <a:r>
              <a:rPr lang="en-US" dirty="0" smtClean="0"/>
              <a:t>Example:  500 </a:t>
            </a:r>
            <a:r>
              <a:rPr lang="en-US" dirty="0" err="1" smtClean="0"/>
              <a:t>hPa</a:t>
            </a:r>
            <a:r>
              <a:rPr lang="en-US" dirty="0" smtClean="0"/>
              <a:t> T (member 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0" y="976782"/>
            <a:ext cx="3021105" cy="24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/>
          <a:stretch/>
        </p:blipFill>
        <p:spPr>
          <a:xfrm>
            <a:off x="358589" y="3630706"/>
            <a:ext cx="3319187" cy="2286000"/>
          </a:xfrm>
          <a:prstGeom prst="rect">
            <a:avLst/>
          </a:prstGeom>
        </p:spPr>
      </p:pic>
      <p:pic>
        <p:nvPicPr>
          <p:cNvPr id="6" name="Content Placeholder 9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/>
          <a:stretch/>
        </p:blipFill>
        <p:spPr>
          <a:xfrm>
            <a:off x="4784593" y="976782"/>
            <a:ext cx="2684631" cy="18288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/>
          <a:stretch/>
        </p:blipFill>
        <p:spPr>
          <a:xfrm>
            <a:off x="4826096" y="2854892"/>
            <a:ext cx="2628187" cy="1828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"/>
          <a:stretch/>
        </p:blipFill>
        <p:spPr>
          <a:xfrm>
            <a:off x="4874239" y="4598522"/>
            <a:ext cx="2543501" cy="1828800"/>
          </a:xfrm>
          <a:prstGeom prst="rect">
            <a:avLst/>
          </a:prstGeom>
        </p:spPr>
      </p:pic>
      <p:sp>
        <p:nvSpPr>
          <p:cNvPr id="9" name="object 7"/>
          <p:cNvSpPr txBox="1"/>
          <p:nvPr/>
        </p:nvSpPr>
        <p:spPr>
          <a:xfrm>
            <a:off x="7564930" y="1540670"/>
            <a:ext cx="9067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Calibri"/>
              </a:rPr>
              <a:t>Large</a:t>
            </a:r>
            <a:endParaRPr sz="1575" b="1" baseline="26455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7564930" y="3507595"/>
            <a:ext cx="9067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1600" b="1" dirty="0" smtClean="0">
                <a:solidFill>
                  <a:srgbClr val="008000"/>
                </a:solidFill>
                <a:latin typeface="Calibri"/>
                <a:cs typeface="Calibri"/>
              </a:rPr>
              <a:t>Medium</a:t>
            </a:r>
            <a:endParaRPr sz="1575" b="1" baseline="26455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7537270" y="5383540"/>
            <a:ext cx="9067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Calibri"/>
              </a:rPr>
              <a:t>Small</a:t>
            </a:r>
            <a:endParaRPr sz="1575" b="1" baseline="26455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207524" y="5980052"/>
            <a:ext cx="19749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1600" b="1" dirty="0" smtClean="0">
                <a:latin typeface="Calibri"/>
                <a:cs typeface="Calibri"/>
              </a:rPr>
              <a:t>Raw Perturbation</a:t>
            </a:r>
            <a:endParaRPr sz="1575" b="1" baseline="26455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4930" y="5916706"/>
            <a:ext cx="1444599" cy="30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Ting Lei, EMC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12" y="916641"/>
            <a:ext cx="5082241" cy="41495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9654" y="62262"/>
            <a:ext cx="6487182" cy="637664"/>
          </a:xfrm>
        </p:spPr>
        <p:txBody>
          <a:bodyPr>
            <a:normAutofit/>
          </a:bodyPr>
          <a:lstStyle/>
          <a:p>
            <a:r>
              <a:rPr lang="en-US" dirty="0" smtClean="0"/>
              <a:t>SDL Single Observation Example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214470"/>
            <a:ext cx="8229600" cy="1016001"/>
          </a:xfrm>
        </p:spPr>
        <p:txBody>
          <a:bodyPr>
            <a:normAutofit/>
          </a:bodyPr>
          <a:lstStyle/>
          <a:p>
            <a:r>
              <a:rPr lang="en-US" dirty="0" smtClean="0"/>
              <a:t>Single scale localization experiments (cyan, blue, purple) compared to SDL scheme (green)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4930" y="5916706"/>
            <a:ext cx="1444599" cy="30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Ting Lei, EMC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648"/>
            <a:ext cx="8229600" cy="7379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Times New Roman"/>
              </a:defRPr>
            </a:lvl1pPr>
          </a:lstStyle>
          <a:p>
            <a:r>
              <a:rPr lang="en-US" dirty="0" smtClean="0">
                <a:ea typeface="MS PGothic" charset="0"/>
              </a:rPr>
              <a:t>Demonstration of Scale-dependent Weighting</a:t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(Imperfect Toy Model </a:t>
            </a:r>
            <a:r>
              <a:rPr lang="mr-IN" dirty="0" smtClean="0">
                <a:ea typeface="MS PGothic" charset="0"/>
              </a:rPr>
              <a:t>–</a:t>
            </a:r>
            <a:r>
              <a:rPr lang="en-US" dirty="0" smtClean="0">
                <a:ea typeface="MS PGothic" charset="0"/>
              </a:rPr>
              <a:t> Lorenz 2005)</a:t>
            </a:r>
            <a:endParaRPr lang="en-US" dirty="0">
              <a:ea typeface="MS PGothic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9256"/>
            <a:ext cx="5314658" cy="3510707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042644" y="1084092"/>
            <a:ext cx="384860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+mj-lt"/>
              </a:rPr>
              <a:t>Test with dual resolution configuration (ensemble at “half resolution”)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+mj-lt"/>
            </a:endParaRPr>
          </a:p>
          <a:p>
            <a:pPr marL="457200" lvl="1" indent="0" eaLnBrk="1" hangingPunct="1"/>
            <a:endParaRPr lang="en-US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+mj-lt"/>
              </a:rPr>
              <a:t>Add in simple waveband dependent weighting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+mj-lt"/>
              </a:rPr>
              <a:t>Large influence from ensemble at larger scales.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+mj-lt"/>
              </a:rPr>
              <a:t>Larger influence from static B (with small correlation lengths) at small scales</a:t>
            </a:r>
            <a:endParaRPr lang="en-US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43578" y="3823443"/>
            <a:ext cx="501270" cy="735308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 Resolution Hybrid</a:t>
            </a:r>
            <a:br>
              <a:rPr lang="en-US" dirty="0" smtClean="0"/>
            </a:br>
            <a:r>
              <a:rPr lang="en-US" dirty="0" smtClean="0"/>
              <a:t>Scale-Dependent Weighting Experiment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36514" y="1057310"/>
            <a:ext cx="8521369" cy="5177636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 smtClean="0"/>
              <a:t>One month trial (15 March-15 April 2017) using CWB global modeling system (GSI-hybrid), 10 days ignored for spin-up</a:t>
            </a:r>
          </a:p>
          <a:p>
            <a:endParaRPr lang="en-US" altLang="zh-TW" sz="2000" dirty="0"/>
          </a:p>
          <a:p>
            <a:r>
              <a:rPr lang="en-US" altLang="zh-TW" sz="2000" dirty="0" smtClean="0"/>
              <a:t>H3DCTL</a:t>
            </a:r>
          </a:p>
          <a:p>
            <a:pPr lvl="1"/>
            <a:r>
              <a:rPr lang="en-US" altLang="zh-TW" sz="2000" dirty="0" smtClean="0"/>
              <a:t>3D hybrid, 36 members, </a:t>
            </a:r>
            <a:r>
              <a:rPr lang="en-US" altLang="zh-TW" sz="2000" dirty="0" err="1" smtClean="0"/>
              <a:t>EnSRF</a:t>
            </a:r>
            <a:r>
              <a:rPr lang="en-US" altLang="zh-TW" sz="2000" dirty="0" smtClean="0"/>
              <a:t>, additive inflation </a:t>
            </a:r>
          </a:p>
          <a:p>
            <a:pPr lvl="1"/>
            <a:r>
              <a:rPr lang="en-US" altLang="zh-TW" sz="2000" dirty="0" smtClean="0"/>
              <a:t>Resolution T511L60(~25km) for analysis</a:t>
            </a:r>
          </a:p>
          <a:p>
            <a:pPr lvl="1"/>
            <a:r>
              <a:rPr lang="en-US" altLang="zh-TW" sz="2000" dirty="0" smtClean="0"/>
              <a:t>Resolution T319L60(~40km) for ensemble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000" dirty="0" smtClean="0"/>
              <a:t>H3DSDB</a:t>
            </a:r>
          </a:p>
          <a:p>
            <a:pPr lvl="1"/>
            <a:r>
              <a:rPr lang="en-US" altLang="zh-TW" sz="2000" dirty="0" smtClean="0"/>
              <a:t>H3DCTL + scale-dependent </a:t>
            </a:r>
          </a:p>
          <a:p>
            <a:pPr marL="342900" lvl="1" indent="0">
              <a:buNone/>
            </a:pPr>
            <a:r>
              <a:rPr lang="en-US" altLang="zh-TW" sz="2000" dirty="0" smtClean="0"/>
              <a:t>weighting </a:t>
            </a:r>
          </a:p>
          <a:p>
            <a:pPr marL="342900" lvl="1" indent="0">
              <a:buNone/>
            </a:pPr>
            <a:endParaRPr lang="en-US" altLang="zh-TW" sz="2000" dirty="0"/>
          </a:p>
          <a:p>
            <a:r>
              <a:rPr lang="en-US" altLang="zh-TW" sz="2000" dirty="0" smtClean="0"/>
              <a:t>Baseline test to account for fact</a:t>
            </a:r>
          </a:p>
          <a:p>
            <a:pPr marL="0" indent="0">
              <a:buNone/>
            </a:pPr>
            <a:r>
              <a:rPr lang="en-US" altLang="zh-TW" sz="2000" dirty="0" smtClean="0"/>
              <a:t>that we know ensemble has</a:t>
            </a:r>
          </a:p>
          <a:p>
            <a:pPr marL="0" indent="0">
              <a:buNone/>
            </a:pPr>
            <a:r>
              <a:rPr lang="en-US" altLang="zh-TW" sz="2000" dirty="0" smtClean="0"/>
              <a:t>no information beyond T319</a:t>
            </a:r>
            <a:endParaRPr lang="zh-TW" altLang="en-US" sz="2000" dirty="0"/>
          </a:p>
        </p:txBody>
      </p:sp>
      <p:pic>
        <p:nvPicPr>
          <p:cNvPr id="5" name="圖片 3" descr="../../../../../Pictures/SDB1.p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13" y="3324141"/>
            <a:ext cx="4374069" cy="291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15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 Impact (Self Analysis)</a:t>
            </a:r>
            <a:br>
              <a:rPr lang="en-US" dirty="0" smtClean="0"/>
            </a:br>
            <a:r>
              <a:rPr lang="en-US" dirty="0" smtClean="0"/>
              <a:t>Wind (top) and Temperature (bottom) RMSE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" b="23194"/>
          <a:stretch/>
        </p:blipFill>
        <p:spPr>
          <a:xfrm>
            <a:off x="-94648" y="970066"/>
            <a:ext cx="3130533" cy="25146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" b="23194"/>
          <a:stretch/>
        </p:blipFill>
        <p:spPr>
          <a:xfrm>
            <a:off x="5997835" y="970066"/>
            <a:ext cx="3081228" cy="25146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" b="23209"/>
          <a:stretch/>
        </p:blipFill>
        <p:spPr>
          <a:xfrm>
            <a:off x="2954607" y="970066"/>
            <a:ext cx="3123306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5765" y="122517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" b="23037"/>
          <a:stretch/>
        </p:blipFill>
        <p:spPr>
          <a:xfrm>
            <a:off x="-80687" y="3914775"/>
            <a:ext cx="3089548" cy="2514600"/>
          </a:xfrm>
          <a:prstGeom prst="rect">
            <a:avLst/>
          </a:prstGeom>
        </p:spPr>
      </p:pic>
      <p:pic>
        <p:nvPicPr>
          <p:cNvPr id="9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" b="23037"/>
          <a:stretch/>
        </p:blipFill>
        <p:spPr>
          <a:xfrm>
            <a:off x="6054535" y="3914775"/>
            <a:ext cx="3089548" cy="2514600"/>
          </a:xfrm>
          <a:prstGeom prst="rect">
            <a:avLst/>
          </a:prstGeom>
        </p:spPr>
      </p:pic>
      <p:pic>
        <p:nvPicPr>
          <p:cNvPr id="10" name="圖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" b="23037"/>
          <a:stretch/>
        </p:blipFill>
        <p:spPr>
          <a:xfrm>
            <a:off x="3008258" y="3914775"/>
            <a:ext cx="3102977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628" y="3554301"/>
            <a:ext cx="10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TROPICS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2345" y="3554301"/>
            <a:ext cx="53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3223" y="3554301"/>
            <a:ext cx="53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8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 transition current operational DA infrastructure to new model largely successful</a:t>
            </a:r>
          </a:p>
          <a:p>
            <a:pPr lvl="1"/>
            <a:r>
              <a:rPr lang="en-US" dirty="0" smtClean="0"/>
              <a:t>Modest improvements, future enhancements coming (see next talk)</a:t>
            </a:r>
          </a:p>
          <a:p>
            <a:pPr lvl="1"/>
            <a:endParaRPr lang="en-US" dirty="0"/>
          </a:p>
          <a:p>
            <a:r>
              <a:rPr lang="en-US" dirty="0" smtClean="0"/>
              <a:t>Ongoing work to continue to test/optimize scale dependent weighting &amp; localization</a:t>
            </a:r>
          </a:p>
          <a:p>
            <a:pPr lvl="1"/>
            <a:r>
              <a:rPr lang="en-US" dirty="0" smtClean="0"/>
              <a:t>Future work will utilize “</a:t>
            </a:r>
            <a:r>
              <a:rPr lang="en-US" dirty="0" err="1" smtClean="0"/>
              <a:t>hyb_diag</a:t>
            </a:r>
            <a:r>
              <a:rPr lang="en-US" dirty="0" smtClean="0"/>
              <a:t>” to estimate weights/scales for wavebands</a:t>
            </a:r>
          </a:p>
          <a:p>
            <a:pPr lvl="1"/>
            <a:r>
              <a:rPr lang="en-US" dirty="0" smtClean="0"/>
              <a:t>Use within context of shifting/</a:t>
            </a:r>
            <a:r>
              <a:rPr lang="en-US" dirty="0" smtClean="0"/>
              <a:t>lagging</a:t>
            </a:r>
          </a:p>
          <a:p>
            <a:pPr lvl="1"/>
            <a:r>
              <a:rPr lang="en-US" dirty="0" smtClean="0"/>
              <a:t>Plan to include multi-resolution ensemble information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17"/>
            <a:ext cx="8229600" cy="1822987"/>
          </a:xfrm>
        </p:spPr>
        <p:txBody>
          <a:bodyPr/>
          <a:lstStyle/>
          <a:p>
            <a:r>
              <a:rPr lang="en-US" sz="2800" dirty="0" smtClean="0"/>
              <a:t>For those that may be unaware, John </a:t>
            </a:r>
            <a:r>
              <a:rPr lang="en-US" sz="2800" dirty="0" err="1" smtClean="0"/>
              <a:t>Derber</a:t>
            </a:r>
            <a:r>
              <a:rPr lang="en-US" sz="2800" dirty="0" smtClean="0"/>
              <a:t> is retiring on July 18</a:t>
            </a:r>
          </a:p>
          <a:p>
            <a:pPr lvl="1"/>
            <a:r>
              <a:rPr lang="en-US" dirty="0" smtClean="0"/>
              <a:t>If any of you have stories to share, I would be happy to include them at our “roast” on July 12.  Please email 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1650" y="4123819"/>
            <a:ext cx="470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574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Resolution Prototyping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44018"/>
            <a:ext cx="8229600" cy="17806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FV3GFS [</a:t>
            </a:r>
            <a:r>
              <a:rPr lang="en-US" b="1" dirty="0" smtClean="0">
                <a:solidFill>
                  <a:srgbClr val="FF0000"/>
                </a:solidFill>
              </a:rPr>
              <a:t>FV3S12</a:t>
            </a:r>
            <a:r>
              <a:rPr lang="en-US" dirty="0"/>
              <a:t>]</a:t>
            </a:r>
            <a:r>
              <a:rPr lang="en-US" dirty="0" smtClean="0"/>
              <a:t> DA experiments:  </a:t>
            </a:r>
          </a:p>
          <a:p>
            <a:pPr lvl="1"/>
            <a:r>
              <a:rPr lang="en-US" dirty="0" smtClean="0"/>
              <a:t>2015112500-2015122700 (10 days ignored for spin-up)</a:t>
            </a:r>
          </a:p>
          <a:p>
            <a:pPr lvl="1"/>
            <a:r>
              <a:rPr lang="en-US" dirty="0" smtClean="0"/>
              <a:t>25km (50km ensemble)</a:t>
            </a:r>
            <a:endParaRPr lang="en-US" dirty="0"/>
          </a:p>
          <a:p>
            <a:pPr lvl="1"/>
            <a:r>
              <a:rPr lang="en-US" dirty="0" smtClean="0"/>
              <a:t>Non-hydro, some parameters tuned, SPPT/SHUM, hybrid 4DEnVar</a:t>
            </a:r>
          </a:p>
          <a:p>
            <a:pPr lvl="1"/>
            <a:r>
              <a:rPr lang="en-US" dirty="0" smtClean="0"/>
              <a:t>Compare with T670L64 (80 member </a:t>
            </a:r>
            <a:r>
              <a:rPr lang="en-US" dirty="0" err="1" smtClean="0"/>
              <a:t>EnSRF</a:t>
            </a:r>
            <a:r>
              <a:rPr lang="en-US" dirty="0" smtClean="0"/>
              <a:t>) GFS/GSM [</a:t>
            </a:r>
            <a:r>
              <a:rPr lang="en-US" b="1" dirty="0" smtClean="0"/>
              <a:t>PRSLH10</a:t>
            </a:r>
            <a:r>
              <a:rPr lang="en-US" dirty="0" smtClean="0"/>
              <a:t>]</a:t>
            </a:r>
          </a:p>
        </p:txBody>
      </p:sp>
      <p:pic>
        <p:nvPicPr>
          <p:cNvPr id="6" name="Picture 5" descr="cordieoff_HGT_P500_G2NHX-FV3S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0" y="2779120"/>
            <a:ext cx="3648261" cy="3648261"/>
          </a:xfrm>
          <a:prstGeom prst="rect">
            <a:avLst/>
          </a:prstGeom>
        </p:spPr>
      </p:pic>
      <p:pic>
        <p:nvPicPr>
          <p:cNvPr id="7" name="Picture 6" descr="cordieoff_HGT_P500_G2SHX-FV3X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16" y="2782030"/>
            <a:ext cx="36576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9654" y="2779120"/>
            <a:ext cx="2808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AC, Northern Hemisphere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10090" y="2790331"/>
            <a:ext cx="2808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AC, Southern Hemisphere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977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88" b="23209"/>
          <a:stretch/>
        </p:blipFill>
        <p:spPr>
          <a:xfrm>
            <a:off x="5474520" y="2317824"/>
            <a:ext cx="272187" cy="3877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Stochastic Physics</a:t>
            </a:r>
            <a:br>
              <a:rPr lang="en-US" dirty="0" smtClean="0"/>
            </a:br>
            <a:r>
              <a:rPr lang="en-US" dirty="0" smtClean="0"/>
              <a:t>C384 L64 cycled DA tests (3DHybrid)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17"/>
            <a:ext cx="8229600" cy="10708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tests from GFS/GSM, use of stochastic physics (SPPT/SHUM) show modest improvement in data assimilation experiments</a:t>
            </a:r>
          </a:p>
          <a:p>
            <a:pPr lvl="1"/>
            <a:r>
              <a:rPr lang="en-US" dirty="0" smtClean="0"/>
              <a:t>GFS/GSM also uses SKEB, work ongoing within FV3</a:t>
            </a:r>
          </a:p>
        </p:txBody>
      </p:sp>
      <p:pic>
        <p:nvPicPr>
          <p:cNvPr id="4" name="Picture 2" descr="http://www.emc.ncep.noaa.gov/gmb/wd20dk/vsdb/fv3/fv307s7e/allmodel/daily/rms/rmspmean_WIND_G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5" t="8260" r="4439" b="34158"/>
          <a:stretch/>
        </p:blipFill>
        <p:spPr bwMode="auto">
          <a:xfrm>
            <a:off x="5715000" y="2695506"/>
            <a:ext cx="2269315" cy="29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mc.ncep.noaa.gov/gmb/wd20dk/vsdb/fv3/fv307s7e/allmodel/daily/rms/rmspmean_WIND_G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70071" r="8642" b="22483"/>
          <a:stretch/>
        </p:blipFill>
        <p:spPr bwMode="auto">
          <a:xfrm>
            <a:off x="4800600" y="5999752"/>
            <a:ext cx="3957950" cy="3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2339523"/>
            <a:ext cx="420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RMSE Difference, Global (EXP-SP minus Control)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3217" r="48847" b="5689"/>
          <a:stretch/>
        </p:blipFill>
        <p:spPr bwMode="auto">
          <a:xfrm>
            <a:off x="457200" y="2417960"/>
            <a:ext cx="3697647" cy="391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7788" r="33183" b="84423"/>
          <a:stretch/>
        </p:blipFill>
        <p:spPr bwMode="auto">
          <a:xfrm>
            <a:off x="990600" y="2113160"/>
            <a:ext cx="3505200" cy="3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3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Operational GDAS Configuration</a:t>
            </a:r>
            <a:br>
              <a:rPr lang="en-US" dirty="0" smtClean="0"/>
            </a:br>
            <a:r>
              <a:rPr lang="en-US" dirty="0" smtClean="0"/>
              <a:t>Hybrid 4DEnVar (May 2016)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7799" y="2538877"/>
            <a:ext cx="4909355" cy="3673773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T1534L64</a:t>
            </a:r>
            <a:r>
              <a:rPr lang="en-US" dirty="0" smtClean="0">
                <a:solidFill>
                  <a:srgbClr val="000000"/>
                </a:solidFill>
              </a:rPr>
              <a:t> Semi-</a:t>
            </a:r>
            <a:r>
              <a:rPr lang="en-US" dirty="0" err="1" smtClean="0">
                <a:solidFill>
                  <a:srgbClr val="000000"/>
                </a:solidFill>
              </a:rPr>
              <a:t>Lagrangian</a:t>
            </a:r>
            <a:r>
              <a:rPr lang="en-US" dirty="0" smtClean="0">
                <a:solidFill>
                  <a:srgbClr val="000000"/>
                </a:solidFill>
              </a:rPr>
              <a:t> GFS (GSM)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80 member </a:t>
            </a:r>
            <a:r>
              <a:rPr lang="en-US" b="1" i="1" dirty="0" smtClean="0">
                <a:solidFill>
                  <a:srgbClr val="953735"/>
                </a:solidFill>
              </a:rPr>
              <a:t>T574L64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EnSRF</a:t>
            </a:r>
            <a:r>
              <a:rPr lang="en-US" dirty="0" smtClean="0">
                <a:solidFill>
                  <a:srgbClr val="000000"/>
                </a:solidFill>
              </a:rPr>
              <a:t> for data assimilation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Level-dependent localization</a:t>
            </a:r>
          </a:p>
          <a:p>
            <a:pPr lvl="1"/>
            <a:r>
              <a:rPr lang="en-US" dirty="0" smtClean="0"/>
              <a:t>Stochastic physics to represent model uncertainty (SPPT, SKEB, SHUM) </a:t>
            </a:r>
            <a:r>
              <a:rPr lang="mr-IN" dirty="0" smtClean="0"/>
              <a:t>–</a:t>
            </a:r>
            <a:r>
              <a:rPr lang="en-US" dirty="0" smtClean="0"/>
              <a:t> Since January 2015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Analysis increment at ensemble resolution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Ensemble perturbations centered about hybrid analysis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Ensemble mean state estimate replaced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29115"/>
              </p:ext>
            </p:extLst>
          </p:nvPr>
        </p:nvGraphicFramePr>
        <p:xfrm>
          <a:off x="3604318" y="1828567"/>
          <a:ext cx="1184672" cy="62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3" imgW="482600" imgH="254000" progId="Equation.3">
                  <p:embed/>
                </p:oleObj>
              </mc:Choice>
              <mc:Fallback>
                <p:oleObj name="Equation" r:id="rId3" imgW="482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318" y="1828567"/>
                        <a:ext cx="1184672" cy="623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38028"/>
              </p:ext>
            </p:extLst>
          </p:nvPr>
        </p:nvGraphicFramePr>
        <p:xfrm>
          <a:off x="1783226" y="1803559"/>
          <a:ext cx="1328116" cy="64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5" imgW="546100" imgH="266700" progId="Equation.3">
                  <p:embed/>
                </p:oleObj>
              </mc:Choice>
              <mc:Fallback>
                <p:oleObj name="Equation" r:id="rId5" imgW="54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226" y="1803559"/>
                        <a:ext cx="1328116" cy="648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44362"/>
              </p:ext>
            </p:extLst>
          </p:nvPr>
        </p:nvGraphicFramePr>
        <p:xfrm>
          <a:off x="187799" y="915211"/>
          <a:ext cx="88042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7" imgW="4191000" imgH="469900" progId="Equation.3">
                  <p:embed/>
                </p:oleObj>
              </mc:Choice>
              <mc:Fallback>
                <p:oleObj name="Equation" r:id="rId7" imgW="4191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99" y="915211"/>
                        <a:ext cx="88042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10" y="1768202"/>
            <a:ext cx="3364090" cy="45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NGGPS/FV3-GFS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47" y="1328677"/>
            <a:ext cx="4572953" cy="27490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NOAA GFDL FV3 selected for dynamic core component of NGGPS</a:t>
            </a:r>
          </a:p>
          <a:p>
            <a:pPr lvl="1"/>
            <a:r>
              <a:rPr lang="en-US" dirty="0" smtClean="0"/>
              <a:t>Using non-hydrostatic option</a:t>
            </a:r>
          </a:p>
          <a:p>
            <a:pPr lvl="1"/>
            <a:r>
              <a:rPr lang="en-US" dirty="0" smtClean="0"/>
              <a:t>Initial prototyping with (mostly) GFS physics (new:  GFDL MP)</a:t>
            </a:r>
          </a:p>
          <a:p>
            <a:pPr lvl="1"/>
            <a:r>
              <a:rPr lang="en-US" dirty="0" smtClean="0"/>
              <a:t>Same vertical levels and model top (~55km)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00" y="1177952"/>
            <a:ext cx="3981681" cy="206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6760" y="3237031"/>
            <a:ext cx="1203946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Courtesy: GFDL</a:t>
            </a:r>
            <a:endParaRPr lang="en-US" sz="16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3931" y="4401076"/>
            <a:ext cx="8436775" cy="24827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Assimilation</a:t>
            </a:r>
            <a:endParaRPr lang="en-US" dirty="0"/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Adaptation of current hybrid 4DEnVar scheme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Re-gridding to accommodate current DA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848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NGGPS:  FV3 Timeline (proposed)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28700"/>
            <a:ext cx="8915400" cy="363519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94300" y="4773711"/>
            <a:ext cx="1130300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4625" y="5408711"/>
            <a:ext cx="1530350" cy="73866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Proposed Implementation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24 Jan. 2019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327900" y="4761011"/>
            <a:ext cx="0" cy="635000"/>
          </a:xfrm>
          <a:prstGeom prst="line">
            <a:avLst/>
          </a:prstGeom>
          <a:ln w="15875" cap="flat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from Current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Ensemble and analysis increment resolution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While control remains ~13km, ensemble and increment resolution have been increased to ~25 km (currently ~39km)</a:t>
            </a:r>
          </a:p>
          <a:p>
            <a:pPr lvl="1"/>
            <a:endParaRPr lang="en-US" dirty="0"/>
          </a:p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Current GFS uses digital filter, </a:t>
            </a:r>
            <a:r>
              <a:rPr lang="en-US" b="1" i="1" dirty="0" smtClean="0">
                <a:solidFill>
                  <a:srgbClr val="FF0000"/>
                </a:solidFill>
              </a:rPr>
              <a:t>NEMS-FV3GFS not yet using initialization</a:t>
            </a:r>
          </a:p>
          <a:p>
            <a:pPr lvl="2"/>
            <a:r>
              <a:rPr lang="en-US" dirty="0" smtClean="0"/>
              <a:t>Both use Tangent Linear Normal Mode Constraint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Treatment of system error</a:t>
            </a:r>
          </a:p>
          <a:p>
            <a:pPr lvl="1"/>
            <a:r>
              <a:rPr lang="en-US" dirty="0" smtClean="0"/>
              <a:t>GFS uses SKEB+SPPT+SHUM, FV3GFS utilizes SPPT+SHUM only</a:t>
            </a:r>
          </a:p>
          <a:p>
            <a:pPr lvl="1"/>
            <a:endParaRPr lang="en-US" dirty="0"/>
          </a:p>
          <a:p>
            <a:r>
              <a:rPr lang="en-US" dirty="0" smtClean="0"/>
              <a:t>Modifications to upper levels (largely model, impacts DA)</a:t>
            </a:r>
          </a:p>
          <a:p>
            <a:pPr lvl="1"/>
            <a:r>
              <a:rPr lang="en-US" dirty="0" smtClean="0"/>
              <a:t>Reset stratospheric humidity to HALOE climatology (cold start only at beginning of experiment).</a:t>
            </a:r>
          </a:p>
          <a:p>
            <a:pPr lvl="1"/>
            <a:r>
              <a:rPr lang="en-US" dirty="0" smtClean="0"/>
              <a:t>New ozone and methane chemistry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4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from Current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microphysics</a:t>
            </a:r>
          </a:p>
          <a:p>
            <a:pPr lvl="1"/>
            <a:r>
              <a:rPr lang="en-US" dirty="0"/>
              <a:t>GFS analysis </a:t>
            </a:r>
            <a:r>
              <a:rPr lang="en-US" dirty="0" smtClean="0"/>
              <a:t>creates total </a:t>
            </a:r>
            <a:r>
              <a:rPr lang="en-US" dirty="0"/>
              <a:t>cloud </a:t>
            </a:r>
            <a:r>
              <a:rPr lang="en-US" dirty="0" smtClean="0"/>
              <a:t>condensate increment </a:t>
            </a:r>
            <a:r>
              <a:rPr lang="en-US" dirty="0"/>
              <a:t>and passes back to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FV3GFS </a:t>
            </a:r>
            <a:r>
              <a:rPr lang="en-US" dirty="0"/>
              <a:t>engineered to make this work with new MP scheme (5 species), but does not pass cloud increment back to </a:t>
            </a:r>
            <a:r>
              <a:rPr lang="en-US" dirty="0" smtClean="0"/>
              <a:t>model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Operational GFS and to-be operational FV3GFS evolving with new observing system (GOES16 AMVs, NOAA 20 </a:t>
            </a:r>
            <a:r>
              <a:rPr lang="en-US" dirty="0" err="1" smtClean="0"/>
              <a:t>CrIS</a:t>
            </a:r>
            <a:r>
              <a:rPr lang="en-US" dirty="0" smtClean="0"/>
              <a:t> and ATMS)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FV3GFS will implement all-sky radiance assimilation for ATMS and additional water vapor channels from IASI</a:t>
            </a:r>
          </a:p>
          <a:p>
            <a:pPr lvl="1"/>
            <a:endParaRPr lang="en-US" dirty="0"/>
          </a:p>
          <a:p>
            <a:r>
              <a:rPr lang="en-US" dirty="0" smtClean="0"/>
              <a:t>NSST (inline SST analysis)</a:t>
            </a:r>
          </a:p>
          <a:p>
            <a:pPr lvl="1"/>
            <a:r>
              <a:rPr lang="en-US" dirty="0" smtClean="0"/>
              <a:t>Background error has been recalibrated</a:t>
            </a:r>
          </a:p>
        </p:txBody>
      </p:sp>
    </p:spTree>
    <p:extLst>
      <p:ext uri="{BB962C8B-B14F-4D97-AF65-F5344CB8AC3E}">
        <p14:creationId xmlns:p14="http://schemas.microsoft.com/office/powerpoint/2010/main" val="245646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5" t="3704" r="4249" b="47059"/>
          <a:stretch/>
        </p:blipFill>
        <p:spPr>
          <a:xfrm>
            <a:off x="4937199" y="1210235"/>
            <a:ext cx="4160258" cy="227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75" t="3921" r="4466" b="47494"/>
          <a:stretch/>
        </p:blipFill>
        <p:spPr>
          <a:xfrm>
            <a:off x="-8327" y="1210235"/>
            <a:ext cx="4223462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55" t="3704" r="3595" b="47494"/>
          <a:stretch/>
        </p:blipFill>
        <p:spPr>
          <a:xfrm>
            <a:off x="4877435" y="3570936"/>
            <a:ext cx="425563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02" t="3267" r="3813" b="47931"/>
          <a:stretch/>
        </p:blipFill>
        <p:spPr>
          <a:xfrm>
            <a:off x="-38209" y="3570936"/>
            <a:ext cx="4276052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6058" y="2377678"/>
            <a:ext cx="117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OpsGFS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FV3GFS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669" y="2010077"/>
            <a:ext cx="100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NH 500 </a:t>
            </a:r>
            <a:r>
              <a:rPr lang="en-US" b="1" dirty="0" err="1" smtClean="0">
                <a:solidFill>
                  <a:schemeClr val="tx1"/>
                </a:solidFill>
              </a:rPr>
              <a:t>hPa</a:t>
            </a:r>
            <a:r>
              <a:rPr lang="en-US" b="1" dirty="0" smtClean="0">
                <a:solidFill>
                  <a:schemeClr val="tx1"/>
                </a:solidFill>
              </a:rPr>
              <a:t> AC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5669" y="4314006"/>
            <a:ext cx="100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</a:t>
            </a:r>
            <a:r>
              <a:rPr lang="en-US" b="1" dirty="0" smtClean="0">
                <a:solidFill>
                  <a:schemeClr val="tx1"/>
                </a:solidFill>
              </a:rPr>
              <a:t>H 500 </a:t>
            </a:r>
            <a:r>
              <a:rPr lang="en-US" b="1" dirty="0" err="1" smtClean="0">
                <a:solidFill>
                  <a:schemeClr val="tx1"/>
                </a:solidFill>
              </a:rPr>
              <a:t>hPa</a:t>
            </a:r>
            <a:r>
              <a:rPr lang="en-US" b="1" dirty="0" smtClean="0">
                <a:solidFill>
                  <a:schemeClr val="tx1"/>
                </a:solidFill>
              </a:rPr>
              <a:t> AC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69654" y="62262"/>
            <a:ext cx="6487182" cy="637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Retrospective Testing (Courtesy </a:t>
            </a:r>
            <a:r>
              <a:rPr lang="en-US" dirty="0" err="1" smtClean="0"/>
              <a:t>Fanglin</a:t>
            </a:r>
            <a:r>
              <a:rPr lang="en-US" dirty="0" smtClean="0"/>
              <a:t> Yang)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6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Near-Real Time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1" t="3429" r="3736" b="46499"/>
          <a:stretch/>
        </p:blipFill>
        <p:spPr>
          <a:xfrm>
            <a:off x="235165" y="1034875"/>
            <a:ext cx="4198822" cy="230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66" t="3658" r="3965" b="47642"/>
          <a:stretch/>
        </p:blipFill>
        <p:spPr>
          <a:xfrm>
            <a:off x="4609232" y="1050555"/>
            <a:ext cx="422796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00" y="3456924"/>
            <a:ext cx="3750887" cy="2813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32" y="3362844"/>
            <a:ext cx="3248454" cy="30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59764"/>
            <a:ext cx="8229600" cy="8653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pc="-5" dirty="0" smtClean="0">
                <a:latin typeface="+mn-lt"/>
                <a:cs typeface="Times New Roman"/>
              </a:rPr>
              <a:t>Hybrid </a:t>
            </a:r>
            <a:r>
              <a:rPr lang="en-US" sz="2800" dirty="0" smtClean="0">
                <a:latin typeface="+mn-lt"/>
                <a:cs typeface="Times New Roman"/>
              </a:rPr>
              <a:t>DA </a:t>
            </a:r>
            <a:r>
              <a:rPr lang="en-US" sz="2800" spc="-5" dirty="0" smtClean="0">
                <a:latin typeface="+mn-lt"/>
                <a:cs typeface="Times New Roman"/>
              </a:rPr>
              <a:t>System (OSSE-based):</a:t>
            </a:r>
            <a:r>
              <a:rPr lang="en-US" sz="2800" spc="15" dirty="0" smtClean="0">
                <a:latin typeface="+mn-lt"/>
                <a:cs typeface="Times New Roman"/>
              </a:rPr>
              <a:t> </a:t>
            </a:r>
            <a:br>
              <a:rPr lang="en-US" sz="2800" spc="15" dirty="0" smtClean="0">
                <a:latin typeface="+mn-lt"/>
                <a:cs typeface="Times New Roman"/>
              </a:rPr>
            </a:br>
            <a:r>
              <a:rPr lang="en-US" sz="2800" dirty="0" smtClean="0">
                <a:latin typeface="+mn-lt"/>
                <a:cs typeface="Times New Roman"/>
              </a:rPr>
              <a:t>Scale-Dependence</a:t>
            </a:r>
            <a:endParaRPr lang="en-US" sz="280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4509312" y="1363588"/>
            <a:ext cx="4206079" cy="4564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7"/>
          <p:cNvSpPr txBox="1"/>
          <p:nvPr/>
        </p:nvSpPr>
        <p:spPr>
          <a:xfrm>
            <a:off x="5222430" y="2242905"/>
            <a:ext cx="12753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3DHYB</a:t>
            </a:r>
            <a:r>
              <a:rPr sz="1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RMSE</a:t>
            </a:r>
            <a:r>
              <a:rPr sz="1575" baseline="26455" dirty="0">
                <a:solidFill>
                  <a:srgbClr val="FF2600"/>
                </a:solidFill>
                <a:latin typeface="Calibri"/>
                <a:cs typeface="Calibri"/>
              </a:rPr>
              <a:t>b</a:t>
            </a:r>
            <a:endParaRPr sz="1575" baseline="26455" dirty="0">
              <a:latin typeface="Calibri"/>
              <a:cs typeface="Calibri"/>
            </a:endParaRPr>
          </a:p>
        </p:txBody>
      </p:sp>
      <p:sp>
        <p:nvSpPr>
          <p:cNvPr id="7" name="object 8"/>
          <p:cNvSpPr txBox="1">
            <a:spLocks noChangeArrowheads="1"/>
          </p:cNvSpPr>
          <p:nvPr/>
        </p:nvSpPr>
        <p:spPr bwMode="auto">
          <a:xfrm>
            <a:off x="5708508" y="2846154"/>
            <a:ext cx="9052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US" sz="1600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EnKF</a:t>
            </a:r>
            <a:r>
              <a:rPr lang="en-US" sz="1600" dirty="0">
                <a:solidFill>
                  <a:srgbClr val="0000FF"/>
                </a:solidFill>
                <a:latin typeface="Calibri" charset="0"/>
                <a:cs typeface="Calibri" charset="0"/>
              </a:rPr>
              <a:t> |</a:t>
            </a:r>
            <a:r>
              <a:rPr lang="en-US" sz="1600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X</a:t>
            </a:r>
            <a:r>
              <a:rPr lang="en-US" sz="1500" baseline="26000" dirty="0" err="1">
                <a:solidFill>
                  <a:srgbClr val="0433FF"/>
                </a:solidFill>
                <a:latin typeface="Calibri" charset="0"/>
                <a:cs typeface="Calibri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alibri" charset="0"/>
                <a:cs typeface="Calibri" charset="0"/>
              </a:rPr>
              <a:t>|  (low-res)</a:t>
            </a:r>
            <a:endParaRPr lang="en-US" sz="1600" dirty="0">
              <a:latin typeface="Calibri" charset="0"/>
              <a:cs typeface="Calibri" charset="0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5165689" y="4534025"/>
            <a:ext cx="12753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3DHYB</a:t>
            </a:r>
            <a:r>
              <a:rPr sz="1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RMSE</a:t>
            </a:r>
            <a:r>
              <a:rPr sz="1575" baseline="26455" dirty="0">
                <a:solidFill>
                  <a:srgbClr val="FF2600"/>
                </a:solidFill>
                <a:latin typeface="Calibri"/>
                <a:cs typeface="Calibri"/>
              </a:rPr>
              <a:t>b</a:t>
            </a:r>
            <a:endParaRPr sz="1575" baseline="26455" dirty="0">
              <a:latin typeface="Calibri"/>
              <a:cs typeface="Calibri"/>
            </a:endParaRPr>
          </a:p>
        </p:txBody>
      </p:sp>
      <p:sp>
        <p:nvSpPr>
          <p:cNvPr id="9" name="object 11"/>
          <p:cNvSpPr txBox="1">
            <a:spLocks noChangeArrowheads="1"/>
          </p:cNvSpPr>
          <p:nvPr/>
        </p:nvSpPr>
        <p:spPr bwMode="auto">
          <a:xfrm>
            <a:off x="5708508" y="5187943"/>
            <a:ext cx="9038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US" sz="1600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EnKF</a:t>
            </a:r>
            <a:r>
              <a:rPr lang="en-US" sz="1600" dirty="0">
                <a:solidFill>
                  <a:srgbClr val="0000FF"/>
                </a:solidFill>
                <a:latin typeface="Calibri" charset="0"/>
                <a:cs typeface="Calibri" charset="0"/>
              </a:rPr>
              <a:t> |</a:t>
            </a:r>
            <a:r>
              <a:rPr lang="en-US" sz="1600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X</a:t>
            </a:r>
            <a:r>
              <a:rPr lang="en-US" sz="1500" baseline="26000" dirty="0" err="1">
                <a:solidFill>
                  <a:srgbClr val="0433FF"/>
                </a:solidFill>
                <a:latin typeface="Calibri" charset="0"/>
                <a:cs typeface="Calibri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alibri" charset="0"/>
                <a:cs typeface="Calibri" charset="0"/>
              </a:rPr>
              <a:t>|  (low-res)</a:t>
            </a:r>
            <a:endParaRPr lang="en-US" sz="1600" dirty="0">
              <a:latin typeface="Calibri" charset="0"/>
              <a:cs typeface="Calibri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42" y="1425750"/>
            <a:ext cx="46941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latin typeface="+mj-lt"/>
              </a:rPr>
              <a:t>Dual-resolution hybrid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+mj-lt"/>
              </a:rPr>
              <a:t>Mismatch in power spectra of ensemble and actual background error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>
              <a:latin typeface="+mj-lt"/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>
              <a:latin typeface="+mj-lt"/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+mj-lt"/>
              </a:rPr>
              <a:t>Potential remedies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Scale-dependent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weights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Scale-dependent localization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+mj-lt"/>
              </a:rPr>
              <a:t>Dynamic </a:t>
            </a:r>
            <a:r>
              <a:rPr lang="en-US" dirty="0" smtClean="0">
                <a:latin typeface="+mj-lt"/>
              </a:rPr>
              <a:t>constraints</a:t>
            </a:r>
            <a:endParaRPr lang="en-US" dirty="0">
              <a:latin typeface="+mj-lt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+mj-lt"/>
              </a:rPr>
              <a:t>Scale-dependent inflation</a:t>
            </a:r>
          </a:p>
        </p:txBody>
      </p:sp>
    </p:spTree>
    <p:extLst>
      <p:ext uri="{BB962C8B-B14F-4D97-AF65-F5344CB8AC3E}">
        <p14:creationId xmlns:p14="http://schemas.microsoft.com/office/powerpoint/2010/main" val="3240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987</Words>
  <Application>Microsoft Macintosh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Custom Design</vt:lpstr>
      <vt:lpstr>1_Custom Design</vt:lpstr>
      <vt:lpstr>Equation</vt:lpstr>
      <vt:lpstr>Scale-dependent localization and weighting in the FV3-GFS hybrid data assimilation system</vt:lpstr>
      <vt:lpstr>Current Operational GDAS Configuration Hybrid 4DEnVar (May 2016)</vt:lpstr>
      <vt:lpstr>NGGPS/FV3-GFS</vt:lpstr>
      <vt:lpstr>NGGPS:  FV3 Timeline (proposed)</vt:lpstr>
      <vt:lpstr>Key Differences from Current Operations</vt:lpstr>
      <vt:lpstr>Key Differences from Current Operations</vt:lpstr>
      <vt:lpstr>Retrospective Testing (Courtesy Fanglin Yang) 500 hPa AC</vt:lpstr>
      <vt:lpstr>Near-Real Time Results</vt:lpstr>
      <vt:lpstr>Hybrid DA System (OSSE-based):  Scale-Dependence</vt:lpstr>
      <vt:lpstr>Scale dependent localization (and weighting)</vt:lpstr>
      <vt:lpstr>Partition ensemble into wavebands Example:  500 hPa T (member 1)</vt:lpstr>
      <vt:lpstr>SDL Single Observation Example</vt:lpstr>
      <vt:lpstr>PowerPoint Presentation</vt:lpstr>
      <vt:lpstr>Dual Resolution Hybrid Scale-Dependent Weighting Experiment</vt:lpstr>
      <vt:lpstr>Forecast Impact (Self Analysis) Wind (top) and Temperature (bottom) RMSE</vt:lpstr>
      <vt:lpstr>Summary</vt:lpstr>
      <vt:lpstr>Final Comment</vt:lpstr>
      <vt:lpstr>Low Resolution Prototyping</vt:lpstr>
      <vt:lpstr>Impact of Stochastic Physics C384 L64 cycled DA tests (3DHybrid)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Kleist</dc:creator>
  <cp:lastModifiedBy>Daryl Kleist</cp:lastModifiedBy>
  <cp:revision>286</cp:revision>
  <dcterms:created xsi:type="dcterms:W3CDTF">2016-02-26T15:14:15Z</dcterms:created>
  <dcterms:modified xsi:type="dcterms:W3CDTF">2018-07-03T09:22:42Z</dcterms:modified>
</cp:coreProperties>
</file>