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8" r:id="rId3"/>
    <p:sldId id="257" r:id="rId4"/>
    <p:sldId id="259" r:id="rId5"/>
    <p:sldId id="268" r:id="rId6"/>
    <p:sldId id="261" r:id="rId7"/>
    <p:sldId id="269" r:id="rId8"/>
    <p:sldId id="270" r:id="rId9"/>
    <p:sldId id="262" r:id="rId10"/>
    <p:sldId id="266" r:id="rId11"/>
    <p:sldId id="267" r:id="rId12"/>
  </p:sldIdLst>
  <p:sldSz cx="9144000" cy="6858000" type="screen4x3"/>
  <p:notesSz cx="6954838" cy="9242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1"/>
  </p:normalViewPr>
  <p:slideViewPr>
    <p:cSldViewPr>
      <p:cViewPr varScale="1">
        <p:scale>
          <a:sx n="91" d="100"/>
          <a:sy n="91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175" y="0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59710-A86D-4FC9-90B9-96AB25B22A11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8875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175" y="8778875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E16A4C-B5FA-47EE-8F3F-BE8EF184A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E4D0-086A-4F7E-B473-401387E24C05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AAEA-FFEF-4C4A-8D08-6A27C2AE66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E4D0-086A-4F7E-B473-401387E24C05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AAEA-FFEF-4C4A-8D08-6A27C2AE66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E4D0-086A-4F7E-B473-401387E24C05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AAEA-FFEF-4C4A-8D08-6A27C2AE66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E4D0-086A-4F7E-B473-401387E24C05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AAEA-FFEF-4C4A-8D08-6A27C2AE66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E4D0-086A-4F7E-B473-401387E24C05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AAEA-FFEF-4C4A-8D08-6A27C2AE66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E4D0-086A-4F7E-B473-401387E24C05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AAEA-FFEF-4C4A-8D08-6A27C2AE66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E4D0-086A-4F7E-B473-401387E24C05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AAEA-FFEF-4C4A-8D08-6A27C2AE66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E4D0-086A-4F7E-B473-401387E24C05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AAEA-FFEF-4C4A-8D08-6A27C2AE66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E4D0-086A-4F7E-B473-401387E24C05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AAEA-FFEF-4C4A-8D08-6A27C2AE66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E4D0-086A-4F7E-B473-401387E24C05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AAEA-FFEF-4C4A-8D08-6A27C2AE66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E4D0-086A-4F7E-B473-401387E24C05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AAEA-FFEF-4C4A-8D08-6A27C2AE66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AE4D0-086A-4F7E-B473-401387E24C05}" type="datetimeFigureOut">
              <a:rPr lang="en-US" smtClean="0"/>
              <a:pPr/>
              <a:t>6/25/18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4AAEA-FFEF-4C4A-8D08-6A27C2AE66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838200"/>
            <a:ext cx="77244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Some General and Fundamental Requirements for Designing</a:t>
            </a:r>
          </a:p>
          <a:p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     Observing System Simulation Experiments (OSSEs)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438400"/>
            <a:ext cx="850631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Times" pitchFamily="2" charset="0"/>
              </a:rPr>
              <a:t>                                      </a:t>
            </a:r>
            <a:r>
              <a:rPr lang="en-US" sz="2000" dirty="0">
                <a:solidFill>
                  <a:srgbClr val="0070C0"/>
                </a:solidFill>
                <a:latin typeface="Times" pitchFamily="2" charset="0"/>
              </a:rPr>
              <a:t>Ronald M. </a:t>
            </a:r>
            <a:r>
              <a:rPr lang="en-US" sz="2000" dirty="0" err="1">
                <a:solidFill>
                  <a:srgbClr val="0070C0"/>
                </a:solidFill>
                <a:latin typeface="Times" pitchFamily="2" charset="0"/>
              </a:rPr>
              <a:t>Errico</a:t>
            </a:r>
            <a:r>
              <a:rPr lang="en-US" sz="2000" dirty="0">
                <a:solidFill>
                  <a:srgbClr val="0070C0"/>
                </a:solidFill>
                <a:latin typeface="Times" pitchFamily="2" charset="0"/>
              </a:rPr>
              <a:t> and Nikki C. </a:t>
            </a:r>
            <a:r>
              <a:rPr lang="en-US" sz="2000" dirty="0" err="1">
                <a:solidFill>
                  <a:srgbClr val="0070C0"/>
                </a:solidFill>
                <a:latin typeface="Times" pitchFamily="2" charset="0"/>
              </a:rPr>
              <a:t>Privé</a:t>
            </a:r>
            <a:endParaRPr lang="en-US" sz="2000" dirty="0">
              <a:solidFill>
                <a:srgbClr val="0070C0"/>
              </a:solidFill>
              <a:latin typeface="Times" pitchFamily="2" charset="0"/>
            </a:endParaRPr>
          </a:p>
          <a:p>
            <a:endParaRPr lang="en-US" dirty="0">
              <a:latin typeface="Times" pitchFamily="2" charset="0"/>
            </a:endParaRPr>
          </a:p>
          <a:p>
            <a:r>
              <a:rPr lang="en-US" dirty="0">
                <a:latin typeface="Times" pitchFamily="2" charset="0"/>
              </a:rPr>
              <a:t>Goddard Earth Sciences, Technology and Research Center, Morgan State University</a:t>
            </a:r>
          </a:p>
          <a:p>
            <a:r>
              <a:rPr lang="en-US" dirty="0">
                <a:latin typeface="Times" pitchFamily="2" charset="0"/>
              </a:rPr>
              <a:t>                                                          and</a:t>
            </a:r>
          </a:p>
          <a:p>
            <a:r>
              <a:rPr lang="en-US" dirty="0">
                <a:latin typeface="Times" pitchFamily="2" charset="0"/>
              </a:rPr>
              <a:t>   Global Modeling and Assimilation Office, NASA Goddard Space Flight Center</a:t>
            </a:r>
          </a:p>
        </p:txBody>
      </p:sp>
      <p:pic>
        <p:nvPicPr>
          <p:cNvPr id="6" name="Picture 4" descr="gestar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5181600"/>
            <a:ext cx="96837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Morgan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5029200"/>
            <a:ext cx="1519238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NASA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5105400"/>
            <a:ext cx="8874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8D004C-D5D5-9147-9470-95314C796B8A}"/>
              </a:ext>
            </a:extLst>
          </p:cNvPr>
          <p:cNvSpPr txBox="1"/>
          <p:nvPr/>
        </p:nvSpPr>
        <p:spPr>
          <a:xfrm>
            <a:off x="2971800" y="533400"/>
            <a:ext cx="2472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Recommendations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5DCC67-5719-9641-9D06-7180E707C25A}"/>
              </a:ext>
            </a:extLst>
          </p:cNvPr>
          <p:cNvSpPr txBox="1"/>
          <p:nvPr/>
        </p:nvSpPr>
        <p:spPr>
          <a:xfrm>
            <a:off x="609600" y="1447800"/>
            <a:ext cx="14927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>
              <a:latin typeface="Times" pitchFamily="2" charset="0"/>
            </a:endParaRPr>
          </a:p>
          <a:p>
            <a:r>
              <a:rPr lang="en-US" sz="2400" dirty="0">
                <a:latin typeface="Times" pitchFamily="2" charset="0"/>
              </a:rPr>
              <a:t>                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1219200"/>
            <a:ext cx="648286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sz="2000" dirty="0">
                <a:latin typeface="Times" pitchFamily="2" charset="0"/>
              </a:rPr>
              <a:t>The Community should </a:t>
            </a:r>
          </a:p>
          <a:p>
            <a:pPr marL="457200" indent="-457200"/>
            <a:endParaRPr lang="en-US" sz="2000" dirty="0">
              <a:latin typeface="Times" pitchFamily="2" charset="0"/>
            </a:endParaRPr>
          </a:p>
          <a:p>
            <a:pPr marL="457200" indent="-457200">
              <a:buAutoNum type="arabicPeriod"/>
            </a:pPr>
            <a:r>
              <a:rPr lang="en-US" sz="2000" dirty="0">
                <a:latin typeface="Times" pitchFamily="2" charset="0"/>
              </a:rPr>
              <a:t>provide input and assessment for OSSE applications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Times" pitchFamily="2" charset="0"/>
              </a:rPr>
              <a:t>provide educational opportunities for OSSE practitioners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Times" pitchFamily="2" charset="0"/>
              </a:rPr>
              <a:t>encourage collaboration and sharing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Times" pitchFamily="2" charset="0"/>
              </a:rPr>
              <a:t>encourage greater consideration of system errors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Times" pitchFamily="2" charset="0"/>
              </a:rPr>
              <a:t>encourage thinking rather than following of recipes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Times" pitchFamily="2" charset="0"/>
              </a:rPr>
              <a:t>create opportunities for critical reviews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Times" pitchFamily="2" charset="0"/>
              </a:rPr>
              <a:t>establish minimum standards  </a:t>
            </a:r>
          </a:p>
          <a:p>
            <a:pPr marL="457200" indent="-457200">
              <a:buAutoNum type="arabicPeriod"/>
            </a:pPr>
            <a:endParaRPr lang="en-US" sz="2000" dirty="0">
              <a:latin typeface="Times" pitchFamily="2" charset="0"/>
            </a:endParaRPr>
          </a:p>
          <a:p>
            <a:pPr marL="457200" indent="-457200">
              <a:buAutoNum type="arabicPeriod"/>
            </a:pPr>
            <a:endParaRPr lang="en-US" sz="2000" dirty="0">
              <a:latin typeface="Times" pitchFamily="2" charset="0"/>
            </a:endParaRPr>
          </a:p>
          <a:p>
            <a:pPr marL="457200" indent="-457200"/>
            <a:r>
              <a:rPr lang="en-US" sz="2000" dirty="0">
                <a:solidFill>
                  <a:srgbClr val="0070C0"/>
                </a:solidFill>
                <a:latin typeface="Times" pitchFamily="2" charset="0"/>
              </a:rPr>
              <a:t>The entire community may be affected by OSSE results.</a:t>
            </a:r>
          </a:p>
        </p:txBody>
      </p:sp>
    </p:spTree>
    <p:extLst>
      <p:ext uri="{BB962C8B-B14F-4D97-AF65-F5344CB8AC3E}">
        <p14:creationId xmlns:p14="http://schemas.microsoft.com/office/powerpoint/2010/main" val="2301377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ge1.png"/>
          <p:cNvPicPr>
            <a:picLocks noChangeAspect="1"/>
          </p:cNvPicPr>
          <p:nvPr/>
        </p:nvPicPr>
        <p:blipFill>
          <a:blip r:embed="rId2" cstate="print"/>
          <a:srcRect l="22444" t="18889" r="18000" b="16667"/>
          <a:stretch>
            <a:fillRect/>
          </a:stretch>
        </p:blipFill>
        <p:spPr>
          <a:xfrm>
            <a:off x="990600" y="838200"/>
            <a:ext cx="6953907" cy="6019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81200" y="457200"/>
            <a:ext cx="4555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DAOS-WWRP-WMO White Paper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810000" y="301625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/>
              </a:rPr>
              <a:t>Time</a:t>
            </a:r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4800600" y="32004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676400" y="3930650"/>
            <a:ext cx="1143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itchFamily="-65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793875" y="3930650"/>
            <a:ext cx="98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  <a:latin typeface="Times New Roman"/>
              </a:rPr>
              <a:t>Analysis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6553200" y="3930650"/>
            <a:ext cx="1143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itchFamily="-65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6705600" y="3930650"/>
            <a:ext cx="98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  <a:latin typeface="Times New Roman"/>
              </a:rPr>
              <a:t>Analysis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4076700" y="3930650"/>
            <a:ext cx="1143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itchFamily="-65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4235450" y="3930650"/>
            <a:ext cx="98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  <a:latin typeface="Times New Roman"/>
              </a:rPr>
              <a:t>Analysis</a:t>
            </a:r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2736850" y="429736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5257800" y="3200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5334000" y="4297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7696200" y="429736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914400" y="429736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1676400" y="1905000"/>
            <a:ext cx="1143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itchFamily="-65" charset="0"/>
            </a:endParaRP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1752600" y="1981200"/>
            <a:ext cx="98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  <a:latin typeface="Times New Roman"/>
              </a:rPr>
              <a:t>Analysis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6477000" y="1905000"/>
            <a:ext cx="1143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itchFamily="-65" charset="0"/>
            </a:endParaRP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6553200" y="1981200"/>
            <a:ext cx="98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  <a:latin typeface="Times New Roman"/>
              </a:rPr>
              <a:t>Analysis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4114800" y="1905000"/>
            <a:ext cx="1143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itchFamily="-65" charset="0"/>
            </a:endParaRP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4191000" y="1981200"/>
            <a:ext cx="98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  <a:latin typeface="Times New Roman"/>
              </a:rPr>
              <a:t>Analysis</a:t>
            </a:r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2819400" y="2133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5257800" y="2209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5257800" y="2133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7620000" y="2133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>
            <a:off x="914400" y="2133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1143000" y="990600"/>
            <a:ext cx="701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</a:rPr>
              <a:t>Real evolving atmosphere with imperfect observations. Truth unknown</a:t>
            </a:r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1143000" y="990600"/>
            <a:ext cx="6934200" cy="457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400">
              <a:solidFill>
                <a:srgbClr val="FF0000"/>
              </a:solidFill>
              <a:latin typeface="Calibri" pitchFamily="-65" charset="0"/>
            </a:endParaRPr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2362200" y="1447800"/>
            <a:ext cx="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4648200" y="1447800"/>
            <a:ext cx="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>
            <a:off x="7086600" y="1447800"/>
            <a:ext cx="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5" name="Rectangle 31"/>
          <p:cNvSpPr>
            <a:spLocks noChangeArrowheads="1"/>
          </p:cNvSpPr>
          <p:nvPr/>
        </p:nvSpPr>
        <p:spPr bwMode="auto">
          <a:xfrm>
            <a:off x="1219200" y="4845050"/>
            <a:ext cx="7086600" cy="457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itchFamily="-65" charset="0"/>
            </a:endParaRP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1219200" y="4845050"/>
            <a:ext cx="716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/>
              </a:rPr>
              <a:t>Climate simulation with simulated imperfect observations.  Truth known</a:t>
            </a:r>
            <a:r>
              <a:rPr lang="en-US" dirty="0">
                <a:solidFill>
                  <a:srgbClr val="FF0000"/>
                </a:solidFill>
                <a:latin typeface="Calibri" pitchFamily="-65" charset="0"/>
              </a:rPr>
              <a:t>.</a:t>
            </a:r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 flipV="1">
            <a:off x="2286000" y="4464050"/>
            <a:ext cx="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 flipV="1">
            <a:off x="4648200" y="4464050"/>
            <a:ext cx="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 flipV="1">
            <a:off x="7086600" y="4464050"/>
            <a:ext cx="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0" name="Rectangle 36"/>
          <p:cNvSpPr>
            <a:spLocks noChangeArrowheads="1"/>
          </p:cNvSpPr>
          <p:nvPr/>
        </p:nvSpPr>
        <p:spPr bwMode="auto">
          <a:xfrm>
            <a:off x="876300" y="3733800"/>
            <a:ext cx="7696200" cy="1752600"/>
          </a:xfrm>
          <a:prstGeom prst="rect">
            <a:avLst/>
          </a:prstGeom>
          <a:noFill/>
          <a:ln w="28575" cmpd="sng">
            <a:solidFill>
              <a:schemeClr val="accent2"/>
            </a:solidFill>
            <a:prstDash val="solid"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itchFamily="-65" charset="0"/>
            </a:endParaRPr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914400" y="54864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/>
              </a:rPr>
              <a:t>Observing System Simulation Experiment</a:t>
            </a:r>
          </a:p>
        </p:txBody>
      </p:sp>
      <p:sp>
        <p:nvSpPr>
          <p:cNvPr id="16422" name="Rectangle 38"/>
          <p:cNvSpPr>
            <a:spLocks noChangeArrowheads="1"/>
          </p:cNvSpPr>
          <p:nvPr/>
        </p:nvSpPr>
        <p:spPr bwMode="auto">
          <a:xfrm>
            <a:off x="685800" y="685800"/>
            <a:ext cx="7772400" cy="1828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itchFamily="-65" charset="0"/>
            </a:endParaRPr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2286000" y="228600"/>
            <a:ext cx="441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/>
              </a:rPr>
              <a:t>Data Assimilation of Real Data</a:t>
            </a:r>
          </a:p>
        </p:txBody>
      </p:sp>
    </p:spTree>
    <p:extLst>
      <p:ext uri="{BB962C8B-B14F-4D97-AF65-F5344CB8AC3E}">
        <p14:creationId xmlns:p14="http://schemas.microsoft.com/office/powerpoint/2010/main" val="1240700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8D004C-D5D5-9147-9470-95314C796B8A}"/>
              </a:ext>
            </a:extLst>
          </p:cNvPr>
          <p:cNvSpPr txBox="1"/>
          <p:nvPr/>
        </p:nvSpPr>
        <p:spPr>
          <a:xfrm>
            <a:off x="2971800" y="533400"/>
            <a:ext cx="26709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Common Short-cuts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5DCC67-5719-9641-9D06-7180E707C25A}"/>
              </a:ext>
            </a:extLst>
          </p:cNvPr>
          <p:cNvSpPr txBox="1"/>
          <p:nvPr/>
        </p:nvSpPr>
        <p:spPr>
          <a:xfrm>
            <a:off x="838200" y="1066800"/>
            <a:ext cx="6939720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" pitchFamily="2" charset="0"/>
              </a:rPr>
              <a:t>1. Observation locations inconsistent with characteristics of </a:t>
            </a:r>
          </a:p>
          <a:p>
            <a:r>
              <a:rPr lang="en-US" sz="2000" dirty="0">
                <a:latin typeface="Times" pitchFamily="2" charset="0"/>
              </a:rPr>
              <a:t>    real observations. </a:t>
            </a:r>
          </a:p>
          <a:p>
            <a:r>
              <a:rPr lang="en-US" sz="2000" dirty="0">
                <a:latin typeface="Times" pitchFamily="2" charset="0"/>
              </a:rPr>
              <a:t>2.  Ignoring important characteristics of the observations (e.g., </a:t>
            </a:r>
          </a:p>
          <a:p>
            <a:r>
              <a:rPr lang="en-US" sz="2000" dirty="0">
                <a:latin typeface="Times" pitchFamily="2" charset="0"/>
              </a:rPr>
              <a:t>     by treating radiance observations as radiosondes)</a:t>
            </a:r>
          </a:p>
          <a:p>
            <a:r>
              <a:rPr lang="en-US" sz="2000" dirty="0">
                <a:latin typeface="Times" pitchFamily="2" charset="0"/>
              </a:rPr>
              <a:t>3. Instrument or representativeness error absent</a:t>
            </a:r>
          </a:p>
          <a:p>
            <a:r>
              <a:rPr lang="en-US" sz="2000" dirty="0">
                <a:latin typeface="Times" pitchFamily="2" charset="0"/>
              </a:rPr>
              <a:t>4. Inadequate validation of the NR or DAS control is performed. </a:t>
            </a:r>
          </a:p>
          <a:p>
            <a:r>
              <a:rPr lang="en-US" sz="2000" dirty="0">
                <a:latin typeface="Times" pitchFamily="2" charset="0"/>
              </a:rPr>
              <a:t>5. The statistical nature of the DAS problem is ignored. </a:t>
            </a:r>
          </a:p>
          <a:p>
            <a:r>
              <a:rPr lang="en-US" sz="2000" dirty="0">
                <a:latin typeface="Times" pitchFamily="2" charset="0"/>
              </a:rPr>
              <a:t>6. Error correlations not considered.</a:t>
            </a:r>
          </a:p>
          <a:p>
            <a:r>
              <a:rPr lang="en-US" sz="2000" dirty="0">
                <a:latin typeface="Times" pitchFamily="2" charset="0"/>
              </a:rPr>
              <a:t>7. The control DAS uses no or very few observations. </a:t>
            </a:r>
          </a:p>
          <a:p>
            <a:r>
              <a:rPr lang="en-US" sz="2000" dirty="0">
                <a:latin typeface="Times" pitchFamily="2" charset="0"/>
              </a:rPr>
              <a:t>8. The work is harmfully expedited at the demands of an </a:t>
            </a:r>
          </a:p>
          <a:p>
            <a:r>
              <a:rPr lang="en-US" sz="2000" dirty="0">
                <a:latin typeface="Times" pitchFamily="2" charset="0"/>
              </a:rPr>
              <a:t>    administrator or customer. </a:t>
            </a:r>
          </a:p>
          <a:p>
            <a:endParaRPr lang="en-US" sz="2000" dirty="0">
              <a:latin typeface="Times" pitchFamily="2" charset="0"/>
            </a:endParaRPr>
          </a:p>
          <a:p>
            <a:r>
              <a:rPr lang="en-US" sz="2000" dirty="0">
                <a:solidFill>
                  <a:srgbClr val="0070C0"/>
                </a:solidFill>
                <a:latin typeface="Times" pitchFamily="2" charset="0"/>
              </a:rPr>
              <a:t>All of these can be seen in recent presentations or reported works.</a:t>
            </a:r>
          </a:p>
          <a:p>
            <a:r>
              <a:rPr lang="en-US" sz="2000" dirty="0">
                <a:latin typeface="Times" pitchFamily="2" charset="0"/>
              </a:rPr>
              <a:t>                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8D004C-D5D5-9147-9470-95314C796B8A}"/>
              </a:ext>
            </a:extLst>
          </p:cNvPr>
          <p:cNvSpPr txBox="1"/>
          <p:nvPr/>
        </p:nvSpPr>
        <p:spPr>
          <a:xfrm>
            <a:off x="2971800" y="533400"/>
            <a:ext cx="27378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Validation of the NR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5DCC67-5719-9641-9D06-7180E707C25A}"/>
              </a:ext>
            </a:extLst>
          </p:cNvPr>
          <p:cNvSpPr txBox="1"/>
          <p:nvPr/>
        </p:nvSpPr>
        <p:spPr>
          <a:xfrm>
            <a:off x="609600" y="1447800"/>
            <a:ext cx="824719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" pitchFamily="2" charset="0"/>
              </a:rPr>
              <a:t>1. The usual “climate statistics” should be examined. </a:t>
            </a:r>
          </a:p>
          <a:p>
            <a:r>
              <a:rPr lang="en-US" sz="2400" dirty="0">
                <a:latin typeface="Times" pitchFamily="2" charset="0"/>
              </a:rPr>
              <a:t>2. Matches of all such statistics are neither necessary or sufficient</a:t>
            </a:r>
          </a:p>
          <a:p>
            <a:r>
              <a:rPr lang="en-US" sz="2400" dirty="0">
                <a:latin typeface="Times" pitchFamily="2" charset="0"/>
              </a:rPr>
              <a:t>3. Requirements depend on questions explored. </a:t>
            </a:r>
          </a:p>
          <a:p>
            <a:r>
              <a:rPr lang="en-US" sz="2400" dirty="0">
                <a:latin typeface="Times" pitchFamily="2" charset="0"/>
              </a:rPr>
              <a:t>                 </a:t>
            </a:r>
          </a:p>
        </p:txBody>
      </p:sp>
    </p:spTree>
    <p:extLst>
      <p:ext uri="{BB962C8B-B14F-4D97-AF65-F5344CB8AC3E}">
        <p14:creationId xmlns:p14="http://schemas.microsoft.com/office/powerpoint/2010/main" val="648106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8D004C-D5D5-9147-9470-95314C796B8A}"/>
              </a:ext>
            </a:extLst>
          </p:cNvPr>
          <p:cNvSpPr txBox="1"/>
          <p:nvPr/>
        </p:nvSpPr>
        <p:spPr>
          <a:xfrm>
            <a:off x="1981200" y="533400"/>
            <a:ext cx="5888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Required properties of simulated observation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5DCC67-5719-9641-9D06-7180E707C25A}"/>
              </a:ext>
            </a:extLst>
          </p:cNvPr>
          <p:cNvSpPr txBox="1"/>
          <p:nvPr/>
        </p:nvSpPr>
        <p:spPr>
          <a:xfrm>
            <a:off x="1066800" y="1524000"/>
            <a:ext cx="776687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>
                <a:latin typeface="Times" pitchFamily="2" charset="0"/>
              </a:rPr>
              <a:t>Realistic spatial and temporal distributions</a:t>
            </a:r>
          </a:p>
          <a:p>
            <a:pPr marL="457200" indent="-457200"/>
            <a:r>
              <a:rPr lang="en-US" sz="2400" dirty="0">
                <a:latin typeface="Times" pitchFamily="2" charset="0"/>
              </a:rPr>
              <a:t>2.   Realistic instrument and representativeness errors </a:t>
            </a:r>
          </a:p>
          <a:p>
            <a:pPr marL="457200" indent="-457200">
              <a:buFontTx/>
              <a:buAutoNum type="arabicPeriod" startAt="3"/>
            </a:pPr>
            <a:r>
              <a:rPr lang="en-US" sz="2400" dirty="0">
                <a:latin typeface="Times" pitchFamily="2" charset="0"/>
              </a:rPr>
              <a:t>Distinction between analyzed and discarded observations </a:t>
            </a:r>
          </a:p>
          <a:p>
            <a:pPr marL="457200" indent="-457200">
              <a:buAutoNum type="arabicPeriod" startAt="3"/>
            </a:pPr>
            <a:r>
              <a:rPr lang="en-US" sz="2400" dirty="0">
                <a:latin typeface="Times" pitchFamily="2" charset="0"/>
              </a:rPr>
              <a:t>Some unimportant error characteristics (?) </a:t>
            </a:r>
          </a:p>
          <a:p>
            <a:r>
              <a:rPr lang="en-US" sz="2400" dirty="0">
                <a:latin typeface="Times" pitchFamily="2" charset="0"/>
              </a:rPr>
              <a:t>                 </a:t>
            </a:r>
          </a:p>
        </p:txBody>
      </p:sp>
    </p:spTree>
    <p:extLst>
      <p:ext uri="{BB962C8B-B14F-4D97-AF65-F5344CB8AC3E}">
        <p14:creationId xmlns:p14="http://schemas.microsoft.com/office/powerpoint/2010/main" val="4081807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5DCC67-5719-9641-9D06-7180E707C25A}"/>
              </a:ext>
            </a:extLst>
          </p:cNvPr>
          <p:cNvSpPr txBox="1"/>
          <p:nvPr/>
        </p:nvSpPr>
        <p:spPr>
          <a:xfrm>
            <a:off x="457200" y="1143000"/>
            <a:ext cx="856035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" pitchFamily="2" charset="0"/>
              </a:rPr>
              <a:t>1. The values of most metrics used to assess real atmospheric data</a:t>
            </a:r>
          </a:p>
          <a:p>
            <a:r>
              <a:rPr lang="en-US" sz="2400" dirty="0">
                <a:latin typeface="Times" pitchFamily="2" charset="0"/>
              </a:rPr>
              <a:t>assimilation or forecast systems are determined by the various types</a:t>
            </a:r>
          </a:p>
          <a:p>
            <a:r>
              <a:rPr lang="en-US" sz="2400" dirty="0">
                <a:latin typeface="Times" pitchFamily="2" charset="0"/>
              </a:rPr>
              <a:t>of errors inherent in those systems and how the modeling and data</a:t>
            </a:r>
          </a:p>
          <a:p>
            <a:r>
              <a:rPr lang="en-US" sz="2400" dirty="0">
                <a:latin typeface="Times" pitchFamily="2" charset="0"/>
              </a:rPr>
              <a:t>assimilation modifies them. </a:t>
            </a:r>
          </a:p>
          <a:p>
            <a:endParaRPr lang="en-US" sz="2400" dirty="0">
              <a:latin typeface="Times" pitchFamily="2" charset="0"/>
            </a:endParaRPr>
          </a:p>
          <a:p>
            <a:r>
              <a:rPr lang="en-US" sz="2400" dirty="0">
                <a:latin typeface="Times" pitchFamily="2" charset="0"/>
              </a:rPr>
              <a:t>2. These types include observation instrument errors, observation </a:t>
            </a:r>
          </a:p>
          <a:p>
            <a:r>
              <a:rPr lang="en-US" sz="2400" dirty="0">
                <a:latin typeface="Times" pitchFamily="2" charset="0"/>
              </a:rPr>
              <a:t>representativeness errors, forecast model formulation errors, and </a:t>
            </a:r>
          </a:p>
          <a:p>
            <a:r>
              <a:rPr lang="en-US" sz="2400" dirty="0">
                <a:latin typeface="Times" pitchFamily="2" charset="0"/>
              </a:rPr>
              <a:t>errors introduced by the data assimilation algorithm itself. </a:t>
            </a:r>
          </a:p>
          <a:p>
            <a:r>
              <a:rPr lang="en-US" sz="2400" dirty="0">
                <a:latin typeface="Times" pitchFamily="2" charset="0"/>
              </a:rPr>
              <a:t>          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C66C5B-DFBB-9746-876C-A35F6316FA1D}"/>
              </a:ext>
            </a:extLst>
          </p:cNvPr>
          <p:cNvSpPr txBox="1"/>
          <p:nvPr/>
        </p:nvSpPr>
        <p:spPr>
          <a:xfrm>
            <a:off x="2438400" y="533400"/>
            <a:ext cx="3643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Importance of system errors</a:t>
            </a:r>
          </a:p>
        </p:txBody>
      </p:sp>
    </p:spTree>
    <p:extLst>
      <p:ext uri="{BB962C8B-B14F-4D97-AF65-F5344CB8AC3E}">
        <p14:creationId xmlns:p14="http://schemas.microsoft.com/office/powerpoint/2010/main" val="857890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ext Box 6"/>
          <p:cNvSpPr txBox="1">
            <a:spLocks noChangeArrowheads="1"/>
          </p:cNvSpPr>
          <p:nvPr/>
        </p:nvSpPr>
        <p:spPr bwMode="auto">
          <a:xfrm>
            <a:off x="1524000" y="304800"/>
            <a:ext cx="60083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</a:rPr>
              <a:t>Representativeness error in the OSSE context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1219200"/>
            <a:ext cx="7180555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" pitchFamily="2" charset="0"/>
              </a:rPr>
              <a:t>For DA with real observations:</a:t>
            </a:r>
          </a:p>
          <a:p>
            <a:r>
              <a:rPr lang="en-US" sz="2000" dirty="0">
                <a:latin typeface="Times" pitchFamily="2" charset="0"/>
              </a:rPr>
              <a:t>    more realistic forward observation model ➡  </a:t>
            </a:r>
          </a:p>
          <a:p>
            <a:r>
              <a:rPr lang="en-US" sz="2000" dirty="0">
                <a:latin typeface="Times" pitchFamily="2" charset="0"/>
              </a:rPr>
              <a:t>            smaller representativeness error</a:t>
            </a:r>
          </a:p>
          <a:p>
            <a:r>
              <a:rPr lang="en-US" sz="2000" dirty="0">
                <a:latin typeface="Times" pitchFamily="2" charset="0"/>
              </a:rPr>
              <a:t>    </a:t>
            </a:r>
          </a:p>
          <a:p>
            <a:endParaRPr lang="en-US" sz="2000" dirty="0">
              <a:latin typeface="Times" pitchFamily="2" charset="0"/>
            </a:endParaRPr>
          </a:p>
          <a:p>
            <a:r>
              <a:rPr lang="en-US" sz="2000" dirty="0">
                <a:latin typeface="Times" pitchFamily="2" charset="0"/>
              </a:rPr>
              <a:t>For DA in an OSSE (with unchanging forward observation models):</a:t>
            </a:r>
          </a:p>
          <a:p>
            <a:r>
              <a:rPr lang="en-US" sz="2000" dirty="0">
                <a:latin typeface="Times" pitchFamily="2" charset="0"/>
              </a:rPr>
              <a:t>    more realistic observation simulation model ➡  </a:t>
            </a:r>
          </a:p>
          <a:p>
            <a:r>
              <a:rPr lang="en-US" sz="2000" dirty="0">
                <a:latin typeface="Times" pitchFamily="2" charset="0"/>
              </a:rPr>
              <a:t>           greater representativeness error </a:t>
            </a:r>
          </a:p>
          <a:p>
            <a:endParaRPr lang="en-US" sz="2000" dirty="0">
              <a:latin typeface="Times" pitchFamily="2" charset="0"/>
            </a:endParaRPr>
          </a:p>
          <a:p>
            <a:endParaRPr lang="en-US" sz="2000" dirty="0">
              <a:latin typeface="Times" pitchFamily="2" charset="0"/>
            </a:endParaRPr>
          </a:p>
          <a:p>
            <a:endParaRPr lang="en-US" sz="2000" dirty="0"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766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8D004C-D5D5-9147-9470-95314C796B8A}"/>
              </a:ext>
            </a:extLst>
          </p:cNvPr>
          <p:cNvSpPr txBox="1"/>
          <p:nvPr/>
        </p:nvSpPr>
        <p:spPr>
          <a:xfrm>
            <a:off x="2971800" y="533400"/>
            <a:ext cx="2678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Some general issues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5DCC67-5719-9641-9D06-7180E707C25A}"/>
              </a:ext>
            </a:extLst>
          </p:cNvPr>
          <p:cNvSpPr txBox="1"/>
          <p:nvPr/>
        </p:nvSpPr>
        <p:spPr>
          <a:xfrm>
            <a:off x="609600" y="1447800"/>
            <a:ext cx="14927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Times" pitchFamily="2" charset="0"/>
            </a:endParaRPr>
          </a:p>
          <a:p>
            <a:r>
              <a:rPr lang="en-US" sz="2400" dirty="0">
                <a:latin typeface="Times" pitchFamily="2" charset="0"/>
              </a:rPr>
              <a:t>                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1066800"/>
            <a:ext cx="845135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>
              <a:latin typeface="Times" pitchFamily="2" charset="0"/>
            </a:endParaRPr>
          </a:p>
          <a:p>
            <a:r>
              <a:rPr lang="en-US" sz="2000" dirty="0">
                <a:latin typeface="Times" pitchFamily="2" charset="0"/>
              </a:rPr>
              <a:t>1. DA results depend on how observations are used, not simply how</a:t>
            </a:r>
          </a:p>
          <a:p>
            <a:r>
              <a:rPr lang="en-US" sz="2000" dirty="0">
                <a:latin typeface="Times" pitchFamily="2" charset="0"/>
              </a:rPr>
              <a:t>     good they might potentially be</a:t>
            </a:r>
          </a:p>
          <a:p>
            <a:r>
              <a:rPr lang="en-US" sz="2000" dirty="0">
                <a:latin typeface="Times" pitchFamily="2" charset="0"/>
              </a:rPr>
              <a:t>2. Augmentation of an existing network with a new observation set</a:t>
            </a:r>
          </a:p>
          <a:p>
            <a:r>
              <a:rPr lang="en-US" sz="2000" dirty="0">
                <a:latin typeface="Times" pitchFamily="2" charset="0"/>
              </a:rPr>
              <a:t>     will likely only make modest improvements to accuracy. </a:t>
            </a:r>
          </a:p>
          <a:p>
            <a:r>
              <a:rPr lang="en-US" sz="2000" dirty="0">
                <a:latin typeface="Times" pitchFamily="2" charset="0"/>
              </a:rPr>
              <a:t>3.  As long as forecast model error remains significant, assimilation of  </a:t>
            </a:r>
          </a:p>
          <a:p>
            <a:r>
              <a:rPr lang="en-US" sz="2000" dirty="0">
                <a:latin typeface="Times" pitchFamily="2" charset="0"/>
              </a:rPr>
              <a:t>     new observations will only modestly improve accuracy.</a:t>
            </a:r>
          </a:p>
          <a:p>
            <a:r>
              <a:rPr lang="en-US" sz="2000" dirty="0">
                <a:latin typeface="Times" pitchFamily="2" charset="0"/>
              </a:rPr>
              <a:t>4.  The DAS and observing system are likely to change before an OSSE-tested </a:t>
            </a:r>
          </a:p>
          <a:p>
            <a:r>
              <a:rPr lang="en-US" sz="2000" dirty="0">
                <a:latin typeface="Times" pitchFamily="2" charset="0"/>
              </a:rPr>
              <a:t>     observation is deployed. </a:t>
            </a:r>
          </a:p>
          <a:p>
            <a:pPr marL="457200" indent="-457200"/>
            <a:r>
              <a:rPr lang="en-US" sz="2000" dirty="0">
                <a:latin typeface="Times" pitchFamily="2" charset="0"/>
              </a:rPr>
              <a:t>5.  For NR with higher spatial resolution,  greater temporal resolution is required.</a:t>
            </a:r>
          </a:p>
          <a:p>
            <a:endParaRPr lang="en-US" sz="2000" dirty="0"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341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8D004C-D5D5-9147-9470-95314C796B8A}"/>
              </a:ext>
            </a:extLst>
          </p:cNvPr>
          <p:cNvSpPr txBox="1"/>
          <p:nvPr/>
        </p:nvSpPr>
        <p:spPr>
          <a:xfrm>
            <a:off x="2971800" y="533400"/>
            <a:ext cx="1550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Challenges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5DCC67-5719-9641-9D06-7180E707C25A}"/>
              </a:ext>
            </a:extLst>
          </p:cNvPr>
          <p:cNvSpPr txBox="1"/>
          <p:nvPr/>
        </p:nvSpPr>
        <p:spPr>
          <a:xfrm>
            <a:off x="609600" y="1447800"/>
            <a:ext cx="14927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>
              <a:latin typeface="Times" pitchFamily="2" charset="0"/>
            </a:endParaRPr>
          </a:p>
          <a:p>
            <a:r>
              <a:rPr lang="en-US" sz="2400" dirty="0">
                <a:latin typeface="Times" pitchFamily="2" charset="0"/>
              </a:rPr>
              <a:t>                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1219200"/>
            <a:ext cx="588494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latin typeface="Times" pitchFamily="2" charset="0"/>
              </a:rPr>
              <a:t>Validation must be performed.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Times" pitchFamily="2" charset="0"/>
              </a:rPr>
              <a:t>OSSEs must be timely.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Times" pitchFamily="2" charset="0"/>
              </a:rPr>
              <a:t>Plug and play OSSE capability has a drawback. 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Times" pitchFamily="2" charset="0"/>
              </a:rPr>
              <a:t>System errors need to be identified and validated.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Times" pitchFamily="2" charset="0"/>
              </a:rPr>
              <a:t>Conflicts of interest must be avoided.</a:t>
            </a:r>
          </a:p>
        </p:txBody>
      </p:sp>
    </p:spTree>
    <p:extLst>
      <p:ext uri="{BB962C8B-B14F-4D97-AF65-F5344CB8AC3E}">
        <p14:creationId xmlns:p14="http://schemas.microsoft.com/office/powerpoint/2010/main" val="2301377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576</Words>
  <Application>Microsoft Macintosh PowerPoint</Application>
  <PresentationFormat>On-screen Show (4:3)</PresentationFormat>
  <Paragraphs>101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rerrico</dc:creator>
  <cp:lastModifiedBy>Microsoft Office User</cp:lastModifiedBy>
  <cp:revision>29</cp:revision>
  <dcterms:created xsi:type="dcterms:W3CDTF">2018-06-08T17:12:54Z</dcterms:created>
  <dcterms:modified xsi:type="dcterms:W3CDTF">2018-06-25T20:24:15Z</dcterms:modified>
</cp:coreProperties>
</file>