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14"/>
  </p:notesMasterIdLst>
  <p:sldIdLst>
    <p:sldId id="256" r:id="rId2"/>
    <p:sldId id="259" r:id="rId3"/>
    <p:sldId id="262" r:id="rId4"/>
    <p:sldId id="275" r:id="rId5"/>
    <p:sldId id="261" r:id="rId6"/>
    <p:sldId id="257" r:id="rId7"/>
    <p:sldId id="269" r:id="rId8"/>
    <p:sldId id="270" r:id="rId9"/>
    <p:sldId id="274" r:id="rId10"/>
    <p:sldId id="272" r:id="rId11"/>
    <p:sldId id="276"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2" autoAdjust="0"/>
    <p:restoredTop sz="87307" autoAdjust="0"/>
  </p:normalViewPr>
  <p:slideViewPr>
    <p:cSldViewPr snapToGrid="0" snapToObjects="1">
      <p:cViewPr varScale="1">
        <p:scale>
          <a:sx n="104" d="100"/>
          <a:sy n="104" d="100"/>
        </p:scale>
        <p:origin x="-23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2" d="100"/>
          <a:sy n="92" d="100"/>
        </p:scale>
        <p:origin x="-337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BE87B-38EC-5F42-B4DC-C4A057027F4C}" type="datetimeFigureOut">
              <a:rPr lang="en-US" smtClean="0"/>
              <a:t>6/13/2018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EC583-F4B1-834B-9486-C22126F4F188}" type="slidenum">
              <a:rPr lang="en-US" smtClean="0"/>
              <a:t>‹#›</a:t>
            </a:fld>
            <a:endParaRPr lang="en-US"/>
          </a:p>
        </p:txBody>
      </p:sp>
    </p:spTree>
    <p:extLst>
      <p:ext uri="{BB962C8B-B14F-4D97-AF65-F5344CB8AC3E}">
        <p14:creationId xmlns:p14="http://schemas.microsoft.com/office/powerpoint/2010/main" val="29880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E6BEC583-F4B1-834B-9486-C22126F4F188}" type="slidenum">
              <a:rPr lang="en-US" smtClean="0"/>
              <a:t>1</a:t>
            </a:fld>
            <a:endParaRPr lang="en-US"/>
          </a:p>
        </p:txBody>
      </p:sp>
    </p:spTree>
    <p:extLst>
      <p:ext uri="{BB962C8B-B14F-4D97-AF65-F5344CB8AC3E}">
        <p14:creationId xmlns:p14="http://schemas.microsoft.com/office/powerpoint/2010/main" val="207017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12</a:t>
            </a:fld>
            <a:endParaRPr lang="en-US"/>
          </a:p>
        </p:txBody>
      </p:sp>
    </p:spTree>
    <p:extLst>
      <p:ext uri="{BB962C8B-B14F-4D97-AF65-F5344CB8AC3E}">
        <p14:creationId xmlns:p14="http://schemas.microsoft.com/office/powerpoint/2010/main" val="1666208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2</a:t>
            </a:fld>
            <a:endParaRPr lang="en-US"/>
          </a:p>
        </p:txBody>
      </p:sp>
    </p:spTree>
    <p:extLst>
      <p:ext uri="{BB962C8B-B14F-4D97-AF65-F5344CB8AC3E}">
        <p14:creationId xmlns:p14="http://schemas.microsoft.com/office/powerpoint/2010/main" val="22053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buFont typeface="Wingdings" pitchFamily="2" charset="2"/>
              <a:buNone/>
            </a:pPr>
            <a:r>
              <a:rPr lang="en-US" sz="1200" b="1" dirty="0" smtClean="0"/>
              <a:t>Points with higher cloud fractions are more likely areas where few (or none) cloud edges are discernible, making it difficult to track clouds (lack of reference points). Real cloud tracking AMVs are predominantly obtained in areas where cloud edges are discernible (smaller, but not</a:t>
            </a:r>
            <a:r>
              <a:rPr lang="en-US" sz="1200" b="1" baseline="0" dirty="0" smtClean="0"/>
              <a:t> very thin,</a:t>
            </a:r>
            <a:r>
              <a:rPr lang="en-US" sz="1200" b="1" dirty="0" smtClean="0"/>
              <a:t> clouds). </a:t>
            </a:r>
          </a:p>
          <a:p>
            <a:pPr marL="285750" indent="-285750">
              <a:buFont typeface="Wingdings" pitchFamily="2" charset="2"/>
              <a:buChar char="q"/>
            </a:pPr>
            <a:endParaRPr lang="en-US" sz="1200" b="1" dirty="0" smtClean="0"/>
          </a:p>
          <a:p>
            <a:pPr marL="0" lvl="2" indent="0">
              <a:buFont typeface="Wingdings" pitchFamily="2" charset="2"/>
              <a:buNone/>
            </a:pPr>
            <a:r>
              <a:rPr lang="en-US" sz="1200" b="1" dirty="0" smtClean="0"/>
              <a:t>Highest probabilities for cloud layers with cloud fractions in the 40-60% range; increasing probabilities for cloud layers with cloud fractions in the 20-40% range; decreasing probabilities for cloud layers with cloud fractions in the 60-80% range.</a:t>
            </a:r>
          </a:p>
          <a:p>
            <a:pPr marL="0" lvl="2" indent="0">
              <a:buFont typeface="Wingdings" pitchFamily="2" charset="2"/>
              <a:buNone/>
            </a:pPr>
            <a:endParaRPr lang="en-US" sz="1200" b="1" dirty="0" smtClean="0"/>
          </a:p>
          <a:p>
            <a:pPr marL="0" marR="0" lvl="2"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smtClean="0"/>
              <a:t>Height assignment: for mid-high level cloud layers (cloud top below 700 </a:t>
            </a:r>
            <a:r>
              <a:rPr lang="en-US" sz="1200" dirty="0" err="1" smtClean="0"/>
              <a:t>hPa</a:t>
            </a:r>
            <a:r>
              <a:rPr lang="en-US" sz="1200" dirty="0" smtClean="0"/>
              <a:t>) the height is defined as the height of the cloud layer top, while for low-level cloud layers the height is defined as the cloud layer bottom.</a:t>
            </a:r>
          </a:p>
          <a:p>
            <a:pPr marL="0" marR="0" lvl="2"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dirty="0" smtClean="0"/>
          </a:p>
          <a:p>
            <a:pPr marL="0" marR="0" lvl="2"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smtClean="0"/>
              <a:t>The cloud fraction of each cloud layer is computed assuming a maximum random overlap: the cloud fractions of each level within a single cloud layer maximally overlap, while independent cloud layers within the column, if present, randomly overlap.</a:t>
            </a:r>
          </a:p>
          <a:p>
            <a:pPr marL="0" marR="0" lvl="2"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200" dirty="0" smtClean="0"/>
          </a:p>
          <a:p>
            <a:pPr marL="0" marR="0" lvl="2"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200" dirty="0" smtClean="0"/>
              <a:t>This probability function favors </a:t>
            </a:r>
            <a:r>
              <a:rPr lang="en-US" sz="1200" dirty="0" smtClean="0">
                <a:sym typeface="Wingdings"/>
              </a:rPr>
              <a:t>(</a:t>
            </a:r>
            <a:r>
              <a:rPr lang="en-US" sz="1200" dirty="0" smtClean="0"/>
              <a:t>gives higher probabilities to) trackable water vapor features with higher RH gradients and shallower (if none) clouds located above.</a:t>
            </a:r>
          </a:p>
        </p:txBody>
      </p:sp>
      <p:sp>
        <p:nvSpPr>
          <p:cNvPr id="4" name="Slide Number Placeholder 3"/>
          <p:cNvSpPr>
            <a:spLocks noGrp="1"/>
          </p:cNvSpPr>
          <p:nvPr>
            <p:ph type="sldNum" sz="quarter" idx="10"/>
          </p:nvPr>
        </p:nvSpPr>
        <p:spPr/>
        <p:txBody>
          <a:bodyPr/>
          <a:lstStyle/>
          <a:p>
            <a:fld id="{E6BEC583-F4B1-834B-9486-C22126F4F188}" type="slidenum">
              <a:rPr lang="en-US" smtClean="0"/>
              <a:t>3</a:t>
            </a:fld>
            <a:endParaRPr lang="en-US"/>
          </a:p>
        </p:txBody>
      </p:sp>
    </p:spTree>
    <p:extLst>
      <p:ext uri="{BB962C8B-B14F-4D97-AF65-F5344CB8AC3E}">
        <p14:creationId xmlns:p14="http://schemas.microsoft.com/office/powerpoint/2010/main" val="3921161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4</a:t>
            </a:fld>
            <a:endParaRPr lang="en-US"/>
          </a:p>
        </p:txBody>
      </p:sp>
    </p:spTree>
    <p:extLst>
      <p:ext uri="{BB962C8B-B14F-4D97-AF65-F5344CB8AC3E}">
        <p14:creationId xmlns:p14="http://schemas.microsoft.com/office/powerpoint/2010/main" val="231602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6</a:t>
            </a:fld>
            <a:endParaRPr lang="en-US"/>
          </a:p>
        </p:txBody>
      </p:sp>
    </p:spTree>
    <p:extLst>
      <p:ext uri="{BB962C8B-B14F-4D97-AF65-F5344CB8AC3E}">
        <p14:creationId xmlns:p14="http://schemas.microsoft.com/office/powerpoint/2010/main" val="248055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200" dirty="0" smtClean="0"/>
              <a:t>Real AHI cloud AMVs tend to be scarcer over land. For example, AHI AMVs below 400 </a:t>
            </a:r>
            <a:r>
              <a:rPr lang="en-US" sz="1200" dirty="0" err="1" smtClean="0"/>
              <a:t>hPa</a:t>
            </a:r>
            <a:r>
              <a:rPr lang="en-US" sz="1200" dirty="0" smtClean="0"/>
              <a:t> over land are usually blacklisted or given a low quality index.</a:t>
            </a:r>
          </a:p>
          <a:p>
            <a:pPr marL="0" indent="0">
              <a:buFontTx/>
              <a:buNone/>
              <a:defRPr/>
            </a:pPr>
            <a:endParaRPr lang="en-US" sz="1200" dirty="0" smtClean="0"/>
          </a:p>
          <a:p>
            <a:pPr marL="0" indent="0">
              <a:buFontTx/>
              <a:buNone/>
              <a:defRPr/>
            </a:pPr>
            <a:r>
              <a:rPr lang="en-US" sz="1200" dirty="0" smtClean="0"/>
              <a:t>This was not mimicked by the cloud AMV simulator since it is not expected that </a:t>
            </a:r>
            <a:r>
              <a:rPr lang="en-US" sz="1200" dirty="0" err="1" smtClean="0"/>
              <a:t>MISTiC</a:t>
            </a:r>
            <a:r>
              <a:rPr lang="en-US" sz="1200" dirty="0" smtClean="0"/>
              <a:t> cloud-tracking AMVs will show this behavior.</a:t>
            </a:r>
          </a:p>
          <a:p>
            <a:pPr>
              <a:buFontTx/>
              <a:buNone/>
            </a:pPr>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7</a:t>
            </a:fld>
            <a:endParaRPr lang="en-US"/>
          </a:p>
        </p:txBody>
      </p:sp>
    </p:spTree>
    <p:extLst>
      <p:ext uri="{BB962C8B-B14F-4D97-AF65-F5344CB8AC3E}">
        <p14:creationId xmlns:p14="http://schemas.microsoft.com/office/powerpoint/2010/main" val="2703062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buFontTx/>
              <a:buNone/>
            </a:pPr>
            <a:r>
              <a:rPr lang="en-US" sz="1200" dirty="0" smtClean="0"/>
              <a:t>Traditional AMVs are performed in radiance space (large uncertainty in height assignment) while </a:t>
            </a:r>
            <a:r>
              <a:rPr lang="en-US" sz="1200" dirty="0" err="1" smtClean="0"/>
              <a:t>MISTiC</a:t>
            </a:r>
            <a:r>
              <a:rPr lang="en-US" sz="1200" dirty="0" smtClean="0"/>
              <a:t> approach is to retrieve WV AMVs on constant pressure surfaces (height assignment error now translated into retrieval error).</a:t>
            </a:r>
          </a:p>
          <a:p>
            <a:pPr marL="914400" lvl="2" indent="0">
              <a:buFontTx/>
              <a:buNone/>
            </a:pPr>
            <a:endParaRPr lang="en-US" sz="1200" dirty="0" smtClean="0"/>
          </a:p>
          <a:p>
            <a:pPr marL="914400" lvl="2" indent="0">
              <a:buFontTx/>
              <a:buNone/>
            </a:pPr>
            <a:r>
              <a:rPr lang="en-US" sz="1200" dirty="0" smtClean="0"/>
              <a:t>As a first guess, we kept the correlated vertical scales the same and assume that the Himawari-8 AHI water vapor AMVs error are a decent approximation to the </a:t>
            </a:r>
            <a:r>
              <a:rPr lang="en-US" sz="1200" dirty="0" err="1" smtClean="0"/>
              <a:t>MISTiC</a:t>
            </a:r>
            <a:r>
              <a:rPr lang="en-US" sz="1200" dirty="0" smtClean="0"/>
              <a:t> water vapor AMVs.</a:t>
            </a:r>
          </a:p>
          <a:p>
            <a:pPr>
              <a:buFontTx/>
              <a:buNone/>
            </a:pPr>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9</a:t>
            </a:fld>
            <a:endParaRPr lang="en-US"/>
          </a:p>
        </p:txBody>
      </p:sp>
    </p:spTree>
    <p:extLst>
      <p:ext uri="{BB962C8B-B14F-4D97-AF65-F5344CB8AC3E}">
        <p14:creationId xmlns:p14="http://schemas.microsoft.com/office/powerpoint/2010/main" val="56598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10</a:t>
            </a:fld>
            <a:endParaRPr lang="en-US"/>
          </a:p>
        </p:txBody>
      </p:sp>
    </p:spTree>
    <p:extLst>
      <p:ext uri="{BB962C8B-B14F-4D97-AF65-F5344CB8AC3E}">
        <p14:creationId xmlns:p14="http://schemas.microsoft.com/office/powerpoint/2010/main" val="1666208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BEC583-F4B1-834B-9486-C22126F4F188}" type="slidenum">
              <a:rPr lang="en-US" smtClean="0"/>
              <a:t>11</a:t>
            </a:fld>
            <a:endParaRPr lang="en-US"/>
          </a:p>
        </p:txBody>
      </p:sp>
    </p:spTree>
    <p:extLst>
      <p:ext uri="{BB962C8B-B14F-4D97-AF65-F5344CB8AC3E}">
        <p14:creationId xmlns:p14="http://schemas.microsoft.com/office/powerpoint/2010/main" val="1666208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asic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B80A0F2B-E692-5549-89C0-DEF97C653501}" type="datetimeFigureOut">
              <a:rPr lang="en-US" smtClean="0"/>
              <a:t>6/13/2018</a:t>
            </a:fld>
            <a:endParaRPr lang="en-US"/>
          </a:p>
        </p:txBody>
      </p:sp>
      <p:sp>
        <p:nvSpPr>
          <p:cNvPr id="5" name="Slide Number Placeholder 4"/>
          <p:cNvSpPr>
            <a:spLocks noGrp="1"/>
          </p:cNvSpPr>
          <p:nvPr>
            <p:ph type="sldNum" sz="quarter" idx="12"/>
          </p:nvPr>
        </p:nvSpPr>
        <p:spPr/>
        <p:txBody>
          <a:bodyPr/>
          <a:lstStyle/>
          <a:p>
            <a:fld id="{BDB8D1E3-1DAE-664E-B350-75CA63E753F0}" type="slidenum">
              <a:rPr lang="en-US" smtClean="0"/>
              <a:t>‹#›</a:t>
            </a:fld>
            <a:endParaRPr lang="en-US"/>
          </a:p>
        </p:txBody>
      </p:sp>
      <p:sp>
        <p:nvSpPr>
          <p:cNvPr id="9" name="Text Placeholder 8"/>
          <p:cNvSpPr>
            <a:spLocks noGrp="1"/>
          </p:cNvSpPr>
          <p:nvPr>
            <p:ph type="body" sz="quarter" idx="13" hasCustomPrompt="1"/>
          </p:nvPr>
        </p:nvSpPr>
        <p:spPr>
          <a:xfrm>
            <a:off x="628650" y="1557867"/>
            <a:ext cx="7886700" cy="4527022"/>
          </a:xfrm>
        </p:spPr>
        <p:txBody>
          <a:bodyPr/>
          <a:lstStyle/>
          <a:p>
            <a:pPr lvl="0"/>
            <a:r>
              <a:rPr lang="en-US" dirty="0" smtClean="0"/>
              <a:t>Click to edit text.</a:t>
            </a:r>
          </a:p>
        </p:txBody>
      </p:sp>
    </p:spTree>
    <p:extLst>
      <p:ext uri="{BB962C8B-B14F-4D97-AF65-F5344CB8AC3E}">
        <p14:creationId xmlns:p14="http://schemas.microsoft.com/office/powerpoint/2010/main" val="1716477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Date Placeholder 2"/>
          <p:cNvSpPr>
            <a:spLocks noGrp="1"/>
          </p:cNvSpPr>
          <p:nvPr>
            <p:ph type="dt" sz="half" idx="10"/>
          </p:nvPr>
        </p:nvSpPr>
        <p:spPr/>
        <p:txBody>
          <a:bodyPr/>
          <a:lstStyle/>
          <a:p>
            <a:fld id="{B80A0F2B-E692-5549-89C0-DEF97C653501}" type="datetimeFigureOut">
              <a:rPr lang="en-US" smtClean="0"/>
              <a:pPr/>
              <a:t>6/13/2018</a:t>
            </a:fld>
            <a:endParaRPr lang="en-US" dirty="0"/>
          </a:p>
        </p:txBody>
      </p:sp>
      <p:sp>
        <p:nvSpPr>
          <p:cNvPr id="5" name="Slide Number Placeholder 4"/>
          <p:cNvSpPr>
            <a:spLocks noGrp="1"/>
          </p:cNvSpPr>
          <p:nvPr>
            <p:ph type="sldNum" sz="quarter" idx="12"/>
          </p:nvPr>
        </p:nvSpPr>
        <p:spPr/>
        <p:txBody>
          <a:bodyPr/>
          <a:lstStyle/>
          <a:p>
            <a:fld id="{BDB8D1E3-1DAE-664E-B350-75CA63E753F0}" type="slidenum">
              <a:rPr lang="en-US" smtClean="0"/>
              <a:pPr/>
              <a:t>‹#›</a:t>
            </a:fld>
            <a:endParaRPr lang="en-US" dirty="0"/>
          </a:p>
        </p:txBody>
      </p:sp>
    </p:spTree>
    <p:extLst>
      <p:ext uri="{BB962C8B-B14F-4D97-AF65-F5344CB8AC3E}">
        <p14:creationId xmlns:p14="http://schemas.microsoft.com/office/powerpoint/2010/main" val="12659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DB8D1E3-1DAE-664E-B350-75CA63E753F0}" type="slidenum">
              <a:rPr lang="en-US" smtClean="0"/>
              <a:pPr/>
              <a:t>‹#›</a:t>
            </a:fld>
            <a:endParaRPr lang="en-US" dirty="0"/>
          </a:p>
        </p:txBody>
      </p:sp>
      <p:sp>
        <p:nvSpPr>
          <p:cNvPr id="4" name="Date Placeholder 3"/>
          <p:cNvSpPr>
            <a:spLocks noGrp="1"/>
          </p:cNvSpPr>
          <p:nvPr>
            <p:ph type="dt" sz="half" idx="11"/>
          </p:nvPr>
        </p:nvSpPr>
        <p:spPr/>
        <p:txBody>
          <a:bodyPr/>
          <a:lstStyle/>
          <a:p>
            <a:fld id="{B80A0F2B-E692-5549-89C0-DEF97C653501}" type="datetimeFigureOut">
              <a:rPr lang="en-US" smtClean="0"/>
              <a:pPr/>
              <a:t>6/13/2018</a:t>
            </a:fld>
            <a:endParaRPr lang="en-US" dirty="0"/>
          </a:p>
        </p:txBody>
      </p:sp>
    </p:spTree>
    <p:extLst>
      <p:ext uri="{BB962C8B-B14F-4D97-AF65-F5344CB8AC3E}">
        <p14:creationId xmlns:p14="http://schemas.microsoft.com/office/powerpoint/2010/main" val="593740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and Sub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1733726"/>
          </a:xfrm>
        </p:spPr>
        <p:txBody>
          <a:bodyPr anchor="ctr" anchorCtr="0">
            <a:normAutofit/>
          </a:bodyPr>
          <a:lstStyle>
            <a:lvl1pPr algn="ctr">
              <a:defRPr sz="4000"/>
            </a:lvl1pPr>
          </a:lstStyle>
          <a:p>
            <a:r>
              <a:rPr lang="en-US" dirty="0" smtClean="0"/>
              <a:t>Click to </a:t>
            </a:r>
            <a:r>
              <a:rPr lang="en-US" smtClean="0"/>
              <a:t>Edit Title</a:t>
            </a:r>
            <a:endParaRPr lang="en-US" dirty="0"/>
          </a:p>
        </p:txBody>
      </p:sp>
      <p:sp>
        <p:nvSpPr>
          <p:cNvPr id="3" name="Subtitle 2"/>
          <p:cNvSpPr>
            <a:spLocks noGrp="1"/>
          </p:cNvSpPr>
          <p:nvPr>
            <p:ph type="subTitle" idx="1" hasCustomPrompt="1"/>
          </p:nvPr>
        </p:nvSpPr>
        <p:spPr>
          <a:xfrm>
            <a:off x="685800" y="2980267"/>
            <a:ext cx="7772400" cy="227753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Subtitle</a:t>
            </a:r>
            <a:endParaRPr lang="en-US" dirty="0"/>
          </a:p>
        </p:txBody>
      </p:sp>
      <p:sp>
        <p:nvSpPr>
          <p:cNvPr id="4" name="Date Placeholder 3"/>
          <p:cNvSpPr>
            <a:spLocks noGrp="1"/>
          </p:cNvSpPr>
          <p:nvPr>
            <p:ph type="dt" sz="half" idx="10"/>
          </p:nvPr>
        </p:nvSpPr>
        <p:spPr/>
        <p:txBody>
          <a:bodyPr/>
          <a:lstStyle/>
          <a:p>
            <a:fld id="{B80A0F2B-E692-5549-89C0-DEF97C653501}" type="datetimeFigureOut">
              <a:rPr lang="en-US" smtClean="0"/>
              <a:pPr/>
              <a:t>6/13/2018</a:t>
            </a:fld>
            <a:endParaRPr lang="en-US" dirty="0"/>
          </a:p>
        </p:txBody>
      </p:sp>
      <p:sp>
        <p:nvSpPr>
          <p:cNvPr id="6" name="Slide Number Placeholder 5"/>
          <p:cNvSpPr>
            <a:spLocks noGrp="1"/>
          </p:cNvSpPr>
          <p:nvPr>
            <p:ph type="sldNum" sz="quarter" idx="12"/>
          </p:nvPr>
        </p:nvSpPr>
        <p:spPr/>
        <p:txBody>
          <a:bodyPr/>
          <a:lstStyle/>
          <a:p>
            <a:fld id="{BDB8D1E3-1DAE-664E-B350-75CA63E753F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80A0F2B-E692-5549-89C0-DEF97C653501}" type="datetimeFigureOut">
              <a:rPr lang="en-US" smtClean="0"/>
              <a:pPr/>
              <a:t>6/13/2018</a:t>
            </a:fld>
            <a:endParaRPr lang="en-US" dirty="0"/>
          </a:p>
        </p:txBody>
      </p:sp>
      <p:sp>
        <p:nvSpPr>
          <p:cNvPr id="6" name="Slide Number Placeholder 5"/>
          <p:cNvSpPr>
            <a:spLocks noGrp="1"/>
          </p:cNvSpPr>
          <p:nvPr>
            <p:ph type="sldNum" sz="quarter" idx="12"/>
          </p:nvPr>
        </p:nvSpPr>
        <p:spPr/>
        <p:txBody>
          <a:bodyPr/>
          <a:lstStyle/>
          <a:p>
            <a:fld id="{BDB8D1E3-1DAE-664E-B350-75CA63E753F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80A0F2B-E692-5549-89C0-DEF97C653501}" type="datetimeFigureOut">
              <a:rPr lang="en-US" smtClean="0"/>
              <a:t>6/13/2018</a:t>
            </a:fld>
            <a:endParaRPr lang="en-US"/>
          </a:p>
        </p:txBody>
      </p:sp>
      <p:sp>
        <p:nvSpPr>
          <p:cNvPr id="7" name="Slide Number Placeholder 6"/>
          <p:cNvSpPr>
            <a:spLocks noGrp="1"/>
          </p:cNvSpPr>
          <p:nvPr>
            <p:ph type="sldNum" sz="quarter" idx="12"/>
          </p:nvPr>
        </p:nvSpPr>
        <p:spPr/>
        <p:txBody>
          <a:bodyPr/>
          <a:lstStyle/>
          <a:p>
            <a:fld id="{BDB8D1E3-1DAE-664E-B350-75CA63E753F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728134"/>
            <a:ext cx="3055980" cy="1275644"/>
          </a:xfrm>
        </p:spPr>
        <p:txBody>
          <a:bodyPr lIns="0" tIns="0" rIns="0" bIns="0" anchor="t" anchorCtr="0">
            <a:normAutofit/>
          </a:bodyPr>
          <a:lstStyle>
            <a:lvl1pPr algn="l">
              <a:defRPr sz="2400"/>
            </a:lvl1pPr>
          </a:lstStyle>
          <a:p>
            <a:r>
              <a:rPr lang="en-US" dirty="0" smtClean="0"/>
              <a:t>Click to Edit Title</a:t>
            </a:r>
            <a:endParaRPr lang="en-US" dirty="0"/>
          </a:p>
        </p:txBody>
      </p:sp>
      <p:sp>
        <p:nvSpPr>
          <p:cNvPr id="3" name="Picture Placeholder 2"/>
          <p:cNvSpPr>
            <a:spLocks noGrp="1" noChangeAspect="1"/>
          </p:cNvSpPr>
          <p:nvPr>
            <p:ph type="pic" idx="1"/>
          </p:nvPr>
        </p:nvSpPr>
        <p:spPr>
          <a:xfrm>
            <a:off x="3887391" y="728134"/>
            <a:ext cx="4629150" cy="5132918"/>
          </a:xfrm>
        </p:spPr>
        <p:txBody>
          <a:bodyPr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hasCustomPrompt="1"/>
          </p:nvPr>
        </p:nvSpPr>
        <p:spPr>
          <a:xfrm>
            <a:off x="629840" y="2082800"/>
            <a:ext cx="3055981" cy="3786188"/>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text.</a:t>
            </a:r>
          </a:p>
        </p:txBody>
      </p:sp>
      <p:sp>
        <p:nvSpPr>
          <p:cNvPr id="5" name="Date Placeholder 4"/>
          <p:cNvSpPr>
            <a:spLocks noGrp="1"/>
          </p:cNvSpPr>
          <p:nvPr>
            <p:ph type="dt" sz="half" idx="10"/>
          </p:nvPr>
        </p:nvSpPr>
        <p:spPr/>
        <p:txBody>
          <a:bodyPr/>
          <a:lstStyle/>
          <a:p>
            <a:fld id="{B80A0F2B-E692-5549-89C0-DEF97C653501}" type="datetimeFigureOut">
              <a:rPr lang="en-US" smtClean="0"/>
              <a:pPr/>
              <a:t>6/13/2018</a:t>
            </a:fld>
            <a:endParaRPr lang="en-US" dirty="0"/>
          </a:p>
        </p:txBody>
      </p:sp>
      <p:sp>
        <p:nvSpPr>
          <p:cNvPr id="7" name="Slide Number Placeholder 6"/>
          <p:cNvSpPr>
            <a:spLocks noGrp="1"/>
          </p:cNvSpPr>
          <p:nvPr>
            <p:ph type="sldNum" sz="quarter" idx="12"/>
          </p:nvPr>
        </p:nvSpPr>
        <p:spPr/>
        <p:txBody>
          <a:bodyPr/>
          <a:lstStyle/>
          <a:p>
            <a:fld id="{BDB8D1E3-1DAE-664E-B350-75CA63E753F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1000">
              <a:srgbClr val="0D0D0D"/>
            </a:gs>
            <a:gs pos="34000">
              <a:srgbClr val="303030"/>
            </a:gs>
            <a:gs pos="49000">
              <a:schemeClr val="bg2">
                <a:lumMod val="10000"/>
              </a:schemeClr>
            </a:gs>
          </a:gsLst>
          <a:lin ang="16200000" scaled="0"/>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578431"/>
            <a:ext cx="7886700" cy="45006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0" y="6388924"/>
            <a:ext cx="9144000" cy="469076"/>
          </a:xfrm>
          <a:prstGeom prst="rect">
            <a:avLst/>
          </a:prstGeom>
          <a:solidFill>
            <a:schemeClr val="tx1">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sz="1800"/>
          </a:p>
        </p:txBody>
      </p:sp>
      <p:sp>
        <p:nvSpPr>
          <p:cNvPr id="8" name="TextBox 7"/>
          <p:cNvSpPr txBox="1"/>
          <p:nvPr userDrawn="1"/>
        </p:nvSpPr>
        <p:spPr>
          <a:xfrm>
            <a:off x="1041026" y="6488533"/>
            <a:ext cx="2729462" cy="235449"/>
          </a:xfrm>
          <a:prstGeom prst="rect">
            <a:avLst/>
          </a:prstGeom>
          <a:noFill/>
        </p:spPr>
        <p:txBody>
          <a:bodyPr wrap="square" lIns="0" tIns="0" rIns="0" bIns="0" rtlCol="0">
            <a:spAutoFit/>
          </a:bodyPr>
          <a:lstStyle/>
          <a:p>
            <a:pPr algn="l">
              <a:lnSpc>
                <a:spcPct val="90000"/>
              </a:lnSpc>
            </a:pPr>
            <a:r>
              <a:rPr lang="en-US" sz="900" b="1" i="0" dirty="0" smtClean="0">
                <a:solidFill>
                  <a:schemeClr val="tx1">
                    <a:lumMod val="95000"/>
                  </a:schemeClr>
                </a:solidFill>
                <a:ea typeface="Arial Regular" charset="0"/>
              </a:rPr>
              <a:t>Global Modeling</a:t>
            </a:r>
            <a:r>
              <a:rPr lang="en-US" sz="900" b="1" i="0" baseline="0" dirty="0" smtClean="0">
                <a:solidFill>
                  <a:schemeClr val="tx1">
                    <a:lumMod val="95000"/>
                  </a:schemeClr>
                </a:solidFill>
                <a:ea typeface="Arial Regular" charset="0"/>
              </a:rPr>
              <a:t> </a:t>
            </a:r>
            <a:r>
              <a:rPr lang="en-US" sz="900" b="1" i="0" dirty="0" smtClean="0">
                <a:solidFill>
                  <a:schemeClr val="tx1">
                    <a:lumMod val="95000"/>
                  </a:schemeClr>
                </a:solidFill>
                <a:ea typeface="Arial Regular" charset="0"/>
              </a:rPr>
              <a:t>and</a:t>
            </a:r>
            <a:r>
              <a:rPr lang="en-US" sz="900" b="1" i="0" baseline="0" dirty="0" smtClean="0">
                <a:solidFill>
                  <a:schemeClr val="tx1">
                    <a:lumMod val="95000"/>
                  </a:schemeClr>
                </a:solidFill>
                <a:ea typeface="Arial Regular" charset="0"/>
              </a:rPr>
              <a:t> </a:t>
            </a:r>
            <a:r>
              <a:rPr lang="en-US" sz="900" b="1" i="0" dirty="0" smtClean="0">
                <a:solidFill>
                  <a:schemeClr val="tx1">
                    <a:lumMod val="95000"/>
                  </a:schemeClr>
                </a:solidFill>
                <a:ea typeface="Arial Regular" charset="0"/>
              </a:rPr>
              <a:t>Assimilation Office</a:t>
            </a:r>
          </a:p>
          <a:p>
            <a:pPr marL="0" marR="0" indent="0" algn="l" defTabSz="685800" rtl="0" eaLnBrk="1" fontAlgn="auto" latinLnBrk="0" hangingPunct="1">
              <a:lnSpc>
                <a:spcPct val="90000"/>
              </a:lnSpc>
              <a:spcBef>
                <a:spcPts val="0"/>
              </a:spcBef>
              <a:spcAft>
                <a:spcPts val="0"/>
              </a:spcAft>
              <a:buClrTx/>
              <a:buSzTx/>
              <a:buFontTx/>
              <a:buNone/>
              <a:tabLst/>
              <a:defRPr/>
            </a:pPr>
            <a:r>
              <a:rPr lang="en-US" sz="800" b="0" i="0" dirty="0" smtClean="0">
                <a:solidFill>
                  <a:schemeClr val="tx1">
                    <a:lumMod val="95000"/>
                  </a:schemeClr>
                </a:solidFill>
                <a:ea typeface="Arial Regular" charset="0"/>
              </a:rPr>
              <a:t>gmao.gsfc.nasa.gov</a:t>
            </a:r>
          </a:p>
        </p:txBody>
      </p:sp>
      <p:sp>
        <p:nvSpPr>
          <p:cNvPr id="9" name="TextBox 8"/>
          <p:cNvSpPr txBox="1"/>
          <p:nvPr userDrawn="1"/>
        </p:nvSpPr>
        <p:spPr>
          <a:xfrm>
            <a:off x="154670" y="6473914"/>
            <a:ext cx="789718" cy="263149"/>
          </a:xfrm>
          <a:prstGeom prst="rect">
            <a:avLst/>
          </a:prstGeom>
          <a:noFill/>
          <a:ln w="6350">
            <a:solidFill>
              <a:schemeClr val="tx1">
                <a:lumMod val="95000"/>
              </a:schemeClr>
            </a:solidFill>
          </a:ln>
        </p:spPr>
        <p:txBody>
          <a:bodyPr wrap="square" lIns="0" tIns="0" rIns="0" bIns="0" rtlCol="0" anchor="ctr" anchorCtr="0">
            <a:spAutoFit/>
          </a:bodyPr>
          <a:lstStyle/>
          <a:p>
            <a:pPr algn="ctr">
              <a:lnSpc>
                <a:spcPct val="95000"/>
              </a:lnSpc>
            </a:pPr>
            <a:r>
              <a:rPr lang="en-US" sz="1800" b="1" i="0" dirty="0" smtClean="0">
                <a:solidFill>
                  <a:schemeClr val="tx1">
                    <a:lumMod val="95000"/>
                  </a:schemeClr>
                </a:solidFill>
                <a:latin typeface="Arial" charset="0"/>
                <a:ea typeface="Arial" charset="0"/>
                <a:cs typeface="Arial" charset="0"/>
              </a:rPr>
              <a:t>GMAO</a:t>
            </a:r>
            <a:endParaRPr lang="en-US" sz="1800" b="1" i="0" dirty="0">
              <a:solidFill>
                <a:schemeClr val="tx1">
                  <a:lumMod val="95000"/>
                </a:schemeClr>
              </a:solidFill>
              <a:latin typeface="Arial" charset="0"/>
              <a:ea typeface="Arial" charset="0"/>
              <a:cs typeface="Arial" charset="0"/>
            </a:endParaRPr>
          </a:p>
        </p:txBody>
      </p:sp>
      <p:sp>
        <p:nvSpPr>
          <p:cNvPr id="10" name="Rectangle 9"/>
          <p:cNvSpPr>
            <a:spLocks noChangeArrowheads="1"/>
          </p:cNvSpPr>
          <p:nvPr userDrawn="1"/>
        </p:nvSpPr>
        <p:spPr bwMode="auto">
          <a:xfrm>
            <a:off x="107330" y="127917"/>
            <a:ext cx="2678343" cy="3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101883" tIns="50941" rIns="101883" bIns="50941"/>
          <a:lstStyle>
            <a:lvl1pPr defTabSz="1019175">
              <a:defRPr sz="4000">
                <a:solidFill>
                  <a:srgbClr val="939BA8"/>
                </a:solidFill>
                <a:latin typeface="Arial" charset="0"/>
              </a:defRPr>
            </a:lvl1pPr>
            <a:lvl2pPr defTabSz="1019175">
              <a:defRPr sz="4000">
                <a:solidFill>
                  <a:srgbClr val="939BA8"/>
                </a:solidFill>
                <a:latin typeface="Arial" charset="0"/>
              </a:defRPr>
            </a:lvl2pPr>
            <a:lvl3pPr defTabSz="1019175">
              <a:defRPr sz="4000">
                <a:solidFill>
                  <a:srgbClr val="939BA8"/>
                </a:solidFill>
                <a:latin typeface="Arial" charset="0"/>
              </a:defRPr>
            </a:lvl3pPr>
            <a:lvl4pPr defTabSz="1019175">
              <a:defRPr sz="4000">
                <a:solidFill>
                  <a:srgbClr val="939BA8"/>
                </a:solidFill>
                <a:latin typeface="Arial" charset="0"/>
              </a:defRPr>
            </a:lvl4pPr>
            <a:lvl5pPr defTabSz="1019175">
              <a:defRPr sz="4000">
                <a:solidFill>
                  <a:srgbClr val="939BA8"/>
                </a:solidFill>
                <a:latin typeface="Arial" charset="0"/>
              </a:defRPr>
            </a:lvl5pPr>
            <a:lvl6pPr marL="457200" defTabSz="1019175" fontAlgn="base">
              <a:spcBef>
                <a:spcPct val="0"/>
              </a:spcBef>
              <a:spcAft>
                <a:spcPct val="0"/>
              </a:spcAft>
              <a:defRPr sz="4000">
                <a:solidFill>
                  <a:srgbClr val="939BA8"/>
                </a:solidFill>
                <a:latin typeface="Arial" charset="0"/>
              </a:defRPr>
            </a:lvl6pPr>
            <a:lvl7pPr marL="914400" defTabSz="1019175" fontAlgn="base">
              <a:spcBef>
                <a:spcPct val="0"/>
              </a:spcBef>
              <a:spcAft>
                <a:spcPct val="0"/>
              </a:spcAft>
              <a:defRPr sz="4000">
                <a:solidFill>
                  <a:srgbClr val="939BA8"/>
                </a:solidFill>
                <a:latin typeface="Arial" charset="0"/>
              </a:defRPr>
            </a:lvl7pPr>
            <a:lvl8pPr marL="1371600" defTabSz="1019175" fontAlgn="base">
              <a:spcBef>
                <a:spcPct val="0"/>
              </a:spcBef>
              <a:spcAft>
                <a:spcPct val="0"/>
              </a:spcAft>
              <a:defRPr sz="4000">
                <a:solidFill>
                  <a:srgbClr val="939BA8"/>
                </a:solidFill>
                <a:latin typeface="Arial" charset="0"/>
              </a:defRPr>
            </a:lvl8pPr>
            <a:lvl9pPr marL="1828800" defTabSz="1019175" fontAlgn="base">
              <a:spcBef>
                <a:spcPct val="0"/>
              </a:spcBef>
              <a:spcAft>
                <a:spcPct val="0"/>
              </a:spcAft>
              <a:defRPr sz="4000">
                <a:solidFill>
                  <a:srgbClr val="939BA8"/>
                </a:solidFill>
                <a:latin typeface="Arial" charset="0"/>
              </a:defRPr>
            </a:lvl9pPr>
          </a:lstStyle>
          <a:p>
            <a:pPr eaLnBrk="1" hangingPunct="1"/>
            <a:r>
              <a:rPr lang="en-US" altLang="en-US" sz="700" b="0" i="0" dirty="0">
                <a:solidFill>
                  <a:schemeClr val="tx1">
                    <a:lumMod val="65000"/>
                  </a:schemeClr>
                </a:solidFill>
                <a:ea typeface="Arial Regular" charset="0"/>
              </a:rPr>
              <a:t>National Aeronautics and Space Administration</a:t>
            </a:r>
          </a:p>
        </p:txBody>
      </p:sp>
      <p:pic>
        <p:nvPicPr>
          <p:cNvPr id="12" name="Picture 25" descr="NASA insigniaCMYK"/>
          <p:cNvPicPr preferRelativeResize="0">
            <a:picLocks noChangeAspect="1" noChangeArrowheads="1"/>
          </p:cNvPicPr>
          <p:nvPr userDrawn="1"/>
        </p:nvPicPr>
        <p:blipFill>
          <a:blip r:embed="rId9">
            <a:extLst>
              <a:ext uri="{28A0092B-C50C-407E-A947-70E740481C1C}">
                <a14:useLocalDpi xmlns:a14="http://schemas.microsoft.com/office/drawing/2010/main"/>
              </a:ext>
            </a:extLst>
          </a:blip>
          <a:srcRect/>
          <a:stretch>
            <a:fillRect/>
          </a:stretch>
        </p:blipFill>
        <p:spPr bwMode="auto">
          <a:xfrm>
            <a:off x="8404577" y="127917"/>
            <a:ext cx="575446" cy="48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436406"/>
            <a:ext cx="7886700" cy="10424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Slide Number Placeholder 5"/>
          <p:cNvSpPr>
            <a:spLocks noGrp="1"/>
          </p:cNvSpPr>
          <p:nvPr>
            <p:ph type="sldNum" sz="quarter" idx="4"/>
          </p:nvPr>
        </p:nvSpPr>
        <p:spPr>
          <a:xfrm>
            <a:off x="8201377" y="6422925"/>
            <a:ext cx="827617" cy="365125"/>
          </a:xfrm>
          <a:prstGeom prst="rect">
            <a:avLst/>
          </a:prstGeom>
        </p:spPr>
        <p:txBody>
          <a:bodyPr vert="horz" lIns="91440" tIns="45720" rIns="91440" bIns="45720" rtlCol="0" anchor="ctr"/>
          <a:lstStyle>
            <a:lvl1pPr algn="r">
              <a:defRPr sz="1000">
                <a:solidFill>
                  <a:schemeClr val="bg1">
                    <a:lumMod val="95000"/>
                  </a:schemeClr>
                </a:solidFill>
              </a:defRPr>
            </a:lvl1pPr>
          </a:lstStyle>
          <a:p>
            <a:fld id="{BDB8D1E3-1DAE-664E-B350-75CA63E753F0}" type="slidenum">
              <a:rPr lang="en-US" smtClean="0"/>
              <a:pPr/>
              <a:t>‹#›</a:t>
            </a:fld>
            <a:endParaRPr lang="en-US" dirty="0"/>
          </a:p>
        </p:txBody>
      </p:sp>
      <p:sp>
        <p:nvSpPr>
          <p:cNvPr id="4" name="Date Placeholder 3"/>
          <p:cNvSpPr>
            <a:spLocks noGrp="1"/>
          </p:cNvSpPr>
          <p:nvPr>
            <p:ph type="dt" sz="half" idx="2"/>
          </p:nvPr>
        </p:nvSpPr>
        <p:spPr>
          <a:xfrm>
            <a:off x="6925733" y="6422925"/>
            <a:ext cx="1217082" cy="365125"/>
          </a:xfrm>
          <a:prstGeom prst="rect">
            <a:avLst/>
          </a:prstGeom>
        </p:spPr>
        <p:txBody>
          <a:bodyPr vert="horz" lIns="91440" tIns="45720" rIns="91440" bIns="45720" rtlCol="0" anchor="ctr"/>
          <a:lstStyle>
            <a:lvl1pPr algn="r">
              <a:defRPr sz="1000">
                <a:solidFill>
                  <a:schemeClr val="bg1">
                    <a:lumMod val="95000"/>
                  </a:schemeClr>
                </a:solidFill>
              </a:defRPr>
            </a:lvl1pPr>
          </a:lstStyle>
          <a:p>
            <a:fld id="{B80A0F2B-E692-5549-89C0-DEF97C653501}" type="datetimeFigureOut">
              <a:rPr lang="en-US" smtClean="0"/>
              <a:pPr/>
              <a:t>6/13/2018</a:t>
            </a:fld>
            <a:endParaRPr lang="en-US" dirty="0"/>
          </a:p>
        </p:txBody>
      </p:sp>
    </p:spTree>
    <p:extLst>
      <p:ext uri="{BB962C8B-B14F-4D97-AF65-F5344CB8AC3E}">
        <p14:creationId xmlns:p14="http://schemas.microsoft.com/office/powerpoint/2010/main" val="176234967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60" r:id="rId4"/>
    <p:sldLayoutId id="2147483661" r:id="rId5"/>
    <p:sldLayoutId id="2147483663" r:id="rId6"/>
    <p:sldLayoutId id="2147483668" r:id="rId7"/>
  </p:sldLayoutIdLst>
  <p:txStyles>
    <p:titleStyle>
      <a:lvl1pPr algn="ctr" defTabSz="914400" rtl="0" eaLnBrk="1" latinLnBrk="0" hangingPunct="1">
        <a:lnSpc>
          <a:spcPct val="90000"/>
        </a:lnSpc>
        <a:spcBef>
          <a:spcPct val="0"/>
        </a:spcBef>
        <a:buNone/>
        <a:defRPr sz="2800" b="1" kern="1200">
          <a:solidFill>
            <a:srgbClr val="00B0F0"/>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t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80" y="816785"/>
            <a:ext cx="9421978" cy="2251879"/>
          </a:xfrm>
        </p:spPr>
        <p:txBody>
          <a:bodyPr>
            <a:normAutofit fontScale="90000"/>
          </a:bodyPr>
          <a:lstStyle/>
          <a:p>
            <a:r>
              <a:rPr lang="en-US" sz="3200" dirty="0"/>
              <a:t/>
            </a:r>
            <a:br>
              <a:rPr lang="en-US" sz="3200" dirty="0"/>
            </a:br>
            <a:r>
              <a:rPr lang="en-US" sz="3200" dirty="0" smtClean="0"/>
              <a:t>NASA’s </a:t>
            </a:r>
            <a:r>
              <a:rPr lang="en-US" sz="3200" dirty="0"/>
              <a:t>GMAO Atmospheric Motion Vectors </a:t>
            </a:r>
            <a:r>
              <a:rPr lang="en-US" sz="3200" dirty="0" smtClean="0"/>
              <a:t>Simulator</a:t>
            </a:r>
            <a:br>
              <a:rPr lang="en-US" sz="3200" dirty="0" smtClean="0"/>
            </a:br>
            <a:r>
              <a:rPr lang="en-US" sz="3200" dirty="0" smtClean="0"/>
              <a:t/>
            </a:r>
            <a:br>
              <a:rPr lang="en-US" sz="3200" dirty="0" smtClean="0"/>
            </a:br>
            <a:r>
              <a:rPr lang="en-US" sz="2700" i="1" dirty="0" smtClean="0"/>
              <a:t>Description </a:t>
            </a:r>
            <a:r>
              <a:rPr lang="en-US" sz="2700" i="1" dirty="0"/>
              <a:t>and Application to the MISTiC Winds Concept</a:t>
            </a:r>
          </a:p>
        </p:txBody>
      </p:sp>
      <p:sp>
        <p:nvSpPr>
          <p:cNvPr id="4" name="Text Placeholder 2"/>
          <p:cNvSpPr>
            <a:spLocks noGrp="1"/>
          </p:cNvSpPr>
          <p:nvPr>
            <p:ph type="body" sz="quarter" idx="13"/>
          </p:nvPr>
        </p:nvSpPr>
        <p:spPr>
          <a:xfrm>
            <a:off x="123987" y="2748624"/>
            <a:ext cx="8865030" cy="3679608"/>
          </a:xfrm>
        </p:spPr>
        <p:txBody>
          <a:bodyPr>
            <a:normAutofit fontScale="40000" lnSpcReduction="20000"/>
          </a:bodyPr>
          <a:lstStyle/>
          <a:p>
            <a:pPr algn="l"/>
            <a:endParaRPr lang="en-US" dirty="0" smtClean="0"/>
          </a:p>
          <a:p>
            <a:pPr algn="l"/>
            <a:endParaRPr lang="en-US" dirty="0"/>
          </a:p>
          <a:p>
            <a:pPr algn="l"/>
            <a:endParaRPr lang="en-US" dirty="0" smtClean="0"/>
          </a:p>
          <a:p>
            <a:pPr algn="l"/>
            <a:endParaRPr lang="en-US" dirty="0"/>
          </a:p>
          <a:p>
            <a:pPr algn="l"/>
            <a:endParaRPr lang="en-US" dirty="0"/>
          </a:p>
          <a:p>
            <a:pPr algn="l"/>
            <a:endParaRPr lang="en-US" dirty="0" smtClean="0"/>
          </a:p>
          <a:p>
            <a:r>
              <a:rPr lang="en-US" sz="3500" b="1" dirty="0" smtClean="0"/>
              <a:t>David </a:t>
            </a:r>
            <a:r>
              <a:rPr lang="en-US" sz="3500" b="1" dirty="0" err="1" smtClean="0"/>
              <a:t>Carvalho</a:t>
            </a:r>
            <a:r>
              <a:rPr lang="en-US" sz="3500" b="1" dirty="0" smtClean="0"/>
              <a:t> </a:t>
            </a:r>
            <a:r>
              <a:rPr lang="en-US" sz="3500" b="1" baseline="30000" dirty="0" smtClean="0"/>
              <a:t>(</a:t>
            </a:r>
            <a:r>
              <a:rPr lang="en-US" sz="3500" b="1" baseline="30000" dirty="0" err="1" smtClean="0"/>
              <a:t>a,b</a:t>
            </a:r>
            <a:r>
              <a:rPr lang="en-US" sz="3500" b="1" baseline="30000" dirty="0" smtClean="0"/>
              <a:t>)</a:t>
            </a:r>
            <a:r>
              <a:rPr lang="en-US" sz="3500" b="1" dirty="0" smtClean="0"/>
              <a:t>, Will McCarty </a:t>
            </a:r>
            <a:r>
              <a:rPr lang="en-US" sz="3500" b="1" baseline="30000" dirty="0" smtClean="0"/>
              <a:t>(a)</a:t>
            </a:r>
            <a:r>
              <a:rPr lang="en-US" sz="3500" b="1" dirty="0" smtClean="0"/>
              <a:t>, Ron </a:t>
            </a:r>
            <a:r>
              <a:rPr lang="en-US" sz="3500" b="1" dirty="0" err="1" smtClean="0"/>
              <a:t>Errico</a:t>
            </a:r>
            <a:r>
              <a:rPr lang="en-US" sz="3500" b="1" dirty="0" smtClean="0"/>
              <a:t> </a:t>
            </a:r>
            <a:r>
              <a:rPr lang="en-US" sz="3500" b="1" baseline="30000" dirty="0" smtClean="0"/>
              <a:t>(</a:t>
            </a:r>
            <a:r>
              <a:rPr lang="en-US" sz="3500" b="1" baseline="30000" dirty="0" err="1" smtClean="0"/>
              <a:t>a,c</a:t>
            </a:r>
            <a:r>
              <a:rPr lang="en-US" sz="3500" b="1" baseline="30000" dirty="0" smtClean="0"/>
              <a:t>)</a:t>
            </a:r>
            <a:r>
              <a:rPr lang="en-US" sz="3500" b="1" dirty="0" smtClean="0"/>
              <a:t>, Nikki </a:t>
            </a:r>
            <a:r>
              <a:rPr lang="en-US" sz="3500" b="1" dirty="0" err="1" smtClean="0"/>
              <a:t>Privé</a:t>
            </a:r>
            <a:r>
              <a:rPr lang="en-US" sz="3500" b="1" dirty="0" smtClean="0"/>
              <a:t> </a:t>
            </a:r>
            <a:r>
              <a:rPr lang="en-US" sz="3500" b="1" baseline="30000" dirty="0" smtClean="0"/>
              <a:t>(</a:t>
            </a:r>
            <a:r>
              <a:rPr lang="en-US" sz="3500" b="1" baseline="30000" dirty="0" err="1" smtClean="0"/>
              <a:t>a,c</a:t>
            </a:r>
            <a:r>
              <a:rPr lang="en-US" sz="3500" b="1" baseline="30000" dirty="0" smtClean="0"/>
              <a:t>)</a:t>
            </a:r>
          </a:p>
          <a:p>
            <a:r>
              <a:rPr lang="en-US" sz="2300" baseline="30000" dirty="0"/>
              <a:t>(a)</a:t>
            </a:r>
            <a:r>
              <a:rPr lang="en-US" sz="2300" dirty="0"/>
              <a:t> </a:t>
            </a:r>
            <a:r>
              <a:rPr lang="pt-PT" sz="2300" i="1" dirty="0"/>
              <a:t>Global Modeling and Assimilation Office (GMAO), NASA Goddard Space Flight Center, Greenbelt, MD, USA</a:t>
            </a:r>
            <a:r>
              <a:rPr lang="en-US" sz="2300" dirty="0"/>
              <a:t>. </a:t>
            </a:r>
          </a:p>
          <a:p>
            <a:r>
              <a:rPr lang="en-US" sz="2300" baseline="30000" dirty="0"/>
              <a:t>(b)</a:t>
            </a:r>
            <a:r>
              <a:rPr lang="en-US" sz="2300" dirty="0"/>
              <a:t> </a:t>
            </a:r>
            <a:r>
              <a:rPr lang="pt-PT" sz="2300" i="1" dirty="0"/>
              <a:t>Goddard Earth Sciences Technology and Research (GESTAR), Universities Space Research Association (USRA), Columbia, MD, USA.</a:t>
            </a:r>
            <a:endParaRPr lang="en-US" sz="2300" dirty="0"/>
          </a:p>
          <a:p>
            <a:r>
              <a:rPr lang="en-US" sz="2300" baseline="30000" dirty="0"/>
              <a:t>(c)</a:t>
            </a:r>
            <a:r>
              <a:rPr lang="en-US" sz="2300" dirty="0"/>
              <a:t> </a:t>
            </a:r>
            <a:r>
              <a:rPr lang="pt-PT" sz="2300" i="1" dirty="0"/>
              <a:t>Goddard Earth Sciences Technology and Research Center (GESTAR), Morgan State University, Baltimore, MD, USA</a:t>
            </a:r>
            <a:endParaRPr lang="en-US" sz="2300" dirty="0"/>
          </a:p>
          <a:p>
            <a:endParaRPr lang="en-US" sz="1500" b="1" dirty="0" smtClean="0"/>
          </a:p>
          <a:p>
            <a:endParaRPr lang="en-US" sz="1500" b="1" dirty="0"/>
          </a:p>
          <a:p>
            <a:endParaRPr lang="en-US" sz="1500" b="1" dirty="0" smtClean="0"/>
          </a:p>
          <a:p>
            <a:r>
              <a:rPr lang="en-US" sz="3100" b="1" i="1" dirty="0"/>
              <a:t>Workshop on Sensitivity Analysis and Data Assimilation in Meteorology and </a:t>
            </a:r>
            <a:r>
              <a:rPr lang="en-US" sz="3100" b="1" i="1" dirty="0" smtClean="0"/>
              <a:t>Oceanography</a:t>
            </a:r>
          </a:p>
          <a:p>
            <a:r>
              <a:rPr lang="en-US" sz="3100" b="1" i="1" dirty="0"/>
              <a:t>1-6 July </a:t>
            </a:r>
            <a:r>
              <a:rPr lang="en-US" sz="3100" b="1" i="1" dirty="0" smtClean="0"/>
              <a:t>2018</a:t>
            </a:r>
          </a:p>
          <a:p>
            <a:r>
              <a:rPr lang="en-US" sz="3100" b="1" i="1" dirty="0" err="1"/>
              <a:t>Aveiro</a:t>
            </a:r>
            <a:r>
              <a:rPr lang="en-US" sz="3100" b="1" i="1" dirty="0"/>
              <a:t>, Portugal</a:t>
            </a:r>
          </a:p>
          <a:p>
            <a:endParaRPr lang="en-US" sz="2500" b="1" dirty="0" smtClean="0"/>
          </a:p>
          <a:p>
            <a:endParaRPr lang="en-US" sz="2500" b="1" dirty="0"/>
          </a:p>
          <a:p>
            <a:endParaRPr lang="en-US" sz="1000" dirty="0"/>
          </a:p>
        </p:txBody>
      </p:sp>
    </p:spTree>
    <p:extLst>
      <p:ext uri="{BB962C8B-B14F-4D97-AF65-F5344CB8AC3E}">
        <p14:creationId xmlns:p14="http://schemas.microsoft.com/office/powerpoint/2010/main" val="1802078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16239"/>
            <a:ext cx="7886700" cy="696096"/>
          </a:xfrm>
        </p:spPr>
        <p:txBody>
          <a:bodyPr/>
          <a:lstStyle/>
          <a:p>
            <a:pPr algn="l"/>
            <a:r>
              <a:rPr lang="en-US" dirty="0"/>
              <a:t>MISTiC Winds: simulated </a:t>
            </a:r>
            <a:r>
              <a:rPr lang="en-US" dirty="0" smtClean="0"/>
              <a:t>MISTiC AMVs</a:t>
            </a:r>
            <a:endParaRPr lang="en-US" dirty="0"/>
          </a:p>
        </p:txBody>
      </p:sp>
      <p:sp>
        <p:nvSpPr>
          <p:cNvPr id="6" name="TextBox 5"/>
          <p:cNvSpPr txBox="1"/>
          <p:nvPr/>
        </p:nvSpPr>
        <p:spPr>
          <a:xfrm>
            <a:off x="5593050" y="958312"/>
            <a:ext cx="3550950" cy="1384995"/>
          </a:xfrm>
          <a:prstGeom prst="rect">
            <a:avLst/>
          </a:prstGeom>
          <a:noFill/>
        </p:spPr>
        <p:txBody>
          <a:bodyPr wrap="square" rtlCol="0">
            <a:spAutoFit/>
          </a:bodyPr>
          <a:lstStyle/>
          <a:p>
            <a:pPr marL="228600" indent="-228600">
              <a:buFont typeface="Wingdings" charset="2"/>
              <a:buChar char="Ø"/>
            </a:pPr>
            <a:r>
              <a:rPr lang="en-US" sz="1400" dirty="0" smtClean="0"/>
              <a:t>Considering only one orbital plane (3 satellites), </a:t>
            </a:r>
            <a:r>
              <a:rPr lang="en-US" sz="1400" dirty="0"/>
              <a:t>MISTiC Winds is able to collect approximately </a:t>
            </a:r>
            <a:r>
              <a:rPr lang="en-US" sz="1400" b="1" dirty="0" smtClean="0"/>
              <a:t>13,000 </a:t>
            </a:r>
            <a:r>
              <a:rPr lang="en-US" sz="1400" b="1" dirty="0"/>
              <a:t>cloud AMV observations and 5,000 water vapor </a:t>
            </a:r>
            <a:r>
              <a:rPr lang="en-US" sz="1400" b="1" dirty="0" smtClean="0"/>
              <a:t>AMVs every 6 hours. </a:t>
            </a:r>
          </a:p>
          <a:p>
            <a:pPr marL="342900" indent="-342900">
              <a:buFont typeface="Wingdings" charset="2"/>
              <a:buChar char="Ø"/>
            </a:pPr>
            <a:endParaRPr lang="en-US" sz="1400" b="1" dirty="0"/>
          </a:p>
        </p:txBody>
      </p:sp>
      <p:sp>
        <p:nvSpPr>
          <p:cNvPr id="9" name="TextBox 8"/>
          <p:cNvSpPr txBox="1"/>
          <p:nvPr/>
        </p:nvSpPr>
        <p:spPr>
          <a:xfrm>
            <a:off x="-31997" y="3723749"/>
            <a:ext cx="3581009" cy="1600438"/>
          </a:xfrm>
          <a:prstGeom prst="rect">
            <a:avLst/>
          </a:prstGeom>
          <a:noFill/>
        </p:spPr>
        <p:txBody>
          <a:bodyPr wrap="square" rtlCol="0">
            <a:spAutoFit/>
          </a:bodyPr>
          <a:lstStyle/>
          <a:p>
            <a:pPr marL="228600" indent="-228600">
              <a:buFont typeface="Wingdings" charset="2"/>
              <a:buChar char="Ø"/>
            </a:pPr>
            <a:r>
              <a:rPr lang="en-US" sz="1400" dirty="0"/>
              <a:t>The simulated </a:t>
            </a:r>
            <a:r>
              <a:rPr lang="en-US" sz="1400" dirty="0" smtClean="0"/>
              <a:t>WV AMVs </a:t>
            </a:r>
            <a:r>
              <a:rPr lang="en-US" sz="1400" dirty="0"/>
              <a:t>vertical distribution reflect </a:t>
            </a:r>
            <a:r>
              <a:rPr lang="en-US" sz="1400" dirty="0" smtClean="0"/>
              <a:t>one of the expected </a:t>
            </a:r>
            <a:r>
              <a:rPr lang="en-US" sz="1400" dirty="0"/>
              <a:t>added-value of MISTiC </a:t>
            </a:r>
            <a:r>
              <a:rPr lang="en-US" sz="1400" dirty="0" smtClean="0"/>
              <a:t>Winds, </a:t>
            </a:r>
            <a:r>
              <a:rPr lang="en-US" sz="1400" b="1" dirty="0"/>
              <a:t>being able to derive AMVs below 500-400 </a:t>
            </a:r>
            <a:r>
              <a:rPr lang="en-US" sz="1400" b="1" dirty="0" err="1"/>
              <a:t>hPa</a:t>
            </a:r>
            <a:r>
              <a:rPr lang="en-US" sz="1400" b="1" dirty="0"/>
              <a:t>, an unique feature among the water vapor AMVs derived from the current Earth </a:t>
            </a:r>
            <a:r>
              <a:rPr lang="en-US" sz="1400" b="1" dirty="0" smtClean="0"/>
              <a:t>observing system.</a:t>
            </a:r>
            <a:endParaRPr lang="en-US" sz="1400" b="1" dirty="0"/>
          </a:p>
        </p:txBody>
      </p:sp>
      <p:pic>
        <p:nvPicPr>
          <p:cNvPr id="10" name="Picture 9" descr="Z:\home\dcarvalh\Desktop\Artigos\3 - In progress\paper_MISTIC_amvs\figs\5_MISTiC_orbit_obs_vert_hist\1330_orbit_obs_20060701_00z_CLOUDS.tif"/>
          <p:cNvPicPr>
            <a:picLocks noChangeAspect="1"/>
          </p:cNvPicPr>
          <p:nvPr/>
        </p:nvPicPr>
        <p:blipFill rotWithShape="1">
          <a:blip r:embed="rId3" cstate="print">
            <a:extLst>
              <a:ext uri="{28A0092B-C50C-407E-A947-70E740481C1C}">
                <a14:useLocalDpi xmlns:a14="http://schemas.microsoft.com/office/drawing/2010/main" val="0"/>
              </a:ext>
            </a:extLst>
          </a:blip>
          <a:srcRect t="5333" b="5028"/>
          <a:stretch/>
        </p:blipFill>
        <p:spPr bwMode="auto">
          <a:xfrm>
            <a:off x="60507" y="858792"/>
            <a:ext cx="5559552" cy="2711209"/>
          </a:xfrm>
          <a:prstGeom prst="rect">
            <a:avLst/>
          </a:prstGeom>
          <a:noFill/>
          <a:ln>
            <a:noFill/>
          </a:ln>
          <a:extLst>
            <a:ext uri="{53640926-AAD7-44D8-BBD7-CCE9431645EC}">
              <a14:shadowObscured xmlns:a14="http://schemas.microsoft.com/office/drawing/2010/main"/>
            </a:ext>
          </a:extLst>
        </p:spPr>
      </p:pic>
      <p:pic>
        <p:nvPicPr>
          <p:cNvPr id="11" name="Picture 10" descr="Z:\home\dcarvalh\Desktop\Artigos\3 - In progress\paper_MISTIC_amvs\figs\5_MISTiC_orbit_obs_vert_hist\1330_orbit_obs_20060701_00z_WV.tif"/>
          <p:cNvPicPr>
            <a:picLocks noChangeAspect="1"/>
          </p:cNvPicPr>
          <p:nvPr/>
        </p:nvPicPr>
        <p:blipFill rotWithShape="1">
          <a:blip r:embed="rId4" cstate="print">
            <a:extLst>
              <a:ext uri="{28A0092B-C50C-407E-A947-70E740481C1C}">
                <a14:useLocalDpi xmlns:a14="http://schemas.microsoft.com/office/drawing/2010/main" val="0"/>
              </a:ext>
            </a:extLst>
          </a:blip>
          <a:srcRect t="5587" b="5282"/>
          <a:stretch/>
        </p:blipFill>
        <p:spPr bwMode="auto">
          <a:xfrm>
            <a:off x="3549012" y="3639457"/>
            <a:ext cx="5559552" cy="269584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070284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16239"/>
            <a:ext cx="7886700" cy="696096"/>
          </a:xfrm>
        </p:spPr>
        <p:txBody>
          <a:bodyPr/>
          <a:lstStyle/>
          <a:p>
            <a:pPr algn="l"/>
            <a:r>
              <a:rPr lang="en-US" dirty="0"/>
              <a:t>MISTiC Winds: simulated </a:t>
            </a:r>
            <a:r>
              <a:rPr lang="en-US" dirty="0" smtClean="0"/>
              <a:t>MISTiC AMVs</a:t>
            </a:r>
            <a:endParaRPr lang="en-US" dirty="0"/>
          </a:p>
        </p:txBody>
      </p:sp>
      <p:sp>
        <p:nvSpPr>
          <p:cNvPr id="6" name="TextBox 5"/>
          <p:cNvSpPr txBox="1"/>
          <p:nvPr/>
        </p:nvSpPr>
        <p:spPr>
          <a:xfrm>
            <a:off x="5593050" y="958312"/>
            <a:ext cx="3550950" cy="954107"/>
          </a:xfrm>
          <a:prstGeom prst="rect">
            <a:avLst/>
          </a:prstGeom>
          <a:noFill/>
        </p:spPr>
        <p:txBody>
          <a:bodyPr wrap="square" rtlCol="0">
            <a:spAutoFit/>
          </a:bodyPr>
          <a:lstStyle/>
          <a:p>
            <a:pPr marL="228600" indent="-228600">
              <a:buFont typeface="Wingdings" charset="2"/>
              <a:buChar char="Ø"/>
            </a:pPr>
            <a:r>
              <a:rPr lang="en-US" sz="1400" dirty="0" smtClean="0"/>
              <a:t>If </a:t>
            </a:r>
            <a:r>
              <a:rPr lang="en-US" sz="1400" dirty="0" smtClean="0"/>
              <a:t>4 orbital planes are considered, a </a:t>
            </a:r>
            <a:r>
              <a:rPr lang="en-US" sz="1400" b="1" dirty="0"/>
              <a:t>full global coverage </a:t>
            </a:r>
            <a:r>
              <a:rPr lang="en-US" sz="1400" b="1" dirty="0" smtClean="0"/>
              <a:t>could be obtained every </a:t>
            </a:r>
            <a:r>
              <a:rPr lang="en-US" sz="1400" b="1" dirty="0"/>
              <a:t>6 </a:t>
            </a:r>
            <a:r>
              <a:rPr lang="en-US" sz="1400" b="1" dirty="0" smtClean="0"/>
              <a:t>hours, </a:t>
            </a:r>
            <a:r>
              <a:rPr lang="en-US" sz="1400" dirty="0" smtClean="0"/>
              <a:t>collecting ~ 74,000 AMV observations.</a:t>
            </a:r>
            <a:endParaRPr lang="en-US" sz="1400" dirty="0"/>
          </a:p>
        </p:txBody>
      </p:sp>
      <p:sp>
        <p:nvSpPr>
          <p:cNvPr id="12" name="TextBox 11"/>
          <p:cNvSpPr txBox="1"/>
          <p:nvPr/>
        </p:nvSpPr>
        <p:spPr>
          <a:xfrm>
            <a:off x="-20536" y="4031250"/>
            <a:ext cx="3581009" cy="738664"/>
          </a:xfrm>
          <a:prstGeom prst="rect">
            <a:avLst/>
          </a:prstGeom>
          <a:noFill/>
        </p:spPr>
        <p:txBody>
          <a:bodyPr wrap="square" rtlCol="0">
            <a:spAutoFit/>
          </a:bodyPr>
          <a:lstStyle/>
          <a:p>
            <a:pPr marL="228600" indent="-228600">
              <a:buFont typeface="Wingdings" charset="2"/>
              <a:buChar char="Ø"/>
            </a:pPr>
            <a:r>
              <a:rPr lang="en-US" sz="1400" dirty="0" smtClean="0"/>
              <a:t>Another unique advantage of MISTiC is that it can </a:t>
            </a:r>
            <a:r>
              <a:rPr lang="en-US" sz="1400" b="1" dirty="0" smtClean="0"/>
              <a:t>cover the current AMV latitudinal gap. </a:t>
            </a:r>
            <a:endParaRPr lang="en-US" sz="1400" b="1"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798" r="794" b="5283"/>
          <a:stretch/>
        </p:blipFill>
        <p:spPr>
          <a:xfrm>
            <a:off x="109728" y="1005840"/>
            <a:ext cx="5559552" cy="2551176"/>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000" t="4858" r="-1263" b="5562"/>
          <a:stretch/>
        </p:blipFill>
        <p:spPr>
          <a:xfrm>
            <a:off x="3511296" y="3575305"/>
            <a:ext cx="5577840" cy="2739334"/>
          </a:xfrm>
          <a:prstGeom prst="rect">
            <a:avLst/>
          </a:prstGeom>
        </p:spPr>
      </p:pic>
    </p:spTree>
    <p:extLst>
      <p:ext uri="{BB962C8B-B14F-4D97-AF65-F5344CB8AC3E}">
        <p14:creationId xmlns:p14="http://schemas.microsoft.com/office/powerpoint/2010/main" val="656570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16239"/>
            <a:ext cx="7886700" cy="696096"/>
          </a:xfrm>
        </p:spPr>
        <p:txBody>
          <a:bodyPr/>
          <a:lstStyle/>
          <a:p>
            <a:pPr algn="l"/>
            <a:r>
              <a:rPr lang="en-US" dirty="0" smtClean="0"/>
              <a:t>Conclusions</a:t>
            </a:r>
            <a:endParaRPr lang="en-US" dirty="0"/>
          </a:p>
        </p:txBody>
      </p:sp>
      <p:sp>
        <p:nvSpPr>
          <p:cNvPr id="12" name="TextBox 11"/>
          <p:cNvSpPr txBox="1"/>
          <p:nvPr/>
        </p:nvSpPr>
        <p:spPr>
          <a:xfrm>
            <a:off x="-64466" y="1960987"/>
            <a:ext cx="9208466" cy="523220"/>
          </a:xfrm>
          <a:prstGeom prst="rect">
            <a:avLst/>
          </a:prstGeom>
          <a:noFill/>
        </p:spPr>
        <p:txBody>
          <a:bodyPr wrap="square" rtlCol="0">
            <a:spAutoFit/>
          </a:bodyPr>
          <a:lstStyle/>
          <a:p>
            <a:pPr marL="285750" indent="-285750">
              <a:buFont typeface="Wingdings" pitchFamily="2" charset="2"/>
              <a:buChar char="ü"/>
            </a:pPr>
            <a:r>
              <a:rPr lang="en-US" sz="1400" dirty="0" smtClean="0"/>
              <a:t>The designed code identifies </a:t>
            </a:r>
            <a:r>
              <a:rPr lang="en-US" sz="1400" dirty="0"/>
              <a:t>trackable clouds and water vapor features in the </a:t>
            </a:r>
            <a:r>
              <a:rPr lang="en-US" sz="1400" dirty="0" smtClean="0"/>
              <a:t>G5NR considering its cloud fraction and humidity fields.</a:t>
            </a:r>
            <a:endParaRPr lang="en-US" sz="1400" dirty="0"/>
          </a:p>
        </p:txBody>
      </p:sp>
      <p:sp>
        <p:nvSpPr>
          <p:cNvPr id="13" name="TextBox 12"/>
          <p:cNvSpPr txBox="1"/>
          <p:nvPr/>
        </p:nvSpPr>
        <p:spPr>
          <a:xfrm>
            <a:off x="-56028" y="2750265"/>
            <a:ext cx="9200028" cy="1815882"/>
          </a:xfrm>
          <a:prstGeom prst="rect">
            <a:avLst/>
          </a:prstGeom>
          <a:noFill/>
        </p:spPr>
        <p:txBody>
          <a:bodyPr wrap="square" rtlCol="0">
            <a:spAutoFit/>
          </a:bodyPr>
          <a:lstStyle/>
          <a:p>
            <a:pPr marL="285750" indent="-285750">
              <a:buFont typeface="Wingdings" pitchFamily="2" charset="2"/>
              <a:buChar char="ü"/>
            </a:pPr>
            <a:r>
              <a:rPr lang="en-US" sz="1400" dirty="0" smtClean="0"/>
              <a:t>As a case study and application example, NASA’s </a:t>
            </a:r>
            <a:r>
              <a:rPr lang="en-US" sz="1400" dirty="0"/>
              <a:t>GMAO AMV </a:t>
            </a:r>
            <a:r>
              <a:rPr lang="en-US" sz="1400" dirty="0" smtClean="0"/>
              <a:t>simulator was used to simulate AMVs expected to be collected by a NASA mission concept – MISTiC Winds, </a:t>
            </a:r>
            <a:r>
              <a:rPr lang="en-US" sz="1400" dirty="0"/>
              <a:t>a constellation of satellites equipped with infrared spectral </a:t>
            </a:r>
            <a:r>
              <a:rPr lang="en-US" sz="1400" dirty="0" err="1"/>
              <a:t>midwave</a:t>
            </a:r>
            <a:r>
              <a:rPr lang="en-US" sz="1400" dirty="0"/>
              <a:t> </a:t>
            </a:r>
            <a:r>
              <a:rPr lang="en-US" sz="1400" dirty="0" smtClean="0"/>
              <a:t>spectrometers.</a:t>
            </a:r>
          </a:p>
          <a:p>
            <a:pPr marL="285750" indent="-285750">
              <a:buFont typeface="Wingdings" pitchFamily="2" charset="2"/>
              <a:buChar char="ü"/>
            </a:pPr>
            <a:endParaRPr lang="en-US" sz="1400" dirty="0"/>
          </a:p>
          <a:p>
            <a:pPr marL="285750" indent="-285750">
              <a:buFont typeface="Wingdings" pitchFamily="2" charset="2"/>
              <a:buChar char="ü"/>
            </a:pPr>
            <a:r>
              <a:rPr lang="en-US" sz="1400" dirty="0" smtClean="0"/>
              <a:t>A tuning and validation considering a proxy instrument to MISTiC Winds (Himawari-8 AHI) </a:t>
            </a:r>
            <a:r>
              <a:rPr lang="en-US" sz="1400" dirty="0"/>
              <a:t>showed that the </a:t>
            </a:r>
            <a:r>
              <a:rPr lang="en-US" sz="1400" dirty="0" smtClean="0"/>
              <a:t> </a:t>
            </a:r>
            <a:r>
              <a:rPr lang="en-US" sz="1400" dirty="0"/>
              <a:t>AMVs simulator synthesizes AMVs </a:t>
            </a:r>
            <a:r>
              <a:rPr lang="en-US" sz="1400" dirty="0" smtClean="0"/>
              <a:t>with </a:t>
            </a:r>
            <a:r>
              <a:rPr lang="en-US" sz="1400" dirty="0"/>
              <a:t>enough quality and realism to produce a response from the DAS equivalent to the one produced with real observations (the main goal of an OSSE).</a:t>
            </a:r>
          </a:p>
          <a:p>
            <a:pPr marL="285750" indent="-285750">
              <a:buFont typeface="Wingdings" pitchFamily="2" charset="2"/>
              <a:buChar char="ü"/>
            </a:pPr>
            <a:endParaRPr lang="en-US" sz="1400" dirty="0"/>
          </a:p>
        </p:txBody>
      </p:sp>
      <p:sp>
        <p:nvSpPr>
          <p:cNvPr id="4" name="Rectangle 3"/>
          <p:cNvSpPr/>
          <p:nvPr/>
        </p:nvSpPr>
        <p:spPr>
          <a:xfrm>
            <a:off x="-56924" y="1104593"/>
            <a:ext cx="9200924" cy="523220"/>
          </a:xfrm>
          <a:prstGeom prst="rect">
            <a:avLst/>
          </a:prstGeom>
        </p:spPr>
        <p:txBody>
          <a:bodyPr wrap="square">
            <a:spAutoFit/>
          </a:bodyPr>
          <a:lstStyle/>
          <a:p>
            <a:pPr marL="285750" indent="-285750">
              <a:buFont typeface="Wingdings" pitchFamily="2" charset="2"/>
              <a:buChar char="ü"/>
            </a:pPr>
            <a:r>
              <a:rPr lang="en-US" sz="1400" dirty="0"/>
              <a:t>An </a:t>
            </a:r>
            <a:r>
              <a:rPr lang="en-US" sz="1400" dirty="0" smtClean="0"/>
              <a:t>AMVs </a:t>
            </a:r>
            <a:r>
              <a:rPr lang="en-US" sz="1400" dirty="0"/>
              <a:t>simulator was developed </a:t>
            </a:r>
            <a:r>
              <a:rPr lang="en-US" sz="1400" dirty="0" smtClean="0"/>
              <a:t>to </a:t>
            </a:r>
            <a:r>
              <a:rPr lang="en-US" sz="1400" dirty="0"/>
              <a:t>simulate </a:t>
            </a:r>
            <a:r>
              <a:rPr lang="en-US" sz="1400" dirty="0" smtClean="0"/>
              <a:t>AMVs </a:t>
            </a:r>
            <a:r>
              <a:rPr lang="en-US" sz="1400" dirty="0"/>
              <a:t>from future satellite constellation </a:t>
            </a:r>
            <a:r>
              <a:rPr lang="en-US" sz="1400" dirty="0" smtClean="0"/>
              <a:t>concepts, which can be later used </a:t>
            </a:r>
            <a:r>
              <a:rPr lang="en-US" sz="1400" dirty="0"/>
              <a:t>in OSSEs to </a:t>
            </a:r>
            <a:r>
              <a:rPr lang="en-US" sz="1400" dirty="0" smtClean="0"/>
              <a:t>estimate </a:t>
            </a:r>
            <a:r>
              <a:rPr lang="en-US" sz="1400" dirty="0"/>
              <a:t>the potential added value of new observations to </a:t>
            </a:r>
            <a:r>
              <a:rPr lang="en-US" sz="1400" dirty="0" smtClean="0"/>
              <a:t>the </a:t>
            </a:r>
            <a:r>
              <a:rPr lang="en-US" sz="1400" dirty="0"/>
              <a:t>Earth observing </a:t>
            </a:r>
            <a:r>
              <a:rPr lang="en-US" sz="1400" dirty="0" smtClean="0"/>
              <a:t>system.</a:t>
            </a:r>
            <a:endParaRPr lang="en-US" sz="1400" dirty="0"/>
          </a:p>
        </p:txBody>
      </p:sp>
      <p:sp>
        <p:nvSpPr>
          <p:cNvPr id="15" name="TextBox 14"/>
          <p:cNvSpPr txBox="1"/>
          <p:nvPr/>
        </p:nvSpPr>
        <p:spPr>
          <a:xfrm>
            <a:off x="-52738" y="4608653"/>
            <a:ext cx="9208466" cy="738664"/>
          </a:xfrm>
          <a:prstGeom prst="rect">
            <a:avLst/>
          </a:prstGeom>
          <a:noFill/>
        </p:spPr>
        <p:txBody>
          <a:bodyPr wrap="square" rtlCol="0">
            <a:spAutoFit/>
          </a:bodyPr>
          <a:lstStyle/>
          <a:p>
            <a:pPr marL="285750" indent="-285750">
              <a:buFont typeface="Wingdings" pitchFamily="2" charset="2"/>
              <a:buChar char="ü"/>
            </a:pPr>
            <a:r>
              <a:rPr lang="en-US" sz="1400" dirty="0"/>
              <a:t>When applied </a:t>
            </a:r>
            <a:r>
              <a:rPr lang="en-US" sz="1400" dirty="0" smtClean="0"/>
              <a:t>to </a:t>
            </a:r>
            <a:r>
              <a:rPr lang="en-US" sz="1400" dirty="0"/>
              <a:t>MISTiC </a:t>
            </a:r>
            <a:r>
              <a:rPr lang="en-US" sz="1400" dirty="0" smtClean="0"/>
              <a:t>Winds, </a:t>
            </a:r>
            <a:r>
              <a:rPr lang="en-US" sz="1400" dirty="0"/>
              <a:t>it can be expected that </a:t>
            </a:r>
            <a:r>
              <a:rPr lang="en-US" sz="1400" dirty="0" smtClean="0"/>
              <a:t>a full global coverage will be obtained every 6 hours with approx. 74,000 </a:t>
            </a:r>
            <a:r>
              <a:rPr lang="en-US" sz="1400" dirty="0"/>
              <a:t>wind </a:t>
            </a:r>
            <a:r>
              <a:rPr lang="en-US" sz="1400" dirty="0" smtClean="0"/>
              <a:t>observations, </a:t>
            </a:r>
            <a:r>
              <a:rPr lang="en-US" sz="1400" dirty="0"/>
              <a:t>if considering a constellation composed of 12 satellites (4 orbital planes). </a:t>
            </a:r>
          </a:p>
        </p:txBody>
      </p:sp>
      <p:sp>
        <p:nvSpPr>
          <p:cNvPr id="16" name="TextBox 15"/>
          <p:cNvSpPr txBox="1"/>
          <p:nvPr/>
        </p:nvSpPr>
        <p:spPr>
          <a:xfrm>
            <a:off x="-41010" y="5559463"/>
            <a:ext cx="9208466" cy="523220"/>
          </a:xfrm>
          <a:prstGeom prst="rect">
            <a:avLst/>
          </a:prstGeom>
          <a:noFill/>
        </p:spPr>
        <p:txBody>
          <a:bodyPr wrap="square" rtlCol="0">
            <a:spAutoFit/>
          </a:bodyPr>
          <a:lstStyle/>
          <a:p>
            <a:pPr marL="285750" indent="-285750">
              <a:buFont typeface="Wingdings" pitchFamily="2" charset="2"/>
              <a:buChar char="ü"/>
            </a:pPr>
            <a:r>
              <a:rPr lang="en-US" sz="1400" dirty="0"/>
              <a:t>The GMAO AMV simulator is a tunable and flexible </a:t>
            </a:r>
            <a:r>
              <a:rPr lang="en-US" sz="1400" dirty="0" smtClean="0"/>
              <a:t>code </a:t>
            </a:r>
            <a:r>
              <a:rPr lang="en-US" sz="1400" dirty="0"/>
              <a:t>that </a:t>
            </a:r>
            <a:r>
              <a:rPr lang="en-US" sz="1400" dirty="0" smtClean="0"/>
              <a:t>can be easily adapted and applied to AMVs simulation expected </a:t>
            </a:r>
            <a:r>
              <a:rPr lang="en-US" sz="1400" dirty="0"/>
              <a:t>to be derived from different instruments and satellite orbit configurations.</a:t>
            </a:r>
          </a:p>
        </p:txBody>
      </p:sp>
    </p:spTree>
    <p:extLst>
      <p:ext uri="{BB962C8B-B14F-4D97-AF65-F5344CB8AC3E}">
        <p14:creationId xmlns:p14="http://schemas.microsoft.com/office/powerpoint/2010/main" val="4253073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1" y="474272"/>
            <a:ext cx="9092103" cy="479244"/>
          </a:xfrm>
          <a:prstGeom prst="rect">
            <a:avLst/>
          </a:prstGeom>
        </p:spPr>
        <p:txBody>
          <a:bodyPr/>
          <a:lstStyle>
            <a:lvl1pPr algn="ctr" defTabSz="914400" rtl="0" eaLnBrk="1" latinLnBrk="0" hangingPunct="1">
              <a:lnSpc>
                <a:spcPct val="90000"/>
              </a:lnSpc>
              <a:spcBef>
                <a:spcPct val="0"/>
              </a:spcBef>
              <a:buNone/>
              <a:defRPr sz="2800" b="1" kern="1200">
                <a:solidFill>
                  <a:srgbClr val="00B0F0"/>
                </a:solidFill>
                <a:latin typeface="+mj-lt"/>
                <a:ea typeface="+mj-ea"/>
                <a:cs typeface="+mj-cs"/>
              </a:defRPr>
            </a:lvl1pPr>
          </a:lstStyle>
          <a:p>
            <a:pPr algn="l"/>
            <a:r>
              <a:rPr lang="en-US" dirty="0" smtClean="0"/>
              <a:t>Why simulate AMVs?  </a:t>
            </a:r>
            <a:endParaRPr lang="en-US" dirty="0"/>
          </a:p>
        </p:txBody>
      </p:sp>
      <p:sp>
        <p:nvSpPr>
          <p:cNvPr id="3" name="Content Placeholder 2"/>
          <p:cNvSpPr txBox="1">
            <a:spLocks/>
          </p:cNvSpPr>
          <p:nvPr/>
        </p:nvSpPr>
        <p:spPr>
          <a:xfrm>
            <a:off x="-55929" y="1294323"/>
            <a:ext cx="9280664" cy="5193552"/>
          </a:xfrm>
          <a:prstGeom prst="rect">
            <a:avLst/>
          </a:prstGeom>
        </p:spPr>
        <p:txBody>
          <a:bodyPr>
            <a:noAutofit/>
          </a:bodyPr>
          <a:lstStyle>
            <a:lvl1pPr marL="0" indent="0" algn="ctr"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lnSpc>
                <a:spcPct val="100000"/>
              </a:lnSpc>
              <a:spcAft>
                <a:spcPts val="2000"/>
              </a:spcAft>
              <a:buFont typeface="Wingdings" charset="2"/>
              <a:buChar char="Ø"/>
            </a:pPr>
            <a:r>
              <a:rPr lang="en-US" sz="1600" dirty="0" smtClean="0"/>
              <a:t> </a:t>
            </a:r>
            <a:r>
              <a:rPr lang="en-US" sz="1500" dirty="0" smtClean="0"/>
              <a:t>In the recent past, significant efforts have been made to estimate the </a:t>
            </a:r>
            <a:r>
              <a:rPr lang="en-US" sz="1500" dirty="0"/>
              <a:t>potential added value of new observations to the present Earth observing </a:t>
            </a:r>
            <a:r>
              <a:rPr lang="en-US" sz="1500" dirty="0" smtClean="0"/>
              <a:t>system by quantifying their </a:t>
            </a:r>
            <a:r>
              <a:rPr lang="en-US" sz="1500" dirty="0"/>
              <a:t>expected impact on the current weather forecasting </a:t>
            </a:r>
            <a:r>
              <a:rPr lang="en-US" sz="1500" dirty="0" smtClean="0"/>
              <a:t>skills. </a:t>
            </a:r>
          </a:p>
          <a:p>
            <a:pPr marL="0" lvl="2" indent="0" algn="l">
              <a:lnSpc>
                <a:spcPct val="100000"/>
              </a:lnSpc>
              <a:spcBef>
                <a:spcPts val="1000"/>
              </a:spcBef>
              <a:spcAft>
                <a:spcPts val="2000"/>
              </a:spcAft>
              <a:buFont typeface="Wingdings" charset="2"/>
              <a:buChar char="Ø"/>
            </a:pPr>
            <a:r>
              <a:rPr lang="en-US" sz="1500" dirty="0" smtClean="0"/>
              <a:t> OSSEs </a:t>
            </a:r>
            <a:r>
              <a:rPr lang="en-US" sz="1500" dirty="0" smtClean="0"/>
              <a:t>(Observation System Simulation Experiments) </a:t>
            </a:r>
            <a:r>
              <a:rPr lang="en-US" sz="1500" dirty="0"/>
              <a:t>are an essential tool </a:t>
            </a:r>
            <a:r>
              <a:rPr lang="en-US" sz="1500" dirty="0" smtClean="0"/>
              <a:t>for this. A </a:t>
            </a:r>
            <a:r>
              <a:rPr lang="en-US" sz="1500" dirty="0"/>
              <a:t>key aspect is that the envisioned observations</a:t>
            </a:r>
            <a:r>
              <a:rPr lang="en-US" sz="1500" b="1" dirty="0"/>
              <a:t> </a:t>
            </a:r>
            <a:r>
              <a:rPr lang="en-US" sz="1500" dirty="0" smtClean="0"/>
              <a:t>are </a:t>
            </a:r>
            <a:r>
              <a:rPr lang="en-US" sz="1500" dirty="0"/>
              <a:t>realistically simulated (mainly </a:t>
            </a:r>
            <a:r>
              <a:rPr lang="en-US" sz="1500" dirty="0" smtClean="0"/>
              <a:t>in terms of </a:t>
            </a:r>
            <a:r>
              <a:rPr lang="en-US" sz="1500" b="1" dirty="0" smtClean="0"/>
              <a:t>spatial </a:t>
            </a:r>
            <a:r>
              <a:rPr lang="en-US" sz="1500" b="1" dirty="0"/>
              <a:t>and temporal distributions, and errors</a:t>
            </a:r>
            <a:r>
              <a:rPr lang="en-US" sz="1500" b="1" dirty="0" smtClean="0"/>
              <a:t>), </a:t>
            </a:r>
            <a:r>
              <a:rPr lang="en-US" sz="1500" dirty="0" smtClean="0"/>
              <a:t>for the DAS to show a similar behavior when applied to real observations</a:t>
            </a:r>
            <a:r>
              <a:rPr lang="en-US" sz="1500" b="1" dirty="0" smtClean="0"/>
              <a:t>.</a:t>
            </a:r>
          </a:p>
          <a:p>
            <a:pPr marL="0" lvl="2" indent="0" algn="l">
              <a:lnSpc>
                <a:spcPct val="100000"/>
              </a:lnSpc>
              <a:spcBef>
                <a:spcPts val="1000"/>
              </a:spcBef>
              <a:spcAft>
                <a:spcPts val="2000"/>
              </a:spcAft>
              <a:buFont typeface="Wingdings" charset="2"/>
              <a:buChar char="Ø"/>
            </a:pPr>
            <a:r>
              <a:rPr lang="en-US" sz="1500" dirty="0" smtClean="0"/>
              <a:t> A </a:t>
            </a:r>
            <a:r>
              <a:rPr lang="en-US" sz="1500" dirty="0"/>
              <a:t>code was designed to simulate cloud and water vapor features tracking AMVs using as an atmosphere the GEOS-5 Nature Run (G5NR), to be </a:t>
            </a:r>
            <a:r>
              <a:rPr lang="en-US" sz="1500" dirty="0" smtClean="0"/>
              <a:t>later </a:t>
            </a:r>
            <a:r>
              <a:rPr lang="en-US" sz="1500" dirty="0"/>
              <a:t>used as simulated AMVs in OSSEs. The simulated wind observations are taken at G5NR </a:t>
            </a:r>
            <a:r>
              <a:rPr lang="en-US" sz="1500" dirty="0" err="1"/>
              <a:t>gridpoints</a:t>
            </a:r>
            <a:r>
              <a:rPr lang="en-US" sz="1500" dirty="0"/>
              <a:t> where clouds and water vapor gradients exist.</a:t>
            </a:r>
          </a:p>
          <a:p>
            <a:pPr algn="l">
              <a:spcAft>
                <a:spcPts val="1200"/>
              </a:spcAft>
              <a:buFont typeface="Wingdings" charset="2"/>
              <a:buChar char="Ø"/>
            </a:pPr>
            <a:r>
              <a:rPr lang="en-US" sz="1500" dirty="0" smtClean="0"/>
              <a:t> </a:t>
            </a:r>
            <a:r>
              <a:rPr lang="en-US" sz="1600" dirty="0"/>
              <a:t> </a:t>
            </a:r>
            <a:r>
              <a:rPr lang="en-US" sz="1500" dirty="0"/>
              <a:t>Similarly to what is done in the GMAO OSSE framework, all simulated observations are drawn from the </a:t>
            </a:r>
            <a:r>
              <a:rPr lang="en-US" sz="1500" dirty="0" smtClean="0"/>
              <a:t>G5NR:</a:t>
            </a:r>
            <a:endParaRPr lang="en-US" sz="1500" dirty="0"/>
          </a:p>
          <a:p>
            <a:pPr marL="458788" lvl="3" indent="1588" algn="l">
              <a:lnSpc>
                <a:spcPct val="100000"/>
              </a:lnSpc>
              <a:spcBef>
                <a:spcPts val="0"/>
              </a:spcBef>
              <a:buFont typeface="Wingdings" pitchFamily="2" charset="2"/>
              <a:buChar char="§"/>
            </a:pPr>
            <a:r>
              <a:rPr lang="en-US" dirty="0"/>
              <a:t> 7 km horizontal resolution</a:t>
            </a:r>
          </a:p>
          <a:p>
            <a:pPr marL="458788" lvl="3" indent="1588" algn="l">
              <a:lnSpc>
                <a:spcPct val="100000"/>
              </a:lnSpc>
              <a:spcBef>
                <a:spcPts val="0"/>
              </a:spcBef>
              <a:buFont typeface="Wingdings" pitchFamily="2" charset="2"/>
              <a:buChar char="§"/>
            </a:pPr>
            <a:r>
              <a:rPr lang="en-US" dirty="0"/>
              <a:t> 72 vertical levels </a:t>
            </a:r>
          </a:p>
          <a:p>
            <a:pPr marL="458788" lvl="3" indent="1588" algn="l">
              <a:lnSpc>
                <a:spcPct val="100000"/>
              </a:lnSpc>
              <a:spcBef>
                <a:spcPts val="0"/>
              </a:spcBef>
              <a:buFont typeface="Wingdings" pitchFamily="2" charset="2"/>
              <a:buChar char="§"/>
            </a:pPr>
            <a:r>
              <a:rPr lang="en-US" dirty="0"/>
              <a:t> Output every 30 </a:t>
            </a:r>
            <a:r>
              <a:rPr lang="en-US" dirty="0" err="1"/>
              <a:t>mins</a:t>
            </a:r>
            <a:endParaRPr lang="en-US" dirty="0"/>
          </a:p>
          <a:p>
            <a:pPr algn="l">
              <a:lnSpc>
                <a:spcPct val="100000"/>
              </a:lnSpc>
              <a:spcAft>
                <a:spcPts val="600"/>
              </a:spcAft>
              <a:buFont typeface="Wingdings" charset="2"/>
              <a:buChar char="Ø"/>
            </a:pPr>
            <a:endParaRPr lang="en-US" sz="1500" dirty="0" smtClean="0"/>
          </a:p>
          <a:p>
            <a:pPr algn="l">
              <a:lnSpc>
                <a:spcPct val="100000"/>
              </a:lnSpc>
              <a:spcAft>
                <a:spcPts val="600"/>
              </a:spcAft>
            </a:pPr>
            <a:endParaRPr lang="en-US" sz="2400" dirty="0" smtClean="0"/>
          </a:p>
          <a:p>
            <a:pPr algn="l">
              <a:spcAft>
                <a:spcPts val="1200"/>
              </a:spcAft>
              <a:buFont typeface="Wingdings" charset="2"/>
              <a:buChar char="Ø"/>
            </a:pPr>
            <a:endParaRPr lang="en-US" sz="2000" b="1" dirty="0"/>
          </a:p>
        </p:txBody>
      </p:sp>
    </p:spTree>
    <p:extLst>
      <p:ext uri="{BB962C8B-B14F-4D97-AF65-F5344CB8AC3E}">
        <p14:creationId xmlns:p14="http://schemas.microsoft.com/office/powerpoint/2010/main" val="3093692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2" y="404066"/>
            <a:ext cx="8410277" cy="820208"/>
          </a:xfrm>
          <a:prstGeom prst="rect">
            <a:avLst/>
          </a:prstGeom>
        </p:spPr>
        <p:txBody>
          <a:bodyPr/>
          <a:lstStyle>
            <a:lvl1pPr algn="ctr" defTabSz="914400" rtl="0" eaLnBrk="1" latinLnBrk="0" hangingPunct="1">
              <a:lnSpc>
                <a:spcPct val="90000"/>
              </a:lnSpc>
              <a:spcBef>
                <a:spcPct val="0"/>
              </a:spcBef>
              <a:buNone/>
              <a:defRPr sz="2800" b="1" kern="1200">
                <a:solidFill>
                  <a:srgbClr val="00B0F0"/>
                </a:solidFill>
                <a:latin typeface="+mj-lt"/>
                <a:ea typeface="+mj-ea"/>
                <a:cs typeface="+mj-cs"/>
              </a:defRPr>
            </a:lvl1pPr>
          </a:lstStyle>
          <a:p>
            <a:pPr algn="l"/>
            <a:r>
              <a:rPr lang="en-US" dirty="0" smtClean="0"/>
              <a:t>How to </a:t>
            </a:r>
            <a:r>
              <a:rPr lang="en-US" dirty="0"/>
              <a:t>simulate AMVs?  </a:t>
            </a:r>
          </a:p>
        </p:txBody>
      </p:sp>
      <p:sp>
        <p:nvSpPr>
          <p:cNvPr id="3" name="Content Placeholder 2"/>
          <p:cNvSpPr txBox="1">
            <a:spLocks/>
          </p:cNvSpPr>
          <p:nvPr/>
        </p:nvSpPr>
        <p:spPr>
          <a:xfrm>
            <a:off x="-5082" y="940155"/>
            <a:ext cx="9223222" cy="5349375"/>
          </a:xfrm>
          <a:prstGeom prst="rect">
            <a:avLst/>
          </a:prstGeom>
        </p:spPr>
        <p:txBody>
          <a:bodyPr>
            <a:noAutofit/>
          </a:bodyPr>
          <a:lstStyle>
            <a:lvl1pPr marL="0" indent="0" algn="ctr"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l">
              <a:lnSpc>
                <a:spcPct val="100000"/>
              </a:lnSpc>
              <a:spcAft>
                <a:spcPts val="600"/>
              </a:spcAft>
              <a:buFont typeface="Wingdings" charset="2"/>
              <a:buChar char="Ø"/>
            </a:pPr>
            <a:r>
              <a:rPr lang="en-US" sz="1500" dirty="0" smtClean="0"/>
              <a:t> However</a:t>
            </a:r>
            <a:r>
              <a:rPr lang="en-US" sz="1500" dirty="0"/>
              <a:t>, feature tracking on a model grid such as the G5NR is not a reasonable option</a:t>
            </a:r>
            <a:r>
              <a:rPr lang="mr-IN" sz="1500" dirty="0"/>
              <a:t>…</a:t>
            </a:r>
            <a:endParaRPr lang="en-US" sz="1500" dirty="0"/>
          </a:p>
          <a:p>
            <a:pPr lvl="2" algn="l">
              <a:lnSpc>
                <a:spcPct val="100000"/>
              </a:lnSpc>
              <a:buFont typeface="Wingdings" pitchFamily="2" charset="2"/>
              <a:buChar char="§"/>
            </a:pPr>
            <a:r>
              <a:rPr lang="en-US" sz="1300" dirty="0"/>
              <a:t>Coarse spatial resolution compared to satellite imagery (7 km vs. ~2-5 km)</a:t>
            </a:r>
          </a:p>
          <a:p>
            <a:pPr lvl="2" algn="l">
              <a:lnSpc>
                <a:spcPct val="100000"/>
              </a:lnSpc>
              <a:buFont typeface="Wingdings" pitchFamily="2" charset="2"/>
              <a:buChar char="§"/>
            </a:pPr>
            <a:r>
              <a:rPr lang="en-US" sz="1300" dirty="0"/>
              <a:t>Temporal resolution is also insufficient (30 </a:t>
            </a:r>
            <a:r>
              <a:rPr lang="en-US" sz="1300" dirty="0" err="1"/>
              <a:t>mins</a:t>
            </a:r>
            <a:r>
              <a:rPr lang="en-US" sz="1300" dirty="0"/>
              <a:t> vs. 10-15 </a:t>
            </a:r>
            <a:r>
              <a:rPr lang="en-US" sz="1300" dirty="0" err="1"/>
              <a:t>mins</a:t>
            </a:r>
            <a:r>
              <a:rPr lang="en-US" sz="1300" dirty="0"/>
              <a:t>)</a:t>
            </a:r>
          </a:p>
          <a:p>
            <a:pPr lvl="2" algn="l">
              <a:lnSpc>
                <a:spcPct val="100000"/>
              </a:lnSpc>
              <a:buFont typeface="Wingdings" pitchFamily="2" charset="2"/>
              <a:buChar char="§"/>
            </a:pPr>
            <a:r>
              <a:rPr lang="en-US" sz="1300" dirty="0"/>
              <a:t>G5NR does not have clouds and water vapor fields, but cloud fractions and humidity fields (not exactly the same</a:t>
            </a:r>
            <a:r>
              <a:rPr lang="mr-IN" sz="1300" dirty="0"/>
              <a:t>…</a:t>
            </a:r>
            <a:r>
              <a:rPr lang="en-US" sz="1300" dirty="0" smtClean="0"/>
              <a:t>)</a:t>
            </a:r>
          </a:p>
          <a:p>
            <a:pPr lvl="2" algn="l">
              <a:lnSpc>
                <a:spcPct val="100000"/>
              </a:lnSpc>
              <a:buFont typeface="Wingdings" pitchFamily="2" charset="2"/>
              <a:buChar char="§"/>
            </a:pPr>
            <a:endParaRPr lang="en-US" sz="1300" dirty="0"/>
          </a:p>
          <a:p>
            <a:pPr algn="l">
              <a:spcAft>
                <a:spcPts val="1200"/>
              </a:spcAft>
              <a:buFont typeface="Wingdings" charset="2"/>
              <a:buChar char="Ø"/>
            </a:pPr>
            <a:r>
              <a:rPr lang="en-US" sz="1600" dirty="0" smtClean="0"/>
              <a:t> </a:t>
            </a:r>
            <a:r>
              <a:rPr lang="en-US" sz="1600" dirty="0" smtClean="0"/>
              <a:t>Instead, </a:t>
            </a:r>
            <a:r>
              <a:rPr lang="en-US" sz="1600" b="1" i="1" dirty="0" smtClean="0"/>
              <a:t>trackable clouds and water vapor features </a:t>
            </a:r>
            <a:r>
              <a:rPr lang="en-US" sz="1600" dirty="0" smtClean="0"/>
              <a:t>are identified in the G5NR:</a:t>
            </a:r>
          </a:p>
          <a:p>
            <a:pPr marL="569913" lvl="2" indent="-193675" algn="l">
              <a:lnSpc>
                <a:spcPct val="100000"/>
              </a:lnSpc>
              <a:spcBef>
                <a:spcPts val="0"/>
              </a:spcBef>
              <a:buFont typeface="Wingdings" pitchFamily="2" charset="2"/>
              <a:buChar char="§"/>
            </a:pPr>
            <a:endParaRPr lang="en-US" b="1" u="sng" dirty="0" smtClean="0"/>
          </a:p>
          <a:p>
            <a:pPr marL="569913" lvl="2" indent="-193675" algn="l">
              <a:lnSpc>
                <a:spcPct val="100000"/>
              </a:lnSpc>
              <a:spcBef>
                <a:spcPts val="0"/>
              </a:spcBef>
              <a:buFont typeface="Wingdings" pitchFamily="2" charset="2"/>
              <a:buChar char="§"/>
            </a:pPr>
            <a:r>
              <a:rPr lang="en-US" b="1" u="sng" dirty="0" smtClean="0"/>
              <a:t>Trackable cloud </a:t>
            </a:r>
          </a:p>
          <a:p>
            <a:pPr marL="569913" lvl="2" indent="-193675" algn="l">
              <a:lnSpc>
                <a:spcPct val="100000"/>
              </a:lnSpc>
              <a:spcBef>
                <a:spcPts val="0"/>
              </a:spcBef>
              <a:buFont typeface="Wingdings" pitchFamily="2" charset="2"/>
              <a:buChar char="§"/>
            </a:pPr>
            <a:endParaRPr lang="en-US" sz="1400" b="1" u="sng" dirty="0"/>
          </a:p>
          <a:p>
            <a:pPr marL="661988" lvl="2" indent="-285750" algn="l">
              <a:lnSpc>
                <a:spcPct val="100000"/>
              </a:lnSpc>
              <a:spcBef>
                <a:spcPts val="0"/>
              </a:spcBef>
              <a:buFont typeface="Wingdings" pitchFamily="2" charset="2"/>
              <a:buChar char="ü"/>
            </a:pPr>
            <a:r>
              <a:rPr lang="en-US" sz="1400" dirty="0" smtClean="0"/>
              <a:t>a </a:t>
            </a:r>
            <a:r>
              <a:rPr lang="en-US" sz="1400" dirty="0"/>
              <a:t>“cloudy </a:t>
            </a:r>
            <a:r>
              <a:rPr lang="en-US" sz="1400" dirty="0" smtClean="0"/>
              <a:t>layer”: a set of adjacent vertical levels with a combined cloud fraction </a:t>
            </a:r>
            <a:r>
              <a:rPr lang="en-US" sz="1400" dirty="0"/>
              <a:t>in the range of 20-80</a:t>
            </a:r>
            <a:r>
              <a:rPr lang="en-US" sz="1400" dirty="0" smtClean="0"/>
              <a:t>%</a:t>
            </a:r>
          </a:p>
          <a:p>
            <a:pPr marL="661988" lvl="2" indent="-285750" algn="l">
              <a:lnSpc>
                <a:spcPct val="100000"/>
              </a:lnSpc>
              <a:spcBef>
                <a:spcPts val="0"/>
              </a:spcBef>
              <a:buFont typeface="Wingdings" pitchFamily="2" charset="2"/>
              <a:buChar char="ü"/>
            </a:pPr>
            <a:r>
              <a:rPr lang="en-US" sz="1400" dirty="0"/>
              <a:t>below the </a:t>
            </a:r>
            <a:r>
              <a:rPr lang="en-US" sz="1400" dirty="0" smtClean="0"/>
              <a:t>tropopause</a:t>
            </a:r>
            <a:endParaRPr lang="en-US" sz="1400" dirty="0"/>
          </a:p>
          <a:p>
            <a:pPr marL="661988" lvl="2" indent="-285750" algn="l">
              <a:lnSpc>
                <a:spcPct val="100000"/>
              </a:lnSpc>
              <a:spcBef>
                <a:spcPts val="0"/>
              </a:spcBef>
              <a:buFont typeface="Wingdings" pitchFamily="2" charset="2"/>
              <a:buChar char="ü"/>
            </a:pPr>
            <a:r>
              <a:rPr lang="en-US" sz="1400" dirty="0" smtClean="0"/>
              <a:t>not stationary</a:t>
            </a:r>
          </a:p>
          <a:p>
            <a:pPr marL="661988" lvl="2" indent="-285750" algn="l">
              <a:lnSpc>
                <a:spcPct val="100000"/>
              </a:lnSpc>
              <a:spcBef>
                <a:spcPts val="0"/>
              </a:spcBef>
              <a:buFont typeface="Wingdings" pitchFamily="2" charset="2"/>
              <a:buChar char="ü"/>
            </a:pPr>
            <a:r>
              <a:rPr lang="en-US" sz="1400" dirty="0" smtClean="0"/>
              <a:t>able </a:t>
            </a:r>
            <a:r>
              <a:rPr lang="en-US" sz="1400" dirty="0"/>
              <a:t>to be seen by the </a:t>
            </a:r>
            <a:r>
              <a:rPr lang="en-US" sz="1400" dirty="0" smtClean="0"/>
              <a:t>instrument (not </a:t>
            </a:r>
            <a:r>
              <a:rPr lang="en-US" sz="1400" dirty="0"/>
              <a:t>substantially covered by higher clouds </a:t>
            </a:r>
            <a:r>
              <a:rPr lang="en-US" sz="1400" dirty="0" smtClean="0"/>
              <a:t>above)</a:t>
            </a:r>
            <a:endParaRPr lang="en-US" sz="1400" dirty="0"/>
          </a:p>
          <a:p>
            <a:pPr lvl="2" algn="l">
              <a:lnSpc>
                <a:spcPct val="100000"/>
              </a:lnSpc>
              <a:spcBef>
                <a:spcPts val="0"/>
              </a:spcBef>
              <a:buFont typeface="Wingdings" pitchFamily="2" charset="2"/>
              <a:buChar char="§"/>
            </a:pPr>
            <a:endParaRPr lang="en-US" sz="1400" dirty="0"/>
          </a:p>
          <a:p>
            <a:pPr marL="457200" lvl="2" indent="0" algn="l">
              <a:lnSpc>
                <a:spcPct val="100000"/>
              </a:lnSpc>
              <a:spcBef>
                <a:spcPts val="0"/>
              </a:spcBef>
              <a:buNone/>
            </a:pPr>
            <a:endParaRPr lang="en-US" sz="1400" dirty="0" smtClean="0"/>
          </a:p>
          <a:p>
            <a:pPr marL="569913" lvl="2" indent="-193675" algn="l">
              <a:lnSpc>
                <a:spcPct val="100000"/>
              </a:lnSpc>
              <a:spcBef>
                <a:spcPts val="0"/>
              </a:spcBef>
              <a:buFont typeface="Wingdings" pitchFamily="2" charset="2"/>
              <a:buChar char="§"/>
            </a:pPr>
            <a:r>
              <a:rPr lang="en-US" b="1" u="sng" dirty="0"/>
              <a:t>Trackable water vapor </a:t>
            </a:r>
            <a:r>
              <a:rPr lang="en-US" b="1" u="sng" dirty="0" smtClean="0"/>
              <a:t>feature</a:t>
            </a:r>
            <a:endParaRPr lang="en-US" dirty="0" smtClean="0"/>
          </a:p>
          <a:p>
            <a:pPr marL="569913" lvl="2" indent="-193675" algn="l">
              <a:lnSpc>
                <a:spcPct val="100000"/>
              </a:lnSpc>
              <a:spcBef>
                <a:spcPts val="0"/>
              </a:spcBef>
              <a:buFont typeface="Wingdings" pitchFamily="2" charset="2"/>
              <a:buChar char="§"/>
            </a:pPr>
            <a:endParaRPr lang="en-US" sz="1400" dirty="0" smtClean="0"/>
          </a:p>
          <a:p>
            <a:pPr marL="661988" lvl="2" indent="-285750" algn="l">
              <a:lnSpc>
                <a:spcPct val="100000"/>
              </a:lnSpc>
              <a:spcBef>
                <a:spcPts val="0"/>
              </a:spcBef>
              <a:buFont typeface="Wingdings" pitchFamily="2" charset="2"/>
              <a:buChar char="ü"/>
            </a:pPr>
            <a:r>
              <a:rPr lang="en-US" sz="1400" dirty="0" smtClean="0"/>
              <a:t>Points in the G5NR where humidity gradients are high</a:t>
            </a:r>
          </a:p>
          <a:p>
            <a:pPr marL="661988" lvl="2" indent="-285750" algn="l">
              <a:lnSpc>
                <a:spcPct val="100000"/>
              </a:lnSpc>
              <a:spcBef>
                <a:spcPts val="0"/>
              </a:spcBef>
              <a:buFont typeface="Wingdings" pitchFamily="2" charset="2"/>
              <a:buChar char="ü"/>
            </a:pPr>
            <a:r>
              <a:rPr lang="en-US" sz="1400" dirty="0" smtClean="0"/>
              <a:t>below </a:t>
            </a:r>
            <a:r>
              <a:rPr lang="en-US" sz="1400" dirty="0"/>
              <a:t>the </a:t>
            </a:r>
            <a:r>
              <a:rPr lang="en-US" sz="1400" dirty="0" err="1" smtClean="0"/>
              <a:t>tropopause</a:t>
            </a:r>
            <a:endParaRPr lang="en-US" sz="1400" dirty="0" smtClean="0"/>
          </a:p>
          <a:p>
            <a:pPr marL="661988" lvl="2" indent="-285750" algn="l">
              <a:lnSpc>
                <a:spcPct val="100000"/>
              </a:lnSpc>
              <a:spcBef>
                <a:spcPts val="0"/>
              </a:spcBef>
              <a:buFont typeface="Wingdings" pitchFamily="2" charset="2"/>
              <a:buChar char="ü"/>
            </a:pPr>
            <a:r>
              <a:rPr lang="en-US" sz="1400" dirty="0" smtClean="0"/>
              <a:t>not stationary</a:t>
            </a:r>
          </a:p>
          <a:p>
            <a:pPr marL="661988" lvl="2" indent="-285750" algn="l">
              <a:lnSpc>
                <a:spcPct val="100000"/>
              </a:lnSpc>
              <a:spcBef>
                <a:spcPts val="0"/>
              </a:spcBef>
              <a:buFont typeface="Wingdings" pitchFamily="2" charset="2"/>
              <a:buChar char="ü"/>
            </a:pPr>
            <a:r>
              <a:rPr lang="en-US" sz="1400" dirty="0" smtClean="0"/>
              <a:t>not </a:t>
            </a:r>
            <a:r>
              <a:rPr lang="en-US" sz="1400" dirty="0"/>
              <a:t>significantly covered by clouds </a:t>
            </a:r>
            <a:r>
              <a:rPr lang="en-US" sz="1400" dirty="0" smtClean="0"/>
              <a:t>above</a:t>
            </a:r>
            <a:endParaRPr lang="en-US" sz="1400" dirty="0"/>
          </a:p>
          <a:p>
            <a:pPr lvl="2" algn="l">
              <a:lnSpc>
                <a:spcPct val="100000"/>
              </a:lnSpc>
              <a:spcBef>
                <a:spcPts val="0"/>
              </a:spcBef>
              <a:buFont typeface="Wingdings" pitchFamily="2" charset="2"/>
              <a:buChar char="§"/>
            </a:pPr>
            <a:endParaRPr lang="en-US" sz="1400" dirty="0" smtClean="0"/>
          </a:p>
          <a:p>
            <a:pPr marL="457200" lvl="2" indent="0" algn="l">
              <a:buNone/>
            </a:pPr>
            <a:endParaRPr lang="en-US" sz="1400" dirty="0"/>
          </a:p>
        </p:txBody>
      </p:sp>
    </p:spTree>
    <p:extLst>
      <p:ext uri="{BB962C8B-B14F-4D97-AF65-F5344CB8AC3E}">
        <p14:creationId xmlns:p14="http://schemas.microsoft.com/office/powerpoint/2010/main" val="20708792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91" y="559511"/>
            <a:ext cx="9092103" cy="479244"/>
          </a:xfrm>
          <a:prstGeom prst="rect">
            <a:avLst/>
          </a:prstGeom>
        </p:spPr>
        <p:txBody>
          <a:bodyPr/>
          <a:lstStyle>
            <a:lvl1pPr algn="ctr" defTabSz="914400" rtl="0" eaLnBrk="1" latinLnBrk="0" hangingPunct="1">
              <a:lnSpc>
                <a:spcPct val="90000"/>
              </a:lnSpc>
              <a:spcBef>
                <a:spcPct val="0"/>
              </a:spcBef>
              <a:buNone/>
              <a:defRPr sz="2800" b="1" kern="1200">
                <a:solidFill>
                  <a:srgbClr val="00B0F0"/>
                </a:solidFill>
                <a:latin typeface="+mj-lt"/>
                <a:ea typeface="+mj-ea"/>
                <a:cs typeface="+mj-cs"/>
              </a:defRPr>
            </a:lvl1pPr>
          </a:lstStyle>
          <a:p>
            <a:pPr algn="l"/>
            <a:r>
              <a:rPr lang="en-US" dirty="0" smtClean="0"/>
              <a:t>Challenges in simulating AMVs from model output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66" y="1943473"/>
            <a:ext cx="8786688" cy="4393344"/>
          </a:xfrm>
          <a:prstGeom prst="rect">
            <a:avLst/>
          </a:prstGeom>
        </p:spPr>
      </p:pic>
      <p:sp>
        <p:nvSpPr>
          <p:cNvPr id="5" name="Rectangle 4"/>
          <p:cNvSpPr/>
          <p:nvPr/>
        </p:nvSpPr>
        <p:spPr>
          <a:xfrm>
            <a:off x="77491" y="1112028"/>
            <a:ext cx="8950271" cy="584775"/>
          </a:xfrm>
          <a:prstGeom prst="rect">
            <a:avLst/>
          </a:prstGeom>
        </p:spPr>
        <p:txBody>
          <a:bodyPr wrap="square">
            <a:spAutoFit/>
          </a:bodyPr>
          <a:lstStyle/>
          <a:p>
            <a:pPr marL="290513" lvl="2" indent="-285750">
              <a:buFont typeface="Wingdings" pitchFamily="2" charset="2"/>
              <a:buChar char="Ø"/>
            </a:pPr>
            <a:r>
              <a:rPr lang="en-US" sz="1600" dirty="0"/>
              <a:t>In the real atmosphere, a cloud or water vapor feature is </a:t>
            </a:r>
            <a:r>
              <a:rPr lang="en-US" sz="1600" i="1" u="sng" dirty="0"/>
              <a:t>trackable</a:t>
            </a:r>
            <a:r>
              <a:rPr lang="en-US" sz="1600" dirty="0"/>
              <a:t> if it maintains its shape or appearance. That doesn’t happen with cloud fraction </a:t>
            </a:r>
            <a:r>
              <a:rPr lang="en-US" sz="1600" dirty="0" smtClean="0"/>
              <a:t>or </a:t>
            </a:r>
            <a:r>
              <a:rPr lang="en-US" sz="1600" dirty="0"/>
              <a:t>humidity fields in the NR.</a:t>
            </a:r>
          </a:p>
        </p:txBody>
      </p:sp>
    </p:spTree>
    <p:extLst>
      <p:ext uri="{BB962C8B-B14F-4D97-AF65-F5344CB8AC3E}">
        <p14:creationId xmlns:p14="http://schemas.microsoft.com/office/powerpoint/2010/main" val="33878665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24260" y="366044"/>
            <a:ext cx="4019645" cy="464614"/>
          </a:xfrm>
          <a:prstGeom prst="rect">
            <a:avLst/>
          </a:prstGeom>
        </p:spPr>
        <p:txBody>
          <a:bodyPr/>
          <a:lstStyle>
            <a:lvl1pPr algn="ctr" defTabSz="914400" rtl="0" eaLnBrk="1" latinLnBrk="0" hangingPunct="1">
              <a:lnSpc>
                <a:spcPct val="90000"/>
              </a:lnSpc>
              <a:spcBef>
                <a:spcPct val="0"/>
              </a:spcBef>
              <a:buNone/>
              <a:defRPr sz="2800" b="1" kern="1200">
                <a:solidFill>
                  <a:srgbClr val="00B0F0"/>
                </a:solidFill>
                <a:latin typeface="+mj-lt"/>
                <a:ea typeface="+mj-ea"/>
                <a:cs typeface="+mj-cs"/>
              </a:defRPr>
            </a:lvl1pPr>
          </a:lstStyle>
          <a:p>
            <a:pPr algn="l"/>
            <a:r>
              <a:rPr lang="en-US" dirty="0" smtClean="0"/>
              <a:t>GMAO AMV simulator </a:t>
            </a:r>
            <a:endParaRPr lang="en-US" dirty="0"/>
          </a:p>
        </p:txBody>
      </p:sp>
      <p:sp>
        <p:nvSpPr>
          <p:cNvPr id="5" name="Rectangle 4"/>
          <p:cNvSpPr/>
          <p:nvPr/>
        </p:nvSpPr>
        <p:spPr>
          <a:xfrm>
            <a:off x="973145" y="5755340"/>
            <a:ext cx="8156320" cy="461665"/>
          </a:xfrm>
          <a:prstGeom prst="rect">
            <a:avLst/>
          </a:prstGeom>
        </p:spPr>
        <p:txBody>
          <a:bodyPr wrap="square">
            <a:spAutoFit/>
          </a:bodyPr>
          <a:lstStyle/>
          <a:p>
            <a:pPr marL="285750" indent="-285750">
              <a:buFont typeface="Wingdings" pitchFamily="2" charset="2"/>
              <a:buChar char="v"/>
              <a:defRPr/>
            </a:pPr>
            <a:r>
              <a:rPr lang="en-US" sz="1200" b="1" dirty="0" smtClean="0"/>
              <a:t>A proxy instrument, or a set </a:t>
            </a:r>
            <a:r>
              <a:rPr lang="en-US" sz="1200" b="1" dirty="0"/>
              <a:t>of </a:t>
            </a:r>
            <a:r>
              <a:rPr lang="en-US" sz="1200" b="1" dirty="0" smtClean="0"/>
              <a:t>assumptions, have to be considered to tune the code in order to derive the expected observation counts and </a:t>
            </a:r>
            <a:r>
              <a:rPr lang="en-US" sz="1200" b="1" dirty="0" err="1" smtClean="0"/>
              <a:t>spatio</a:t>
            </a:r>
            <a:r>
              <a:rPr lang="en-US" sz="1200" b="1" dirty="0" smtClean="0"/>
              <a:t>-temporal distributions.</a:t>
            </a:r>
            <a:endParaRPr lang="en-US" sz="1200" b="1"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34" y="869439"/>
            <a:ext cx="7242048" cy="5602224"/>
          </a:xfrm>
          <a:prstGeom prst="rect">
            <a:avLst/>
          </a:prstGeom>
        </p:spPr>
      </p:pic>
    </p:spTree>
    <p:extLst>
      <p:ext uri="{BB962C8B-B14F-4D97-AF65-F5344CB8AC3E}">
        <p14:creationId xmlns:p14="http://schemas.microsoft.com/office/powerpoint/2010/main" val="26074708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43824"/>
            <a:ext cx="8764050" cy="696096"/>
          </a:xfrm>
        </p:spPr>
        <p:txBody>
          <a:bodyPr>
            <a:normAutofit fontScale="90000"/>
          </a:bodyPr>
          <a:lstStyle/>
          <a:p>
            <a:pPr algn="l"/>
            <a:r>
              <a:rPr lang="en-US" dirty="0"/>
              <a:t>MISTiC Winds </a:t>
            </a:r>
            <a:r>
              <a:rPr lang="en-US" dirty="0" smtClean="0"/>
              <a:t>observing system concept</a:t>
            </a:r>
            <a:r>
              <a:rPr lang="en-US" dirty="0" smtClean="0"/>
              <a:t>: a case study</a:t>
            </a:r>
            <a:endParaRPr lang="en-US" dirty="0"/>
          </a:p>
        </p:txBody>
      </p:sp>
      <p:pic>
        <p:nvPicPr>
          <p:cNvPr id="3" name="Picture 2"/>
          <p:cNvPicPr>
            <a:picLocks noChangeAspect="1"/>
          </p:cNvPicPr>
          <p:nvPr/>
        </p:nvPicPr>
        <p:blipFill rotWithShape="1">
          <a:blip r:embed="rId3" cstate="print"/>
          <a:srcRect l="9198" r="9502"/>
          <a:stretch/>
        </p:blipFill>
        <p:spPr bwMode="auto">
          <a:xfrm>
            <a:off x="76898" y="1154438"/>
            <a:ext cx="4045716" cy="3749040"/>
          </a:xfrm>
          <a:prstGeom prst="rect">
            <a:avLst/>
          </a:prstGeom>
          <a:noFill/>
          <a:ln w="9525">
            <a:noFill/>
            <a:miter lim="800000"/>
            <a:headEnd/>
            <a:tailEnd/>
          </a:ln>
        </p:spPr>
      </p:pic>
      <p:sp>
        <p:nvSpPr>
          <p:cNvPr id="4" name="Content Placeholder 2"/>
          <p:cNvSpPr txBox="1">
            <a:spLocks/>
          </p:cNvSpPr>
          <p:nvPr/>
        </p:nvSpPr>
        <p:spPr>
          <a:xfrm>
            <a:off x="4065369" y="1100677"/>
            <a:ext cx="5029206" cy="4126229"/>
          </a:xfrm>
          <a:prstGeom prst="rect">
            <a:avLst/>
          </a:prstGeom>
        </p:spPr>
        <p:txBody>
          <a:bodyPr>
            <a:normAutofit/>
          </a:bodyPr>
          <a:lstStyle>
            <a:lvl1pPr marL="0" indent="0" algn="ctr" defTabSz="914400" rtl="0" eaLnBrk="1" latinLnBrk="0" hangingPunct="1">
              <a:lnSpc>
                <a:spcPct val="90000"/>
              </a:lnSpc>
              <a:spcBef>
                <a:spcPts val="1000"/>
              </a:spcBef>
              <a:buFontTx/>
              <a:buNone/>
              <a:defRPr sz="2000" kern="1200">
                <a:solidFill>
                  <a:schemeClr val="tx1"/>
                </a:solidFill>
                <a:latin typeface="+mn-lt"/>
                <a:ea typeface="+mn-ea"/>
                <a:cs typeface="+mn-cs"/>
              </a:defRPr>
            </a:lvl1pPr>
            <a:lvl2pPr marL="274320" indent="-194310" algn="ctr"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2pPr>
            <a:lvl3pPr marL="651510" indent="-194310" algn="ctr" defTabSz="914400" rtl="0" eaLnBrk="1" latinLnBrk="0" hangingPunct="1">
              <a:lnSpc>
                <a:spcPct val="90000"/>
              </a:lnSpc>
              <a:spcBef>
                <a:spcPts val="500"/>
              </a:spcBef>
              <a:buFont typeface="Arial" charset="0"/>
              <a:buChar char="•"/>
              <a:defRPr sz="1600" kern="1200">
                <a:solidFill>
                  <a:schemeClr val="tx1"/>
                </a:solidFill>
                <a:latin typeface="+mn-lt"/>
                <a:ea typeface="+mn-ea"/>
                <a:cs typeface="+mn-cs"/>
              </a:defRPr>
            </a:lvl3pPr>
            <a:lvl4pPr marL="1291590" indent="-194310" algn="ctr" defTabSz="914400" rtl="0" eaLnBrk="1" latinLnBrk="0" hangingPunct="1">
              <a:lnSpc>
                <a:spcPct val="90000"/>
              </a:lnSpc>
              <a:spcBef>
                <a:spcPts val="500"/>
              </a:spcBef>
              <a:buFont typeface="Arial" charset="0"/>
              <a:buChar char="•"/>
              <a:defRPr sz="1400" kern="1200">
                <a:solidFill>
                  <a:schemeClr val="tx1"/>
                </a:solidFill>
                <a:latin typeface="+mn-lt"/>
                <a:ea typeface="+mn-ea"/>
                <a:cs typeface="+mn-cs"/>
              </a:defRPr>
            </a:lvl4pPr>
            <a:lvl5pPr marL="1634490" indent="-171450" algn="ctr" defTabSz="914400" rtl="0" eaLnBrk="1" latinLnBrk="0" hangingPunct="1">
              <a:lnSpc>
                <a:spcPct val="90000"/>
              </a:lnSpc>
              <a:spcBef>
                <a:spcPts val="500"/>
              </a:spcBef>
              <a:buFont typeface="Arial"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1113" lvl="1" indent="0" algn="l">
              <a:spcBef>
                <a:spcPts val="0"/>
              </a:spcBef>
              <a:spcAft>
                <a:spcPts val="600"/>
              </a:spcAft>
              <a:buFont typeface="Wingdings" charset="2"/>
              <a:buChar char="Ø"/>
            </a:pPr>
            <a:r>
              <a:rPr lang="en-US" sz="1400" dirty="0" smtClean="0"/>
              <a:t> NASA </a:t>
            </a:r>
            <a:r>
              <a:rPr lang="en-US" sz="1400" dirty="0"/>
              <a:t>mission concept </a:t>
            </a:r>
            <a:r>
              <a:rPr lang="en-US" sz="1400" dirty="0" smtClean="0"/>
              <a:t>consisting </a:t>
            </a:r>
            <a:r>
              <a:rPr lang="en-US" sz="1400" dirty="0"/>
              <a:t>of </a:t>
            </a:r>
            <a:r>
              <a:rPr lang="en-US" sz="1400" dirty="0" smtClean="0"/>
              <a:t>a constellation of low Earth orbit (LEO) </a:t>
            </a:r>
            <a:r>
              <a:rPr lang="en-US" sz="1400" dirty="0" err="1" smtClean="0"/>
              <a:t>MicroSats</a:t>
            </a:r>
            <a:r>
              <a:rPr lang="en-US" sz="1400" dirty="0" smtClean="0"/>
              <a:t>.</a:t>
            </a:r>
          </a:p>
          <a:p>
            <a:pPr marL="11113" lvl="1" indent="0" algn="l">
              <a:spcBef>
                <a:spcPts val="0"/>
              </a:spcBef>
              <a:spcAft>
                <a:spcPts val="600"/>
              </a:spcAft>
              <a:buFont typeface="Wingdings" charset="2"/>
              <a:buChar char="Ø"/>
            </a:pPr>
            <a:endParaRPr lang="en-US" sz="1400" dirty="0" smtClean="0"/>
          </a:p>
          <a:p>
            <a:pPr marL="11113" lvl="1" indent="0" algn="l">
              <a:spcBef>
                <a:spcPts val="0"/>
              </a:spcBef>
              <a:spcAft>
                <a:spcPts val="600"/>
              </a:spcAft>
              <a:buFont typeface="Wingdings" charset="2"/>
              <a:buChar char="Ø"/>
            </a:pPr>
            <a:r>
              <a:rPr lang="en-US" sz="1400" dirty="0" smtClean="0"/>
              <a:t> Designed to provide temperature and humidity soundings of the atmosphere with high </a:t>
            </a:r>
            <a:r>
              <a:rPr lang="en-US" sz="1400" dirty="0" err="1" smtClean="0"/>
              <a:t>spatio</a:t>
            </a:r>
            <a:r>
              <a:rPr lang="en-US" sz="1400" dirty="0" smtClean="0"/>
              <a:t>-temporal resolution, providing radiances and AMV retrievals globally (including in the AMV latitudinal gap, 55-70 deg. N and S).</a:t>
            </a:r>
          </a:p>
          <a:p>
            <a:pPr marL="11113" lvl="1" indent="0" algn="l">
              <a:spcBef>
                <a:spcPts val="0"/>
              </a:spcBef>
              <a:spcAft>
                <a:spcPts val="600"/>
              </a:spcAft>
              <a:buFont typeface="Wingdings" charset="2"/>
              <a:buChar char="Ø"/>
            </a:pPr>
            <a:endParaRPr lang="en-US" sz="1400" dirty="0" smtClean="0"/>
          </a:p>
          <a:p>
            <a:pPr marL="11113" lvl="1" indent="0" algn="l">
              <a:spcBef>
                <a:spcPts val="0"/>
              </a:spcBef>
              <a:spcAft>
                <a:spcPts val="600"/>
              </a:spcAft>
              <a:buFont typeface="Wingdings" charset="2"/>
              <a:buChar char="Ø"/>
            </a:pPr>
            <a:endParaRPr lang="en-US" sz="1400" dirty="0" smtClean="0"/>
          </a:p>
          <a:p>
            <a:pPr marL="11113" lvl="1" indent="0" algn="l">
              <a:spcBef>
                <a:spcPts val="0"/>
              </a:spcBef>
              <a:spcAft>
                <a:spcPts val="600"/>
              </a:spcAft>
              <a:buFont typeface="Wingdings" charset="2"/>
              <a:buChar char="Ø"/>
            </a:pPr>
            <a:r>
              <a:rPr lang="en-US" sz="1400" dirty="0" smtClean="0"/>
              <a:t> The AMVs simulator was used to synthetize the AMVs expected to be derived from the </a:t>
            </a:r>
            <a:r>
              <a:rPr lang="en-US" sz="1400" dirty="0" err="1" smtClean="0"/>
              <a:t>MISTiC</a:t>
            </a:r>
            <a:r>
              <a:rPr lang="en-US" sz="1400" dirty="0" smtClean="0"/>
              <a:t> instruments, to be later used in OSSEs to assess the impact of these new observations. </a:t>
            </a:r>
          </a:p>
          <a:p>
            <a:pPr marL="11113" algn="l">
              <a:spcAft>
                <a:spcPts val="1200"/>
              </a:spcAft>
              <a:buFont typeface="Wingdings" charset="2"/>
              <a:buChar char="Ø"/>
            </a:pPr>
            <a:r>
              <a:rPr lang="en-US" sz="1400" dirty="0"/>
              <a:t> The Himawari-8 </a:t>
            </a:r>
            <a:r>
              <a:rPr lang="en-US" sz="1400" dirty="0" smtClean="0"/>
              <a:t>Advanced Imager </a:t>
            </a:r>
            <a:r>
              <a:rPr lang="en-US" sz="1400" dirty="0"/>
              <a:t>(AHI) was considered as a proxy instrument to tune and validate the AMVs simulator </a:t>
            </a:r>
            <a:r>
              <a:rPr lang="en-US" sz="1400" dirty="0" smtClean="0"/>
              <a:t>when </a:t>
            </a:r>
            <a:r>
              <a:rPr lang="en-US" sz="1400" dirty="0"/>
              <a:t>applied to </a:t>
            </a:r>
            <a:r>
              <a:rPr lang="en-US" sz="1400" dirty="0" err="1"/>
              <a:t>MISTiC</a:t>
            </a:r>
            <a:r>
              <a:rPr lang="en-US" sz="1400" dirty="0"/>
              <a:t>. </a:t>
            </a:r>
          </a:p>
          <a:p>
            <a:pPr lvl="1" algn="l">
              <a:spcBef>
                <a:spcPts val="0"/>
              </a:spcBef>
              <a:spcAft>
                <a:spcPts val="600"/>
              </a:spcAft>
              <a:buFont typeface="Wingdings" charset="2"/>
              <a:buChar char="Ø"/>
            </a:pPr>
            <a:endParaRPr lang="en-US" sz="1400" dirty="0"/>
          </a:p>
        </p:txBody>
      </p:sp>
      <p:sp>
        <p:nvSpPr>
          <p:cNvPr id="5" name="Content Placeholder 2"/>
          <p:cNvSpPr txBox="1">
            <a:spLocks/>
          </p:cNvSpPr>
          <p:nvPr/>
        </p:nvSpPr>
        <p:spPr>
          <a:xfrm>
            <a:off x="-68106" y="5081733"/>
            <a:ext cx="9212106" cy="307951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buNone/>
            </a:pPr>
            <a:endParaRPr lang="en-US" sz="1400" u="sng" dirty="0" smtClean="0"/>
          </a:p>
        </p:txBody>
      </p:sp>
      <p:sp>
        <p:nvSpPr>
          <p:cNvPr id="6" name="TextBox 5"/>
          <p:cNvSpPr txBox="1"/>
          <p:nvPr/>
        </p:nvSpPr>
        <p:spPr>
          <a:xfrm>
            <a:off x="39827" y="5066096"/>
            <a:ext cx="9017677" cy="1600438"/>
          </a:xfrm>
          <a:prstGeom prst="rect">
            <a:avLst/>
          </a:prstGeom>
          <a:noFill/>
        </p:spPr>
        <p:txBody>
          <a:bodyPr wrap="square" rtlCol="0">
            <a:spAutoFit/>
          </a:bodyPr>
          <a:lstStyle/>
          <a:p>
            <a:pPr marL="285750" indent="-285750">
              <a:buFont typeface="Wingdings" charset="2"/>
              <a:buChar char="q"/>
            </a:pPr>
            <a:endParaRPr lang="en-US" sz="1400" b="1" dirty="0"/>
          </a:p>
          <a:p>
            <a:pPr marL="285750" indent="-285750">
              <a:buFont typeface="Wingdings" charset="2"/>
              <a:buChar char="q"/>
            </a:pPr>
            <a:r>
              <a:rPr lang="en-US" sz="1400" b="1" dirty="0" smtClean="0"/>
              <a:t>The approach is to tune the code to match the real AHI AMVs counts and distributions taking as input the Himawari-8 scanning points, and then use that configuration (with some changes specific to </a:t>
            </a:r>
            <a:r>
              <a:rPr lang="en-US" sz="1400" b="1" dirty="0" err="1" smtClean="0"/>
              <a:t>MISTiC</a:t>
            </a:r>
            <a:r>
              <a:rPr lang="en-US" sz="1400" b="1" dirty="0" smtClean="0"/>
              <a:t> instruments) to simulate </a:t>
            </a:r>
            <a:r>
              <a:rPr lang="en-US" sz="1400" b="1" dirty="0" err="1" smtClean="0"/>
              <a:t>MISTiC</a:t>
            </a:r>
            <a:r>
              <a:rPr lang="en-US" sz="1400" b="1" dirty="0" smtClean="0"/>
              <a:t> AMVs considering the satellite constellation scanning points.</a:t>
            </a:r>
            <a:endParaRPr lang="en-US" sz="1400" b="1" dirty="0"/>
          </a:p>
          <a:p>
            <a:endParaRPr lang="en-US" sz="1400" b="1" dirty="0" smtClean="0"/>
          </a:p>
          <a:p>
            <a:pPr marL="285750" indent="-285750">
              <a:buFont typeface="Wingdings" charset="2"/>
              <a:buChar char="q"/>
            </a:pPr>
            <a:endParaRPr lang="en-US" sz="1400" b="1" dirty="0"/>
          </a:p>
        </p:txBody>
      </p:sp>
    </p:spTree>
    <p:extLst>
      <p:ext uri="{BB962C8B-B14F-4D97-AF65-F5344CB8AC3E}">
        <p14:creationId xmlns:p14="http://schemas.microsoft.com/office/powerpoint/2010/main" val="6026463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16239"/>
            <a:ext cx="7886700" cy="696096"/>
          </a:xfrm>
        </p:spPr>
        <p:txBody>
          <a:bodyPr>
            <a:normAutofit fontScale="90000"/>
          </a:bodyPr>
          <a:lstStyle/>
          <a:p>
            <a:pPr algn="l"/>
            <a:r>
              <a:rPr lang="en-US" dirty="0"/>
              <a:t>MISTiC Winds: simulated </a:t>
            </a:r>
            <a:r>
              <a:rPr lang="en-US" dirty="0" smtClean="0"/>
              <a:t>vs. </a:t>
            </a:r>
            <a:r>
              <a:rPr lang="en-US" dirty="0"/>
              <a:t>real AHI </a:t>
            </a:r>
            <a:r>
              <a:rPr lang="en-US" dirty="0" smtClean="0"/>
              <a:t>cloud AMVs</a:t>
            </a:r>
            <a:endParaRPr lang="en-US" dirty="0"/>
          </a:p>
        </p:txBody>
      </p:sp>
      <p:pic>
        <p:nvPicPr>
          <p:cNvPr id="4" name="Picture 3" descr="Z:\home\dcarvalh\Desktop\Artigos\3 - In progress\paper_MISTIC_amvs\figs\3_real_and_simulated_HIMAWARI_counts_comparison\NR_CLOUDobs.tif"/>
          <p:cNvPicPr>
            <a:picLocks noChangeAspect="1"/>
          </p:cNvPicPr>
          <p:nvPr/>
        </p:nvPicPr>
        <p:blipFill rotWithShape="1">
          <a:blip r:embed="rId3" cstate="print">
            <a:extLst>
              <a:ext uri="{28A0092B-C50C-407E-A947-70E740481C1C}">
                <a14:useLocalDpi xmlns:a14="http://schemas.microsoft.com/office/drawing/2010/main" val="0"/>
              </a:ext>
            </a:extLst>
          </a:blip>
          <a:srcRect l="1033" t="4317" r="1053" b="4266"/>
          <a:stretch/>
        </p:blipFill>
        <p:spPr bwMode="auto">
          <a:xfrm>
            <a:off x="3758338" y="3645886"/>
            <a:ext cx="5354664" cy="2718060"/>
          </a:xfrm>
          <a:prstGeom prst="rect">
            <a:avLst/>
          </a:prstGeom>
          <a:noFill/>
          <a:ln>
            <a:noFill/>
          </a:ln>
          <a:extLst>
            <a:ext uri="{53640926-AAD7-44D8-BBD7-CCE9431645EC}">
              <a14:shadowObscured xmlns:a14="http://schemas.microsoft.com/office/drawing/2010/main"/>
            </a:ext>
          </a:extLst>
        </p:spPr>
      </p:pic>
      <p:pic>
        <p:nvPicPr>
          <p:cNvPr id="6" name="Picture 5" descr="Z:\home\dcarvalh\Desktop\Artigos\3 - In progress\paper_MISTIC_amvs\figs\3_real_and_simulated_HIMAWARI_counts_comparison\M2_CLOUDobs.tif"/>
          <p:cNvPicPr>
            <a:picLocks noChangeAspect="1"/>
          </p:cNvPicPr>
          <p:nvPr/>
        </p:nvPicPr>
        <p:blipFill rotWithShape="1">
          <a:blip r:embed="rId4" cstate="print">
            <a:extLst>
              <a:ext uri="{28A0092B-C50C-407E-A947-70E740481C1C}">
                <a14:useLocalDpi xmlns:a14="http://schemas.microsoft.com/office/drawing/2010/main" val="0"/>
              </a:ext>
            </a:extLst>
          </a:blip>
          <a:srcRect l="1052" t="6077" r="1034" b="4867"/>
          <a:stretch/>
        </p:blipFill>
        <p:spPr bwMode="auto">
          <a:xfrm>
            <a:off x="92990" y="969470"/>
            <a:ext cx="5354664" cy="2647862"/>
          </a:xfrm>
          <a:prstGeom prst="rect">
            <a:avLst/>
          </a:prstGeom>
          <a:noFill/>
          <a:ln>
            <a:noFill/>
          </a:ln>
          <a:extLst>
            <a:ext uri="{53640926-AAD7-44D8-BBD7-CCE9431645EC}">
              <a14:shadowObscured xmlns:a14="http://schemas.microsoft.com/office/drawing/2010/main"/>
            </a:ext>
          </a:extLst>
        </p:spPr>
      </p:pic>
      <p:sp>
        <p:nvSpPr>
          <p:cNvPr id="7" name="TextBox 6"/>
          <p:cNvSpPr txBox="1"/>
          <p:nvPr/>
        </p:nvSpPr>
        <p:spPr>
          <a:xfrm>
            <a:off x="5472368" y="965569"/>
            <a:ext cx="3670789" cy="2462213"/>
          </a:xfrm>
          <a:prstGeom prst="rect">
            <a:avLst/>
          </a:prstGeom>
          <a:noFill/>
        </p:spPr>
        <p:txBody>
          <a:bodyPr wrap="square" rtlCol="0">
            <a:spAutoFit/>
          </a:bodyPr>
          <a:lstStyle/>
          <a:p>
            <a:pPr marL="285750" indent="-285750">
              <a:buFont typeface="Wingdings" charset="2"/>
              <a:buChar char="q"/>
            </a:pPr>
            <a:r>
              <a:rPr lang="en-US" sz="1400" dirty="0"/>
              <a:t>S</a:t>
            </a:r>
            <a:r>
              <a:rPr lang="en-US" sz="1400" dirty="0" smtClean="0"/>
              <a:t>imulated Himawari-8 AHI cloud AMVs vertical distribution and number of </a:t>
            </a:r>
            <a:r>
              <a:rPr lang="en-US" sz="1400" dirty="0" err="1" smtClean="0"/>
              <a:t>obs</a:t>
            </a:r>
            <a:r>
              <a:rPr lang="en-US" sz="1400" dirty="0" smtClean="0"/>
              <a:t> match the real ones (~17,400 simulated </a:t>
            </a:r>
            <a:r>
              <a:rPr lang="en-US" sz="1400" dirty="0"/>
              <a:t>vs. ~17,300 </a:t>
            </a:r>
            <a:r>
              <a:rPr lang="en-US" sz="1400" dirty="0" smtClean="0"/>
              <a:t>real </a:t>
            </a:r>
            <a:r>
              <a:rPr lang="en-US" sz="1400" dirty="0"/>
              <a:t>average counts per synoptic </a:t>
            </a:r>
            <a:r>
              <a:rPr lang="en-US" sz="1400" dirty="0" smtClean="0"/>
              <a:t>time)</a:t>
            </a:r>
          </a:p>
          <a:p>
            <a:pPr marL="285750" indent="-285750">
              <a:buFont typeface="Wingdings" charset="2"/>
              <a:buChar char="q"/>
            </a:pPr>
            <a:endParaRPr lang="en-US" sz="1400" dirty="0"/>
          </a:p>
          <a:p>
            <a:pPr marL="285750" indent="-285750">
              <a:buFont typeface="Wingdings" charset="2"/>
              <a:buChar char="q"/>
            </a:pPr>
            <a:r>
              <a:rPr lang="en-US" sz="1400" dirty="0"/>
              <a:t>Horizontal distribution not so much</a:t>
            </a:r>
            <a:r>
              <a:rPr lang="mr-IN" sz="1400" dirty="0"/>
              <a:t>…</a:t>
            </a:r>
            <a:r>
              <a:rPr lang="en-US" sz="1400" dirty="0"/>
              <a:t> Differences between the real and G5NR meteorology and cloud fields </a:t>
            </a:r>
            <a:r>
              <a:rPr lang="en-US" sz="1400" dirty="0" smtClean="0"/>
              <a:t>(?)</a:t>
            </a:r>
            <a:endParaRPr lang="en-US" sz="1400" dirty="0"/>
          </a:p>
          <a:p>
            <a:endParaRPr lang="en-US" sz="1400" dirty="0" smtClean="0"/>
          </a:p>
          <a:p>
            <a:pPr marL="285750" indent="-285750">
              <a:buFont typeface="Wingdings" charset="2"/>
              <a:buChar char="q"/>
            </a:pPr>
            <a:endParaRPr lang="en-US" sz="1400" dirty="0"/>
          </a:p>
        </p:txBody>
      </p:sp>
    </p:spTree>
    <p:extLst>
      <p:ext uri="{BB962C8B-B14F-4D97-AF65-F5344CB8AC3E}">
        <p14:creationId xmlns:p14="http://schemas.microsoft.com/office/powerpoint/2010/main" val="19218309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90" y="316239"/>
            <a:ext cx="8475386" cy="696096"/>
          </a:xfrm>
        </p:spPr>
        <p:txBody>
          <a:bodyPr>
            <a:normAutofit/>
          </a:bodyPr>
          <a:lstStyle/>
          <a:p>
            <a:pPr algn="l"/>
            <a:r>
              <a:rPr lang="en-US" sz="2500" dirty="0"/>
              <a:t>MISTiC Winds: simulated </a:t>
            </a:r>
            <a:r>
              <a:rPr lang="en-US" sz="2500" dirty="0" smtClean="0"/>
              <a:t>vs. </a:t>
            </a:r>
            <a:r>
              <a:rPr lang="en-US" sz="2500" dirty="0"/>
              <a:t>real AHI </a:t>
            </a:r>
            <a:r>
              <a:rPr lang="en-US" sz="2500" dirty="0" smtClean="0"/>
              <a:t>WV AMVs</a:t>
            </a:r>
            <a:endParaRPr lang="en-US" sz="2500" dirty="0"/>
          </a:p>
        </p:txBody>
      </p:sp>
      <p:sp>
        <p:nvSpPr>
          <p:cNvPr id="9" name="TextBox 8"/>
          <p:cNvSpPr txBox="1"/>
          <p:nvPr/>
        </p:nvSpPr>
        <p:spPr>
          <a:xfrm>
            <a:off x="61393" y="3872269"/>
            <a:ext cx="3510706" cy="2246769"/>
          </a:xfrm>
          <a:prstGeom prst="rect">
            <a:avLst/>
          </a:prstGeom>
          <a:noFill/>
        </p:spPr>
        <p:txBody>
          <a:bodyPr wrap="square" rtlCol="0">
            <a:spAutoFit/>
          </a:bodyPr>
          <a:lstStyle/>
          <a:p>
            <a:pPr marL="285750" indent="-285750">
              <a:buFont typeface="Wingdings" charset="2"/>
              <a:buChar char="q"/>
            </a:pPr>
            <a:r>
              <a:rPr lang="en-US" sz="1400" dirty="0"/>
              <a:t>S</a:t>
            </a:r>
            <a:r>
              <a:rPr lang="en-US" sz="1400" dirty="0" smtClean="0"/>
              <a:t>imulated Himawari-8 AHI water vapor AMVs vertical distribution and number of </a:t>
            </a:r>
            <a:r>
              <a:rPr lang="en-US" sz="1400" dirty="0" err="1" smtClean="0"/>
              <a:t>obs</a:t>
            </a:r>
            <a:r>
              <a:rPr lang="en-US" sz="1400" dirty="0" smtClean="0"/>
              <a:t> match the real ones (~</a:t>
            </a:r>
            <a:r>
              <a:rPr lang="en-US" sz="1400" dirty="0"/>
              <a:t>11,450 </a:t>
            </a:r>
            <a:r>
              <a:rPr lang="en-US" sz="1400" dirty="0" smtClean="0"/>
              <a:t>simulated </a:t>
            </a:r>
            <a:r>
              <a:rPr lang="en-US" sz="1400" dirty="0"/>
              <a:t>vs. ~11,500 </a:t>
            </a:r>
            <a:r>
              <a:rPr lang="en-US" sz="1400" dirty="0" smtClean="0"/>
              <a:t>real </a:t>
            </a:r>
            <a:r>
              <a:rPr lang="en-US" sz="1400" dirty="0"/>
              <a:t>average counts per synoptic </a:t>
            </a:r>
            <a:r>
              <a:rPr lang="en-US" sz="1400" dirty="0" smtClean="0"/>
              <a:t>time)</a:t>
            </a:r>
          </a:p>
          <a:p>
            <a:pPr marL="285750" indent="-285750">
              <a:buFont typeface="Wingdings" charset="2"/>
              <a:buChar char="q"/>
            </a:pPr>
            <a:endParaRPr lang="en-US" sz="1400" dirty="0"/>
          </a:p>
          <a:p>
            <a:pPr marL="285750" indent="-285750">
              <a:buFont typeface="Wingdings" charset="2"/>
              <a:buChar char="q"/>
            </a:pPr>
            <a:r>
              <a:rPr lang="en-US" sz="1400" dirty="0" smtClean="0"/>
              <a:t>Again, horizontal distribution not so much</a:t>
            </a:r>
            <a:r>
              <a:rPr lang="mr-IN" sz="1400" dirty="0" smtClean="0"/>
              <a:t>…</a:t>
            </a:r>
            <a:r>
              <a:rPr lang="en-US" sz="1400" dirty="0" smtClean="0"/>
              <a:t> Differences between the real and G5NR meteorology and relative humidity fields (?)</a:t>
            </a:r>
            <a:endParaRPr lang="en-US" sz="1400" dirty="0"/>
          </a:p>
        </p:txBody>
      </p:sp>
      <p:pic>
        <p:nvPicPr>
          <p:cNvPr id="11" name="Picture 10" descr="Z:\home\dcarvalh\Desktop\Artigos\3 - In progress\paper_MISTIC_amvs\figs\3_real_and_simulated_HIMAWARI_counts_comparison\M2_WVobs.tif"/>
          <p:cNvPicPr>
            <a:picLocks noChangeAspect="1"/>
          </p:cNvPicPr>
          <p:nvPr/>
        </p:nvPicPr>
        <p:blipFill rotWithShape="1">
          <a:blip r:embed="rId2" cstate="print">
            <a:extLst>
              <a:ext uri="{28A0092B-C50C-407E-A947-70E740481C1C}">
                <a14:useLocalDpi xmlns:a14="http://schemas.microsoft.com/office/drawing/2010/main" val="0"/>
              </a:ext>
            </a:extLst>
          </a:blip>
          <a:srcRect t="6077" b="5334"/>
          <a:stretch/>
        </p:blipFill>
        <p:spPr bwMode="auto">
          <a:xfrm>
            <a:off x="61393" y="963415"/>
            <a:ext cx="5468736" cy="2633977"/>
          </a:xfrm>
          <a:prstGeom prst="rect">
            <a:avLst/>
          </a:prstGeom>
          <a:noFill/>
          <a:ln>
            <a:noFill/>
          </a:ln>
          <a:extLst>
            <a:ext uri="{53640926-AAD7-44D8-BBD7-CCE9431645EC}">
              <a14:shadowObscured xmlns:a14="http://schemas.microsoft.com/office/drawing/2010/main"/>
            </a:ext>
          </a:extLst>
        </p:spPr>
      </p:pic>
      <p:pic>
        <p:nvPicPr>
          <p:cNvPr id="12" name="Picture 11" descr="Z:\home\dcarvalh\Desktop\Artigos\3 - In progress\paper_MISTIC_amvs\figs\3_real_and_simulated_HIMAWARI_counts_comparison\NR_WVobs.tif"/>
          <p:cNvPicPr>
            <a:picLocks noChangeAspect="1"/>
          </p:cNvPicPr>
          <p:nvPr/>
        </p:nvPicPr>
        <p:blipFill rotWithShape="1">
          <a:blip r:embed="rId3" cstate="print">
            <a:extLst>
              <a:ext uri="{28A0092B-C50C-407E-A947-70E740481C1C}">
                <a14:useLocalDpi xmlns:a14="http://schemas.microsoft.com/office/drawing/2010/main" val="0"/>
              </a:ext>
            </a:extLst>
          </a:blip>
          <a:srcRect t="5588" b="4774"/>
          <a:stretch/>
        </p:blipFill>
        <p:spPr bwMode="auto">
          <a:xfrm>
            <a:off x="3633936" y="3663071"/>
            <a:ext cx="5468736" cy="26651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647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89" y="316239"/>
            <a:ext cx="8376775" cy="696096"/>
          </a:xfrm>
        </p:spPr>
        <p:txBody>
          <a:bodyPr>
            <a:normAutofit/>
          </a:bodyPr>
          <a:lstStyle/>
          <a:p>
            <a:pPr algn="l"/>
            <a:r>
              <a:rPr lang="en-US" sz="2500" dirty="0"/>
              <a:t>MISTiC Winds: simulated </a:t>
            </a:r>
            <a:r>
              <a:rPr lang="en-US" sz="2500" dirty="0" smtClean="0"/>
              <a:t>vs. </a:t>
            </a:r>
            <a:r>
              <a:rPr lang="en-US" sz="2500" dirty="0"/>
              <a:t>real AHI </a:t>
            </a:r>
            <a:r>
              <a:rPr lang="en-US" sz="2500" dirty="0" smtClean="0"/>
              <a:t>AMVs - Errors</a:t>
            </a:r>
            <a:endParaRPr lang="en-US" sz="2500" dirty="0"/>
          </a:p>
        </p:txBody>
      </p:sp>
      <p:sp>
        <p:nvSpPr>
          <p:cNvPr id="7" name="TextBox 6"/>
          <p:cNvSpPr txBox="1"/>
          <p:nvPr/>
        </p:nvSpPr>
        <p:spPr>
          <a:xfrm>
            <a:off x="-20256" y="5059903"/>
            <a:ext cx="9188970" cy="523220"/>
          </a:xfrm>
          <a:prstGeom prst="rect">
            <a:avLst/>
          </a:prstGeom>
          <a:noFill/>
        </p:spPr>
        <p:txBody>
          <a:bodyPr wrap="square" rtlCol="0">
            <a:spAutoFit/>
          </a:bodyPr>
          <a:lstStyle/>
          <a:p>
            <a:pPr marL="1588" lvl="2" indent="-1588">
              <a:buFont typeface="Wingdings" charset="2"/>
              <a:buChar char="Ø"/>
            </a:pPr>
            <a:r>
              <a:rPr lang="en-US" sz="1400" dirty="0" smtClean="0">
                <a:latin typeface="+mj-lt"/>
              </a:rPr>
              <a:t> As a first guess, the simulated AHI errors were used as proxy for the MISTiC AMVs errors and added to the </a:t>
            </a:r>
            <a:r>
              <a:rPr lang="en-US" sz="1400" dirty="0" err="1" smtClean="0">
                <a:latin typeface="+mj-lt"/>
              </a:rPr>
              <a:t>MISTiC</a:t>
            </a:r>
            <a:r>
              <a:rPr lang="en-US" sz="1400" dirty="0" smtClean="0">
                <a:latin typeface="+mj-lt"/>
              </a:rPr>
              <a:t> “perfect” obs.</a:t>
            </a:r>
            <a:endParaRPr lang="en-US" sz="1400" dirty="0">
              <a:latin typeface="+mj-lt"/>
            </a:endParaRPr>
          </a:p>
        </p:txBody>
      </p:sp>
      <p:pic>
        <p:nvPicPr>
          <p:cNvPr id="8" name="Picture 7" descr="Z:\home\dcarvalh\Desktop\Artigos\3 - In progress\paper_MISTIC_amvs\figs\4_error_HIMAWARI8_amvs\real_vs_osse_OMF_some_levs.tif"/>
          <p:cNvPicPr>
            <a:picLocks noChangeAspect="1"/>
          </p:cNvPicPr>
          <p:nvPr/>
        </p:nvPicPr>
        <p:blipFill rotWithShape="1">
          <a:blip r:embed="rId3" cstate="print">
            <a:extLst>
              <a:ext uri="{28A0092B-C50C-407E-A947-70E740481C1C}">
                <a14:useLocalDpi xmlns:a14="http://schemas.microsoft.com/office/drawing/2010/main" val="0"/>
              </a:ext>
            </a:extLst>
          </a:blip>
          <a:srcRect l="9027" r="8714"/>
          <a:stretch/>
        </p:blipFill>
        <p:spPr bwMode="auto">
          <a:xfrm>
            <a:off x="1188755" y="2254477"/>
            <a:ext cx="6632998" cy="2695817"/>
          </a:xfrm>
          <a:prstGeom prst="rect">
            <a:avLst/>
          </a:prstGeom>
          <a:noFill/>
          <a:ln>
            <a:noFill/>
          </a:ln>
          <a:extLst>
            <a:ext uri="{53640926-AAD7-44D8-BBD7-CCE9431645EC}">
              <a14:shadowObscured xmlns:a14="http://schemas.microsoft.com/office/drawing/2010/main"/>
            </a:ext>
          </a:extLst>
        </p:spPr>
      </p:pic>
      <p:sp>
        <p:nvSpPr>
          <p:cNvPr id="13" name="TextBox 12"/>
          <p:cNvSpPr txBox="1"/>
          <p:nvPr/>
        </p:nvSpPr>
        <p:spPr>
          <a:xfrm>
            <a:off x="-44970" y="959445"/>
            <a:ext cx="9188970" cy="1169551"/>
          </a:xfrm>
          <a:prstGeom prst="rect">
            <a:avLst/>
          </a:prstGeom>
          <a:noFill/>
        </p:spPr>
        <p:txBody>
          <a:bodyPr wrap="square" rtlCol="0">
            <a:spAutoFit/>
          </a:bodyPr>
          <a:lstStyle/>
          <a:p>
            <a:pPr indent="1588">
              <a:buFont typeface="Wingdings" charset="2"/>
              <a:buChar char="Ø"/>
              <a:tabLst>
                <a:tab pos="169863" algn="l"/>
              </a:tabLst>
            </a:pPr>
            <a:r>
              <a:rPr lang="en-US" sz="1400" dirty="0" smtClean="0"/>
              <a:t> For the DAS to show a similar behavior </a:t>
            </a:r>
            <a:r>
              <a:rPr lang="en-US" sz="1400" dirty="0"/>
              <a:t>when applied to </a:t>
            </a:r>
            <a:r>
              <a:rPr lang="en-US" sz="1400" dirty="0" smtClean="0"/>
              <a:t>simulated observations, the </a:t>
            </a:r>
            <a:r>
              <a:rPr lang="en-US" sz="1400" dirty="0"/>
              <a:t>differences between the </a:t>
            </a:r>
            <a:r>
              <a:rPr lang="en-US" sz="1400" dirty="0" smtClean="0"/>
              <a:t>observations </a:t>
            </a:r>
            <a:r>
              <a:rPr lang="en-US" sz="1400" dirty="0"/>
              <a:t>and the background </a:t>
            </a:r>
            <a:r>
              <a:rPr lang="en-US" sz="1400" dirty="0" smtClean="0"/>
              <a:t>fields (background departures) have to be realistic &gt;&gt; similar to the real obs.</a:t>
            </a:r>
          </a:p>
          <a:p>
            <a:pPr indent="1588">
              <a:buFont typeface="Wingdings" charset="2"/>
              <a:buChar char="Ø"/>
              <a:tabLst>
                <a:tab pos="169863" algn="l"/>
              </a:tabLst>
            </a:pPr>
            <a:endParaRPr lang="en-US" sz="1400" b="1" dirty="0"/>
          </a:p>
          <a:p>
            <a:pPr indent="1588">
              <a:buFont typeface="Wingdings" charset="2"/>
              <a:buChar char="Ø"/>
              <a:tabLst>
                <a:tab pos="169863" algn="l"/>
              </a:tabLst>
            </a:pPr>
            <a:r>
              <a:rPr lang="en-US" sz="1400" dirty="0"/>
              <a:t> </a:t>
            </a:r>
            <a:r>
              <a:rPr lang="en-US" sz="1400" dirty="0" smtClean="0"/>
              <a:t>Simulated AHI obs. </a:t>
            </a:r>
            <a:r>
              <a:rPr lang="en-US" sz="1400" dirty="0" smtClean="0"/>
              <a:t>error </a:t>
            </a:r>
            <a:r>
              <a:rPr lang="en-US" sz="1400" dirty="0"/>
              <a:t>(following </a:t>
            </a:r>
            <a:r>
              <a:rPr lang="en-US" sz="1400" dirty="0" err="1"/>
              <a:t>Errico</a:t>
            </a:r>
            <a:r>
              <a:rPr lang="en-US" sz="1400" dirty="0"/>
              <a:t> et al., </a:t>
            </a:r>
            <a:r>
              <a:rPr lang="en-US" sz="1400" dirty="0" smtClean="0"/>
              <a:t>2016) was </a:t>
            </a:r>
            <a:r>
              <a:rPr lang="en-US" sz="1400" dirty="0" smtClean="0"/>
              <a:t>added </a:t>
            </a:r>
            <a:r>
              <a:rPr lang="en-US" sz="1400" dirty="0" smtClean="0"/>
              <a:t>to </a:t>
            </a:r>
            <a:r>
              <a:rPr lang="en-US" sz="1400" dirty="0"/>
              <a:t>the simulated </a:t>
            </a:r>
            <a:r>
              <a:rPr lang="en-US" sz="1400" dirty="0" smtClean="0"/>
              <a:t>AHI AMVs </a:t>
            </a:r>
            <a:r>
              <a:rPr lang="en-US" sz="1400" i="1" u="sng" dirty="0"/>
              <a:t>(random and correlated error</a:t>
            </a:r>
            <a:r>
              <a:rPr lang="en-US" sz="1400" i="1" u="sng" dirty="0" smtClean="0"/>
              <a:t>)</a:t>
            </a:r>
            <a:r>
              <a:rPr lang="en-US" sz="1400" dirty="0" smtClean="0"/>
              <a:t>.</a:t>
            </a:r>
            <a:endParaRPr lang="en-US" sz="1400" dirty="0"/>
          </a:p>
        </p:txBody>
      </p:sp>
      <p:sp>
        <p:nvSpPr>
          <p:cNvPr id="6" name="TextBox 5"/>
          <p:cNvSpPr txBox="1"/>
          <p:nvPr/>
        </p:nvSpPr>
        <p:spPr>
          <a:xfrm>
            <a:off x="71863" y="5645596"/>
            <a:ext cx="8886783" cy="830997"/>
          </a:xfrm>
          <a:prstGeom prst="rect">
            <a:avLst/>
          </a:prstGeom>
          <a:noFill/>
        </p:spPr>
        <p:txBody>
          <a:bodyPr wrap="square" rtlCol="0">
            <a:spAutoFit/>
          </a:bodyPr>
          <a:lstStyle/>
          <a:p>
            <a:pPr marL="285750" indent="-285750" algn="ctr">
              <a:buFont typeface="Wingdings" pitchFamily="2" charset="2"/>
              <a:buChar char="ü"/>
            </a:pPr>
            <a:r>
              <a:rPr lang="en-US" sz="1600" b="1" dirty="0" smtClean="0"/>
              <a:t>Despite the differences, the </a:t>
            </a:r>
            <a:r>
              <a:rPr lang="en-US" sz="1600" b="1" dirty="0"/>
              <a:t>simulated </a:t>
            </a:r>
            <a:r>
              <a:rPr lang="en-US" sz="1600" b="1" dirty="0" smtClean="0"/>
              <a:t>AHI AMVs </a:t>
            </a:r>
            <a:r>
              <a:rPr lang="en-US" sz="1600" b="1" dirty="0"/>
              <a:t>show a high degree of realism in terms of </a:t>
            </a:r>
            <a:r>
              <a:rPr lang="en-US" sz="1600" b="1" dirty="0" err="1" smtClean="0"/>
              <a:t>obs</a:t>
            </a:r>
            <a:r>
              <a:rPr lang="en-US" sz="1600" b="1" dirty="0" smtClean="0"/>
              <a:t> counts, spatial distributions and errors</a:t>
            </a:r>
            <a:endParaRPr lang="en-US" sz="1600" b="1" dirty="0"/>
          </a:p>
          <a:p>
            <a:pPr marL="285750" indent="-285750" algn="ctr">
              <a:buFont typeface="Wingdings" pitchFamily="2" charset="2"/>
              <a:buChar char="ü"/>
            </a:pPr>
            <a:endParaRPr lang="en-US" sz="1600" dirty="0"/>
          </a:p>
        </p:txBody>
      </p:sp>
    </p:spTree>
    <p:extLst>
      <p:ext uri="{BB962C8B-B14F-4D97-AF65-F5344CB8AC3E}">
        <p14:creationId xmlns:p14="http://schemas.microsoft.com/office/powerpoint/2010/main" val="14564897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FFFFFF"/>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32982</TotalTime>
  <Words>1631</Words>
  <Application>Microsoft Office PowerPoint</Application>
  <PresentationFormat>On-screen Show (4:3)</PresentationFormat>
  <Paragraphs>116</Paragraphs>
  <Slides>12</Slides>
  <Notes>10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 NASA’s GMAO Atmospheric Motion Vectors Simulator  Description and Application to the MISTiC Winds Concept</vt:lpstr>
      <vt:lpstr>PowerPoint Presentation</vt:lpstr>
      <vt:lpstr>PowerPoint Presentation</vt:lpstr>
      <vt:lpstr>PowerPoint Presentation</vt:lpstr>
      <vt:lpstr>PowerPoint Presentation</vt:lpstr>
      <vt:lpstr>MISTiC Winds observing system concept: a case study</vt:lpstr>
      <vt:lpstr>MISTiC Winds: simulated vs. real AHI cloud AMVs</vt:lpstr>
      <vt:lpstr>MISTiC Winds: simulated vs. real AHI WV AMVs</vt:lpstr>
      <vt:lpstr>MISTiC Winds: simulated vs. real AHI AMVs - Errors</vt:lpstr>
      <vt:lpstr>MISTiC Winds: simulated MISTiC AMVs</vt:lpstr>
      <vt:lpstr>MISTiC Winds: simulated MISTiC AMVs</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Sterling Spangler</dc:creator>
  <cp:lastModifiedBy>crossover</cp:lastModifiedBy>
  <cp:revision>398</cp:revision>
  <dcterms:created xsi:type="dcterms:W3CDTF">2017-09-25T14:06:05Z</dcterms:created>
  <dcterms:modified xsi:type="dcterms:W3CDTF">2018-06-13T14:13:33Z</dcterms:modified>
</cp:coreProperties>
</file>