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56" r:id="rId2"/>
    <p:sldId id="258" r:id="rId3"/>
    <p:sldId id="305" r:id="rId4"/>
    <p:sldId id="259" r:id="rId5"/>
    <p:sldId id="278" r:id="rId6"/>
    <p:sldId id="260" r:id="rId7"/>
    <p:sldId id="261" r:id="rId8"/>
    <p:sldId id="289" r:id="rId9"/>
    <p:sldId id="263" r:id="rId10"/>
    <p:sldId id="264" r:id="rId11"/>
    <p:sldId id="265" r:id="rId12"/>
    <p:sldId id="270" r:id="rId13"/>
    <p:sldId id="267" r:id="rId14"/>
    <p:sldId id="307" r:id="rId15"/>
    <p:sldId id="306" r:id="rId16"/>
    <p:sldId id="304" r:id="rId17"/>
    <p:sldId id="291" r:id="rId18"/>
    <p:sldId id="279" r:id="rId19"/>
    <p:sldId id="290" r:id="rId20"/>
    <p:sldId id="276" r:id="rId21"/>
    <p:sldId id="273" r:id="rId22"/>
    <p:sldId id="275" r:id="rId23"/>
    <p:sldId id="296" r:id="rId24"/>
    <p:sldId id="288" r:id="rId25"/>
    <p:sldId id="292" r:id="rId26"/>
    <p:sldId id="293" r:id="rId27"/>
    <p:sldId id="295" r:id="rId28"/>
    <p:sldId id="294" r:id="rId29"/>
    <p:sldId id="297" r:id="rId30"/>
    <p:sldId id="298" r:id="rId31"/>
    <p:sldId id="299" r:id="rId32"/>
    <p:sldId id="301" r:id="rId33"/>
    <p:sldId id="300" r:id="rId34"/>
    <p:sldId id="30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154" autoAdjust="0"/>
    <p:restoredTop sz="94155" autoAdjust="0"/>
  </p:normalViewPr>
  <p:slideViewPr>
    <p:cSldViewPr snapToGrid="0" snapToObjects="1">
      <p:cViewPr varScale="1">
        <p:scale>
          <a:sx n="110" d="100"/>
          <a:sy n="110" d="100"/>
        </p:scale>
        <p:origin x="208"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7D7871-3648-4E53-8BFF-5F4715F3E604}" type="datetimeFigureOut">
              <a:rPr lang="en-US" smtClean="0"/>
              <a:t>8/12/25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74DA36-9060-49C4-841E-9521B464F39B}" type="slidenum">
              <a:rPr lang="en-US" smtClean="0"/>
              <a:t>‹#›</a:t>
            </a:fld>
            <a:endParaRPr lang="en-US" dirty="0"/>
          </a:p>
        </p:txBody>
      </p:sp>
    </p:spTree>
    <p:extLst>
      <p:ext uri="{BB962C8B-B14F-4D97-AF65-F5344CB8AC3E}">
        <p14:creationId xmlns:p14="http://schemas.microsoft.com/office/powerpoint/2010/main" val="2664251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74DA36-9060-49C4-841E-9521B464F39B}" type="slidenum">
              <a:rPr lang="en-US" smtClean="0"/>
              <a:t>1</a:t>
            </a:fld>
            <a:endParaRPr lang="en-US" dirty="0"/>
          </a:p>
        </p:txBody>
      </p:sp>
    </p:spTree>
    <p:extLst>
      <p:ext uri="{BB962C8B-B14F-4D97-AF65-F5344CB8AC3E}">
        <p14:creationId xmlns:p14="http://schemas.microsoft.com/office/powerpoint/2010/main" val="296323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74DA36-9060-49C4-841E-9521B464F39B}" type="slidenum">
              <a:rPr lang="en-US" smtClean="0"/>
              <a:t>34</a:t>
            </a:fld>
            <a:endParaRPr lang="en-US" dirty="0"/>
          </a:p>
        </p:txBody>
      </p:sp>
    </p:spTree>
    <p:extLst>
      <p:ext uri="{BB962C8B-B14F-4D97-AF65-F5344CB8AC3E}">
        <p14:creationId xmlns:p14="http://schemas.microsoft.com/office/powerpoint/2010/main" val="4234062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D1E0A-B86A-0843-A4B3-67AA5A248C58}"/>
              </a:ext>
            </a:extLst>
          </p:cNvPr>
          <p:cNvSpPr>
            <a:spLocks noGrp="1"/>
          </p:cNvSpPr>
          <p:nvPr>
            <p:ph type="ctrTitle"/>
          </p:nvPr>
        </p:nvSpPr>
        <p:spPr>
          <a:xfrm>
            <a:off x="1524000" y="2143125"/>
            <a:ext cx="9144000" cy="1766888"/>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DF944FD0-1160-294F-A601-2D1DC3C91808}"/>
              </a:ext>
            </a:extLst>
          </p:cNvPr>
          <p:cNvSpPr>
            <a:spLocks noGrp="1"/>
          </p:cNvSpPr>
          <p:nvPr>
            <p:ph type="subTitle" idx="1"/>
          </p:nvPr>
        </p:nvSpPr>
        <p:spPr>
          <a:xfrm>
            <a:off x="1524000" y="404495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243517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33A58-24A0-8D42-B466-A200351FE5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435C94-A15C-CE45-824D-04EA784E58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91757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CF105-A715-3C4C-B76D-FA6A997FB7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B7B3372-46B8-C44A-A831-20632E0E2A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007768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F4BE1-4DCB-D04C-821B-84BC51C5B6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9CC6D2-6FD2-3048-9589-41766A19B78D}"/>
              </a:ext>
            </a:extLst>
          </p:cNvPr>
          <p:cNvSpPr>
            <a:spLocks noGrp="1"/>
          </p:cNvSpPr>
          <p:nvPr>
            <p:ph sz="half" idx="1"/>
          </p:nvPr>
        </p:nvSpPr>
        <p:spPr>
          <a:xfrm>
            <a:off x="352095" y="1839383"/>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664F2AC-63AD-424A-AF81-25500F00E1D5}"/>
              </a:ext>
            </a:extLst>
          </p:cNvPr>
          <p:cNvSpPr>
            <a:spLocks noGrp="1"/>
          </p:cNvSpPr>
          <p:nvPr>
            <p:ph sz="half" idx="2"/>
          </p:nvPr>
        </p:nvSpPr>
        <p:spPr>
          <a:xfrm>
            <a:off x="5765800" y="1839383"/>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6457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9DA44-3F38-7D41-B433-31FFAE7655EF}"/>
              </a:ext>
            </a:extLst>
          </p:cNvPr>
          <p:cNvSpPr>
            <a:spLocks noGrp="1"/>
          </p:cNvSpPr>
          <p:nvPr>
            <p:ph type="title"/>
          </p:nvPr>
        </p:nvSpPr>
        <p:spPr>
          <a:xfrm>
            <a:off x="339726" y="194468"/>
            <a:ext cx="10515600" cy="966788"/>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CB24AE4C-1BEB-F245-9AEF-5B86691BFBC7}"/>
              </a:ext>
            </a:extLst>
          </p:cNvPr>
          <p:cNvSpPr>
            <a:spLocks noGrp="1"/>
          </p:cNvSpPr>
          <p:nvPr>
            <p:ph type="body" idx="1"/>
          </p:nvPr>
        </p:nvSpPr>
        <p:spPr>
          <a:xfrm>
            <a:off x="339726" y="153352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159A86-CA9D-AF41-86E2-83EDB18B574E}"/>
              </a:ext>
            </a:extLst>
          </p:cNvPr>
          <p:cNvSpPr>
            <a:spLocks noGrp="1"/>
          </p:cNvSpPr>
          <p:nvPr>
            <p:ph sz="half" idx="2"/>
          </p:nvPr>
        </p:nvSpPr>
        <p:spPr>
          <a:xfrm>
            <a:off x="333377"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6DED97E-C332-4249-9043-0F86B5DE22E8}"/>
              </a:ext>
            </a:extLst>
          </p:cNvPr>
          <p:cNvSpPr>
            <a:spLocks noGrp="1"/>
          </p:cNvSpPr>
          <p:nvPr>
            <p:ph type="body" sz="quarter" idx="3"/>
          </p:nvPr>
        </p:nvSpPr>
        <p:spPr>
          <a:xfrm>
            <a:off x="5672138" y="1533526"/>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EF202A-10E7-1D43-A2A0-7D93C350B10E}"/>
              </a:ext>
            </a:extLst>
          </p:cNvPr>
          <p:cNvSpPr>
            <a:spLocks noGrp="1"/>
          </p:cNvSpPr>
          <p:nvPr>
            <p:ph sz="quarter" idx="4"/>
          </p:nvPr>
        </p:nvSpPr>
        <p:spPr>
          <a:xfrm>
            <a:off x="5672138"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4355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16446-E7C8-9C40-BEE7-DB3B2CD66C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1B7F10-710F-CA4B-83FD-B7434B5C3D41}"/>
              </a:ext>
            </a:extLst>
          </p:cNvPr>
          <p:cNvSpPr>
            <a:spLocks noGrp="1"/>
          </p:cNvSpPr>
          <p:nvPr>
            <p:ph type="dt" sz="half" idx="10"/>
          </p:nvPr>
        </p:nvSpPr>
        <p:spPr>
          <a:xfrm>
            <a:off x="838200" y="6356350"/>
            <a:ext cx="2743200" cy="365125"/>
          </a:xfrm>
          <a:prstGeom prst="rect">
            <a:avLst/>
          </a:prstGeom>
        </p:spPr>
        <p:txBody>
          <a:bodyPr/>
          <a:lstStyle/>
          <a:p>
            <a:fld id="{051F2CDA-BDF9-3645-B93C-65A84B2C5FA4}" type="datetimeFigureOut">
              <a:rPr lang="en-US" smtClean="0"/>
              <a:t>8/12/25</a:t>
            </a:fld>
            <a:endParaRPr lang="en-US" dirty="0"/>
          </a:p>
        </p:txBody>
      </p:sp>
      <p:sp>
        <p:nvSpPr>
          <p:cNvPr id="4" name="Footer Placeholder 3">
            <a:extLst>
              <a:ext uri="{FF2B5EF4-FFF2-40B4-BE49-F238E27FC236}">
                <a16:creationId xmlns:a16="http://schemas.microsoft.com/office/drawing/2014/main" id="{B547909F-5485-1B43-8FA3-0C29EC5E6A98}"/>
              </a:ext>
            </a:extLst>
          </p:cNvPr>
          <p:cNvSpPr>
            <a:spLocks noGrp="1"/>
          </p:cNvSpPr>
          <p:nvPr>
            <p:ph type="ftr" sz="quarter" idx="11"/>
          </p:nvPr>
        </p:nvSpPr>
        <p:spPr>
          <a:xfrm>
            <a:off x="4038600" y="6451763"/>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74387E4-AC9B-2F40-8F75-7C49FE7FF257}"/>
              </a:ext>
            </a:extLst>
          </p:cNvPr>
          <p:cNvSpPr>
            <a:spLocks noGrp="1"/>
          </p:cNvSpPr>
          <p:nvPr>
            <p:ph type="sldNum" sz="quarter" idx="12"/>
          </p:nvPr>
        </p:nvSpPr>
        <p:spPr>
          <a:xfrm>
            <a:off x="8610600" y="6356350"/>
            <a:ext cx="2743200" cy="365125"/>
          </a:xfrm>
          <a:prstGeom prst="rect">
            <a:avLst/>
          </a:prstGeom>
        </p:spPr>
        <p:txBody>
          <a:bodyPr/>
          <a:lstStyle/>
          <a:p>
            <a:fld id="{DEFDC3EF-2C11-9045-BBE5-D754D5E757BA}" type="slidenum">
              <a:rPr lang="en-US" smtClean="0"/>
              <a:t>‹#›</a:t>
            </a:fld>
            <a:endParaRPr lang="en-US" dirty="0"/>
          </a:p>
        </p:txBody>
      </p:sp>
    </p:spTree>
    <p:extLst>
      <p:ext uri="{BB962C8B-B14F-4D97-AF65-F5344CB8AC3E}">
        <p14:creationId xmlns:p14="http://schemas.microsoft.com/office/powerpoint/2010/main" val="56280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01777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65A6D-0B77-474F-A643-BED45BE41C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37483B-D6EC-D249-BF60-ABEDB3BFC51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16088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A close up of a sign&#10;&#10;Description automatically generated">
            <a:extLst>
              <a:ext uri="{FF2B5EF4-FFF2-40B4-BE49-F238E27FC236}">
                <a16:creationId xmlns:a16="http://schemas.microsoft.com/office/drawing/2014/main" id="{9F307BB6-4177-5B4F-B85F-264056C59181}"/>
              </a:ext>
            </a:extLst>
          </p:cNvPr>
          <p:cNvPicPr>
            <a:picLocks noChangeAspect="1"/>
          </p:cNvPicPr>
          <p:nvPr userDrawn="1"/>
        </p:nvPicPr>
        <p:blipFill rotWithShape="1">
          <a:blip r:embed="rId10" cstate="screen">
            <a:alphaModFix amt="50000"/>
            <a:extLst>
              <a:ext uri="{28A0092B-C50C-407E-A947-70E740481C1C}">
                <a14:useLocalDpi xmlns:a14="http://schemas.microsoft.com/office/drawing/2010/main"/>
              </a:ext>
            </a:extLst>
          </a:blip>
          <a:srcRect l="-4979" r="-1750" b="16740"/>
          <a:stretch/>
        </p:blipFill>
        <p:spPr>
          <a:xfrm>
            <a:off x="10715296" y="149455"/>
            <a:ext cx="1289319" cy="1240636"/>
          </a:xfrm>
          <a:prstGeom prst="rect">
            <a:avLst/>
          </a:prstGeom>
        </p:spPr>
      </p:pic>
      <p:sp>
        <p:nvSpPr>
          <p:cNvPr id="2" name="Title Placeholder 1">
            <a:extLst>
              <a:ext uri="{FF2B5EF4-FFF2-40B4-BE49-F238E27FC236}">
                <a16:creationId xmlns:a16="http://schemas.microsoft.com/office/drawing/2014/main" id="{459FFA56-20D2-1E4D-B332-12F58E6B6FCF}"/>
              </a:ext>
            </a:extLst>
          </p:cNvPr>
          <p:cNvSpPr>
            <a:spLocks noGrp="1"/>
          </p:cNvSpPr>
          <p:nvPr>
            <p:ph type="title"/>
          </p:nvPr>
        </p:nvSpPr>
        <p:spPr>
          <a:xfrm>
            <a:off x="352095" y="324759"/>
            <a:ext cx="9798269" cy="89002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51DF76F-2B5A-5649-B279-68CAA2DE17C6}"/>
              </a:ext>
            </a:extLst>
          </p:cNvPr>
          <p:cNvSpPr>
            <a:spLocks noGrp="1"/>
          </p:cNvSpPr>
          <p:nvPr>
            <p:ph type="body" idx="1"/>
          </p:nvPr>
        </p:nvSpPr>
        <p:spPr>
          <a:xfrm>
            <a:off x="352096" y="1666481"/>
            <a:ext cx="9798269"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0DF3BD39-2334-1049-8630-20CD3453C2AE}"/>
              </a:ext>
            </a:extLst>
          </p:cNvPr>
          <p:cNvSpPr/>
          <p:nvPr userDrawn="1"/>
        </p:nvSpPr>
        <p:spPr>
          <a:xfrm>
            <a:off x="0" y="6453352"/>
            <a:ext cx="12192000" cy="40464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C8AD1B19-0798-E748-B7C5-996FE624BF2C}"/>
              </a:ext>
            </a:extLst>
          </p:cNvPr>
          <p:cNvSpPr txBox="1"/>
          <p:nvPr userDrawn="1"/>
        </p:nvSpPr>
        <p:spPr>
          <a:xfrm>
            <a:off x="352096" y="6504733"/>
            <a:ext cx="11487807" cy="338554"/>
          </a:xfrm>
          <a:prstGeom prst="rect">
            <a:avLst/>
          </a:prstGeom>
          <a:noFill/>
        </p:spPr>
        <p:txBody>
          <a:bodyPr wrap="square" rtlCol="0">
            <a:spAutoFit/>
          </a:bodyPr>
          <a:lstStyle/>
          <a:p>
            <a:pPr algn="ctr"/>
            <a:r>
              <a:rPr lang="en-US" sz="1600" dirty="0">
                <a:solidFill>
                  <a:schemeClr val="accent2"/>
                </a:solidFill>
                <a:latin typeface="Garamond" panose="02020404030301010803" pitchFamily="18" charset="0"/>
              </a:rPr>
              <a:t>Morgan State University | Conflict of Interest Training Module </a:t>
            </a:r>
          </a:p>
        </p:txBody>
      </p:sp>
      <p:cxnSp>
        <p:nvCxnSpPr>
          <p:cNvPr id="12" name="Straight Connector 11">
            <a:extLst>
              <a:ext uri="{FF2B5EF4-FFF2-40B4-BE49-F238E27FC236}">
                <a16:creationId xmlns:a16="http://schemas.microsoft.com/office/drawing/2014/main" id="{5AB38C43-464C-464F-838E-C318FF2659C3}"/>
              </a:ext>
            </a:extLst>
          </p:cNvPr>
          <p:cNvCxnSpPr>
            <a:cxnSpLocks/>
          </p:cNvCxnSpPr>
          <p:nvPr userDrawn="1"/>
        </p:nvCxnSpPr>
        <p:spPr>
          <a:xfrm>
            <a:off x="0" y="1390091"/>
            <a:ext cx="8544910"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7773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Lst>
  <p:txStyles>
    <p:titleStyle>
      <a:lvl1pPr algn="l" defTabSz="914400" rtl="0" eaLnBrk="1" latinLnBrk="0" hangingPunct="1">
        <a:lnSpc>
          <a:spcPct val="90000"/>
        </a:lnSpc>
        <a:spcBef>
          <a:spcPct val="0"/>
        </a:spcBef>
        <a:buNone/>
        <a:defRPr sz="4400" b="0" i="0" kern="1200">
          <a:solidFill>
            <a:schemeClr val="tx1"/>
          </a:solidFill>
          <a:latin typeface="Garamond" panose="020204040303010108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s://bit.ly/3k4DFS3" TargetMode="External"/><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hyperlink" Target="https://bit.ly/2YTzYqn"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1EA83-B003-AB43-9B0B-6922164F9143}"/>
              </a:ext>
            </a:extLst>
          </p:cNvPr>
          <p:cNvSpPr>
            <a:spLocks noGrp="1"/>
          </p:cNvSpPr>
          <p:nvPr>
            <p:ph type="ctrTitle"/>
          </p:nvPr>
        </p:nvSpPr>
        <p:spPr>
          <a:xfrm>
            <a:off x="746760" y="1858006"/>
            <a:ext cx="10000009" cy="2392643"/>
          </a:xfrm>
        </p:spPr>
        <p:txBody>
          <a:bodyPr anchor="ctr" anchorCtr="0">
            <a:normAutofit fontScale="90000"/>
          </a:bodyPr>
          <a:lstStyle/>
          <a:p>
            <a:r>
              <a:rPr lang="en-US" dirty="0"/>
              <a:t>Morgan State University </a:t>
            </a:r>
            <a:br>
              <a:rPr lang="en-US" dirty="0"/>
            </a:br>
            <a:r>
              <a:rPr lang="en-US" dirty="0"/>
              <a:t>Conflict of Interest in R&amp;D Training Module</a:t>
            </a:r>
          </a:p>
        </p:txBody>
      </p:sp>
      <p:sp>
        <p:nvSpPr>
          <p:cNvPr id="3" name="TextBox 2"/>
          <p:cNvSpPr txBox="1"/>
          <p:nvPr/>
        </p:nvSpPr>
        <p:spPr>
          <a:xfrm>
            <a:off x="3414111" y="4604253"/>
            <a:ext cx="4665306" cy="707886"/>
          </a:xfrm>
          <a:prstGeom prst="rect">
            <a:avLst/>
          </a:prstGeom>
          <a:noFill/>
        </p:spPr>
        <p:txBody>
          <a:bodyPr wrap="square" rtlCol="0">
            <a:spAutoFit/>
          </a:bodyPr>
          <a:lstStyle/>
          <a:p>
            <a:pPr algn="ctr"/>
            <a:r>
              <a:rPr lang="en-US" sz="4000" dirty="0"/>
              <a:t>2025</a:t>
            </a:r>
          </a:p>
        </p:txBody>
      </p:sp>
    </p:spTree>
    <p:extLst>
      <p:ext uri="{BB962C8B-B14F-4D97-AF65-F5344CB8AC3E}">
        <p14:creationId xmlns:p14="http://schemas.microsoft.com/office/powerpoint/2010/main" val="1656808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a:xfrm>
            <a:off x="352095" y="324759"/>
            <a:ext cx="10209739" cy="890028"/>
          </a:xfrm>
        </p:spPr>
        <p:txBody>
          <a:bodyPr>
            <a:normAutofit fontScale="90000"/>
          </a:bodyPr>
          <a:lstStyle/>
          <a:p>
            <a:r>
              <a:rPr lang="en-US" dirty="0"/>
              <a:t>Morgan’s Conflict of Interest in R&amp;D Procedures</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p:txBody>
          <a:bodyPr>
            <a:normAutofit/>
          </a:bodyPr>
          <a:lstStyle/>
          <a:p>
            <a:pPr marL="0" indent="0">
              <a:buNone/>
            </a:pPr>
            <a:r>
              <a:rPr lang="en-US" dirty="0"/>
              <a:t>The University shall develop procedures based on the policy and purposes of the Maryland Public Ethics Law. The procedures shall be approved by the Office of the Attorney General and approved as to conformity with the Maryland Public-Private Partnership Act by the State Ethics Commission. The approved procedures shall be filed with the Office of the President and the Board of Regents. </a:t>
            </a:r>
          </a:p>
          <a:p>
            <a:pPr marL="0" indent="0">
              <a:buNone/>
            </a:pPr>
            <a:endParaRPr lang="en-US" dirty="0"/>
          </a:p>
        </p:txBody>
      </p:sp>
      <p:pic>
        <p:nvPicPr>
          <p:cNvPr id="7170" name="Picture 2" descr="Basic Ethics of Representing Clients with Diminished Capacity – Blog">
            <a:extLst>
              <a:ext uri="{FF2B5EF4-FFF2-40B4-BE49-F238E27FC236}">
                <a16:creationId xmlns:a16="http://schemas.microsoft.com/office/drawing/2014/main" id="{38152864-FBF1-42AD-BA23-5EEA478BA7B7}"/>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6187440" y="4156778"/>
            <a:ext cx="5499222" cy="19757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628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a:xfrm>
            <a:off x="352095" y="324759"/>
            <a:ext cx="10620705" cy="890028"/>
          </a:xfrm>
        </p:spPr>
        <p:txBody>
          <a:bodyPr>
            <a:noAutofit/>
          </a:bodyPr>
          <a:lstStyle/>
          <a:p>
            <a:r>
              <a:rPr lang="en-US" sz="3600" dirty="0"/>
              <a:t>Morgan’s Conflict of Interest in R&amp;D Procedures, cont’d.</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a:xfrm>
            <a:off x="256847" y="1542656"/>
            <a:ext cx="8599156" cy="4351338"/>
          </a:xfrm>
        </p:spPr>
        <p:txBody>
          <a:bodyPr>
            <a:normAutofit fontScale="92500"/>
          </a:bodyPr>
          <a:lstStyle/>
          <a:p>
            <a:pPr marL="0" indent="0">
              <a:buNone/>
            </a:pPr>
            <a:r>
              <a:rPr lang="en-US" sz="3000" u="sng" dirty="0"/>
              <a:t>Procedures shall</a:t>
            </a:r>
            <a:r>
              <a:rPr lang="en-US" sz="3000" dirty="0"/>
              <a:t>: </a:t>
            </a:r>
          </a:p>
          <a:p>
            <a:r>
              <a:rPr lang="en-US" dirty="0"/>
              <a:t>Require timely disclosure of any relationship. The disclosure shall be filed with the State Ethics Commission and maintained as a public record at the University. </a:t>
            </a:r>
          </a:p>
          <a:p>
            <a:r>
              <a:rPr lang="en-US" dirty="0"/>
              <a:t>Require review of all disclosed relationships by a designated official who shall determine what further information must be disclosed and what restrictions shall be imposed in order to manage, reduce, or eliminate any actual or potential conflict of interest. The designated official shall also determine whether the disclosed relationship represents a harmful interest. If so, approval shall not be granted. </a:t>
            </a:r>
          </a:p>
          <a:p>
            <a:pPr marL="0" indent="0">
              <a:buNone/>
            </a:pPr>
            <a:endParaRPr lang="en-US" dirty="0"/>
          </a:p>
        </p:txBody>
      </p:sp>
      <p:pic>
        <p:nvPicPr>
          <p:cNvPr id="6" name="Picture 2" descr="The key differences between a Policy and Procedure - Batala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951252" y="3181023"/>
            <a:ext cx="3129623" cy="1762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1011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a:xfrm>
            <a:off x="352095" y="324759"/>
            <a:ext cx="10630979" cy="890028"/>
          </a:xfrm>
        </p:spPr>
        <p:txBody>
          <a:bodyPr>
            <a:noAutofit/>
          </a:bodyPr>
          <a:lstStyle/>
          <a:p>
            <a:r>
              <a:rPr lang="en-US" sz="3600" dirty="0"/>
              <a:t>Morgan’s Conflict of Interest in R&amp;D Procedures, cont’d.</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a:xfrm>
            <a:off x="247322" y="1599806"/>
            <a:ext cx="8677604" cy="4546994"/>
          </a:xfrm>
        </p:spPr>
        <p:txBody>
          <a:bodyPr>
            <a:normAutofit fontScale="92500" lnSpcReduction="20000"/>
          </a:bodyPr>
          <a:lstStyle/>
          <a:p>
            <a:pPr marL="0" indent="0">
              <a:spcBef>
                <a:spcPts val="0"/>
              </a:spcBef>
              <a:spcAft>
                <a:spcPts val="1200"/>
              </a:spcAft>
              <a:buNone/>
            </a:pPr>
            <a:r>
              <a:rPr lang="en-US" u="sng" dirty="0"/>
              <a:t>Procedures shall</a:t>
            </a:r>
            <a:r>
              <a:rPr lang="en-US" dirty="0"/>
              <a:t>:</a:t>
            </a:r>
          </a:p>
          <a:p>
            <a:pPr marL="457200" indent="-284163"/>
            <a:r>
              <a:rPr lang="en-US" dirty="0"/>
              <a:t>Include guidelines to ensure that relationships do not improperly give an advantage to entities with which the relationships exist, lead to misuse of University students or employees for the benefit of such entities, or otherwise interfere with the duties and responsibilities of the official or employee maintaining the relationship. </a:t>
            </a:r>
          </a:p>
          <a:p>
            <a:pPr marL="457200" indent="-284163"/>
            <a:r>
              <a:rPr lang="en-US" dirty="0"/>
              <a:t>Require that each relationship be approved or disapproved by the President, with such determination to be the final decision. </a:t>
            </a:r>
          </a:p>
          <a:p>
            <a:pPr marL="457200" indent="-284163"/>
            <a:r>
              <a:rPr lang="en-US" dirty="0"/>
              <a:t>Require that any relationship maintained by the President or a Vice President, and by one holding any other position designated by the Board of Regents be approved by the Board of Regents. </a:t>
            </a:r>
          </a:p>
          <a:p>
            <a:pPr marL="0" indent="0">
              <a:buNone/>
            </a:pPr>
            <a:endParaRPr lang="en-US" dirty="0"/>
          </a:p>
        </p:txBody>
      </p:sp>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021122" y="4381500"/>
            <a:ext cx="3008318" cy="1761490"/>
          </a:xfrm>
          <a:prstGeom prst="rect">
            <a:avLst/>
          </a:prstGeom>
        </p:spPr>
      </p:pic>
    </p:spTree>
    <p:extLst>
      <p:ext uri="{BB962C8B-B14F-4D97-AF65-F5344CB8AC3E}">
        <p14:creationId xmlns:p14="http://schemas.microsoft.com/office/powerpoint/2010/main" val="1664192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About DMM Law - DMM Law">
            <a:extLst>
              <a:ext uri="{FF2B5EF4-FFF2-40B4-BE49-F238E27FC236}">
                <a16:creationId xmlns:a16="http://schemas.microsoft.com/office/drawing/2014/main" id="{00C82D68-B87F-4C6D-97E8-5AFA271A58F6}"/>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578864" y="3054686"/>
            <a:ext cx="2448254" cy="307510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p:txBody>
          <a:bodyPr>
            <a:normAutofit fontScale="90000"/>
          </a:bodyPr>
          <a:lstStyle/>
          <a:p>
            <a:r>
              <a:rPr lang="en-US" dirty="0"/>
              <a:t>State: Financial Interests &amp; Conflict of Interest in Research &amp; Development</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a:xfrm>
            <a:off x="352096" y="1666481"/>
            <a:ext cx="9258629" cy="4094239"/>
          </a:xfrm>
        </p:spPr>
        <p:txBody>
          <a:bodyPr>
            <a:normAutofit lnSpcReduction="10000"/>
          </a:bodyPr>
          <a:lstStyle/>
          <a:p>
            <a:pPr marL="0" indent="0">
              <a:spcAft>
                <a:spcPts val="1200"/>
              </a:spcAft>
              <a:buNone/>
            </a:pPr>
            <a:r>
              <a:rPr lang="en-US" dirty="0"/>
              <a:t>An official or employee may not "be employed by" or "have a financial interest in” an entity that does business with the official's/employee's agency or that is regulated by the official's/employee's agency.</a:t>
            </a:r>
          </a:p>
          <a:p>
            <a:pPr marL="0" indent="0">
              <a:spcAft>
                <a:spcPts val="1200"/>
              </a:spcAft>
              <a:buNone/>
            </a:pPr>
            <a:r>
              <a:rPr lang="en-US" u="sng" dirty="0"/>
              <a:t>There is no threshold for employment</a:t>
            </a:r>
            <a:r>
              <a:rPr lang="en-US" dirty="0"/>
              <a:t>. “Be Employed by” includes, but is not limited to, consulting, contractual service agreements, part-time work, work on weekends.</a:t>
            </a:r>
          </a:p>
          <a:p>
            <a:pPr marL="0" indent="0">
              <a:spcAft>
                <a:spcPts val="1200"/>
              </a:spcAft>
              <a:buNone/>
            </a:pPr>
            <a:r>
              <a:rPr lang="en-US" dirty="0"/>
              <a:t>A COI Exemption in R&amp;D must be approved by the employee’s university.</a:t>
            </a:r>
          </a:p>
        </p:txBody>
      </p:sp>
    </p:spTree>
    <p:extLst>
      <p:ext uri="{BB962C8B-B14F-4D97-AF65-F5344CB8AC3E}">
        <p14:creationId xmlns:p14="http://schemas.microsoft.com/office/powerpoint/2010/main" val="2181437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a:xfrm>
            <a:off x="189797" y="172720"/>
            <a:ext cx="10122865" cy="1229360"/>
          </a:xfrm>
        </p:spPr>
        <p:txBody>
          <a:bodyPr>
            <a:normAutofit/>
          </a:bodyPr>
          <a:lstStyle/>
          <a:p>
            <a:r>
              <a:rPr lang="en-US" sz="4000" dirty="0"/>
              <a:t>COI Committee Recommendation for Exemption</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a:xfrm>
            <a:off x="189797" y="1513840"/>
            <a:ext cx="9106603" cy="4714240"/>
          </a:xfrm>
        </p:spPr>
        <p:txBody>
          <a:bodyPr>
            <a:normAutofit lnSpcReduction="10000"/>
          </a:bodyPr>
          <a:lstStyle/>
          <a:p>
            <a:pPr marL="0" indent="0">
              <a:buNone/>
            </a:pPr>
            <a:r>
              <a:rPr lang="en-US" dirty="0"/>
              <a:t>The COI Committee </a:t>
            </a:r>
            <a:r>
              <a:rPr lang="en-US" u="sng" dirty="0"/>
              <a:t>may not recommend</a:t>
            </a:r>
            <a:r>
              <a:rPr lang="en-US" dirty="0"/>
              <a:t> approval for an exemption of any relationship that would: </a:t>
            </a:r>
          </a:p>
          <a:p>
            <a:pPr marL="457200" indent="-223838"/>
            <a:r>
              <a:rPr lang="en-US" dirty="0"/>
              <a:t>Give improper advantage to an entity with whom the employee has a relationship; </a:t>
            </a:r>
          </a:p>
          <a:p>
            <a:pPr marL="457200" indent="-223838"/>
            <a:r>
              <a:rPr lang="en-US" dirty="0"/>
              <a:t>Lead to misuse of institution students or employees for the benefit of such entities (e.g., </a:t>
            </a:r>
            <a:r>
              <a:rPr lang="en-US" u="sng" dirty="0"/>
              <a:t>supervisor’s undue influence</a:t>
            </a:r>
            <a:r>
              <a:rPr lang="en-US" dirty="0"/>
              <a:t>); </a:t>
            </a:r>
          </a:p>
          <a:p>
            <a:pPr marL="457200" indent="-223838"/>
            <a:r>
              <a:rPr lang="en-US" dirty="0"/>
              <a:t>Otherwise interfere with the duties and responsibilities of the official, faculty member, or other employee maintaining a relationship; </a:t>
            </a:r>
          </a:p>
          <a:p>
            <a:pPr marL="457200" indent="-223838"/>
            <a:r>
              <a:rPr lang="en-US" dirty="0"/>
              <a:t>Be so influential as to impair impartiality in conducting research, interpreting research results, or determining research or other professional and employment priorities.</a:t>
            </a: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215526" y="2736004"/>
            <a:ext cx="2925936" cy="1714075"/>
          </a:xfrm>
          <a:prstGeom prst="rect">
            <a:avLst/>
          </a:prstGeom>
        </p:spPr>
      </p:pic>
    </p:spTree>
    <p:extLst>
      <p:ext uri="{BB962C8B-B14F-4D97-AF65-F5344CB8AC3E}">
        <p14:creationId xmlns:p14="http://schemas.microsoft.com/office/powerpoint/2010/main" val="2011888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a:xfrm>
            <a:off x="352095" y="172720"/>
            <a:ext cx="9798269" cy="1042067"/>
          </a:xfrm>
        </p:spPr>
        <p:txBody>
          <a:bodyPr>
            <a:normAutofit/>
          </a:bodyPr>
          <a:lstStyle/>
          <a:p>
            <a:r>
              <a:rPr lang="en-US" dirty="0"/>
              <a:t>Supervisory Positions: Improper Influence</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a:xfrm>
            <a:off x="243510" y="1605280"/>
            <a:ext cx="9428810" cy="4165600"/>
          </a:xfrm>
        </p:spPr>
        <p:txBody>
          <a:bodyPr>
            <a:normAutofit/>
          </a:bodyPr>
          <a:lstStyle/>
          <a:p>
            <a:pPr marL="0" indent="0">
              <a:lnSpc>
                <a:spcPct val="100000"/>
              </a:lnSpc>
              <a:spcBef>
                <a:spcPts val="0"/>
              </a:spcBef>
              <a:spcAft>
                <a:spcPts val="1800"/>
              </a:spcAft>
              <a:buNone/>
            </a:pPr>
            <a:r>
              <a:rPr lang="en-US" dirty="0"/>
              <a:t>In a university sponsored research setting, a potential conflict exists when:</a:t>
            </a:r>
          </a:p>
          <a:p>
            <a:pPr marL="690563" indent="-344488">
              <a:lnSpc>
                <a:spcPct val="100000"/>
              </a:lnSpc>
              <a:spcBef>
                <a:spcPts val="0"/>
              </a:spcBef>
              <a:spcAft>
                <a:spcPts val="2400"/>
              </a:spcAft>
            </a:pPr>
            <a:r>
              <a:rPr lang="en-US" dirty="0"/>
              <a:t>There is a possibility that an individual’s outside financial interests, or employment, could directly and significantly affect the design, conduct, or reporting of university research.</a:t>
            </a:r>
          </a:p>
          <a:p>
            <a:pPr marL="690563" indent="-344488">
              <a:lnSpc>
                <a:spcPct val="100000"/>
              </a:lnSpc>
              <a:spcBef>
                <a:spcPts val="0"/>
              </a:spcBef>
            </a:pPr>
            <a:r>
              <a:rPr lang="en-US" dirty="0"/>
              <a:t>There is improper influence, or even the appearance of improper influence, on other university employees and students, for the benefit of the supervisor.</a:t>
            </a:r>
          </a:p>
        </p:txBody>
      </p:sp>
      <p:pic>
        <p:nvPicPr>
          <p:cNvPr id="1026" name="Picture 2" descr="Oversee Clip Art - Royalty Free - GoGraph"/>
          <p:cNvPicPr>
            <a:picLocks noChangeAspect="1" noChangeArrowheads="1"/>
          </p:cNvPicPr>
          <p:nvPr/>
        </p:nvPicPr>
        <p:blipFill rotWithShape="1">
          <a:blip r:embed="rId2">
            <a:extLst>
              <a:ext uri="{28A0092B-C50C-407E-A947-70E740481C1C}">
                <a14:useLocalDpi xmlns:a14="http://schemas.microsoft.com/office/drawing/2010/main"/>
              </a:ext>
            </a:extLst>
          </a:blip>
          <a:srcRect b="8469"/>
          <a:stretch/>
        </p:blipFill>
        <p:spPr bwMode="auto">
          <a:xfrm>
            <a:off x="9156324" y="4343684"/>
            <a:ext cx="2807589" cy="170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139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4A246-A623-4945-AF99-696408D03521}"/>
              </a:ext>
            </a:extLst>
          </p:cNvPr>
          <p:cNvSpPr>
            <a:spLocks noGrp="1"/>
          </p:cNvSpPr>
          <p:nvPr>
            <p:ph type="title"/>
          </p:nvPr>
        </p:nvSpPr>
        <p:spPr/>
        <p:txBody>
          <a:bodyPr/>
          <a:lstStyle/>
          <a:p>
            <a:r>
              <a:rPr lang="en-US" dirty="0"/>
              <a:t>Case Study A Question &amp; Answer </a:t>
            </a:r>
          </a:p>
        </p:txBody>
      </p:sp>
      <p:pic>
        <p:nvPicPr>
          <p:cNvPr id="5" name="Content Placeholder 4"/>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9431711" y="-13171"/>
            <a:ext cx="2595073" cy="1814148"/>
          </a:xfrm>
          <a:prstGeom prst="rect">
            <a:avLst/>
          </a:prstGeom>
        </p:spPr>
      </p:pic>
      <p:sp>
        <p:nvSpPr>
          <p:cNvPr id="4" name="Content Placeholder 5"/>
          <p:cNvSpPr txBox="1">
            <a:spLocks/>
          </p:cNvSpPr>
          <p:nvPr/>
        </p:nvSpPr>
        <p:spPr>
          <a:xfrm>
            <a:off x="172635" y="1538346"/>
            <a:ext cx="7196692" cy="45678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Dr. Ray Leone, received a COI in R&amp;D Exemption to form a start-up company and license the patent rights that he and his graduate student, Mr. Lee, invented.</a:t>
            </a:r>
          </a:p>
          <a:p>
            <a:r>
              <a:rPr lang="en-US" sz="2400" dirty="0"/>
              <a:t>A year later a new company (RL, Inc.), secured an R&amp;D Grant to further develop &amp; commercialize the invention. </a:t>
            </a:r>
          </a:p>
          <a:p>
            <a:r>
              <a:rPr lang="en-US" sz="2400" dirty="0"/>
              <a:t>Mr. Lee, Dr. Leone’s paid graduate assistant is funded by a NSF grant. He has now been asked by Dr. Leone (his advisor) to work as a weekend contractor for RL, Inc. </a:t>
            </a:r>
          </a:p>
          <a:p>
            <a:r>
              <a:rPr lang="en-US" sz="2400" dirty="0"/>
              <a:t>Ms. Johns, an administrative assistant working for Dr. Leone, has been asked to work a few hours on the weekends - and make some extra money – helping the company with a variety of tasks.</a:t>
            </a:r>
          </a:p>
        </p:txBody>
      </p:sp>
      <p:sp>
        <p:nvSpPr>
          <p:cNvPr id="3" name="TextBox 2"/>
          <p:cNvSpPr txBox="1"/>
          <p:nvPr/>
        </p:nvSpPr>
        <p:spPr>
          <a:xfrm>
            <a:off x="7369327" y="1521356"/>
            <a:ext cx="4657457" cy="3477875"/>
          </a:xfrm>
          <a:prstGeom prst="rect">
            <a:avLst/>
          </a:prstGeom>
          <a:solidFill>
            <a:schemeClr val="accent5">
              <a:lumMod val="20000"/>
              <a:lumOff val="80000"/>
            </a:schemeClr>
          </a:solidFill>
          <a:ln>
            <a:solidFill>
              <a:schemeClr val="accent5">
                <a:lumMod val="50000"/>
              </a:schemeClr>
            </a:solidFill>
          </a:ln>
        </p:spPr>
        <p:txBody>
          <a:bodyPr wrap="square" rtlCol="0">
            <a:spAutoFit/>
          </a:bodyPr>
          <a:lstStyle/>
          <a:p>
            <a:pPr>
              <a:spcAft>
                <a:spcPts val="600"/>
              </a:spcAft>
            </a:pPr>
            <a:r>
              <a:rPr lang="en-US" sz="2000" u="sng" dirty="0">
                <a:latin typeface="Garamond" panose="02020404030301010803" pitchFamily="18" charset="0"/>
              </a:rPr>
              <a:t>A </a:t>
            </a:r>
            <a:r>
              <a:rPr lang="en-US" sz="2000" b="1" u="sng" dirty="0">
                <a:latin typeface="Garamond" panose="02020404030301010803" pitchFamily="18" charset="0"/>
              </a:rPr>
              <a:t>New </a:t>
            </a:r>
            <a:r>
              <a:rPr lang="en-US" sz="2000" u="sng" dirty="0">
                <a:latin typeface="Garamond" panose="02020404030301010803" pitchFamily="18" charset="0"/>
              </a:rPr>
              <a:t>COI Disclosure Form submission is needed </a:t>
            </a:r>
            <a:r>
              <a:rPr lang="en-US" sz="2000" dirty="0">
                <a:latin typeface="Garamond" panose="02020404030301010803" pitchFamily="18" charset="0"/>
              </a:rPr>
              <a:t>because: </a:t>
            </a:r>
          </a:p>
          <a:p>
            <a:pPr marL="573088" indent="-342900">
              <a:spcAft>
                <a:spcPts val="600"/>
              </a:spcAft>
              <a:buFont typeface="+mj-lt"/>
              <a:buAutoNum type="alphaUcPeriod"/>
            </a:pPr>
            <a:r>
              <a:rPr lang="en-US" sz="2000" dirty="0">
                <a:latin typeface="Garamond" panose="02020404030301010803" pitchFamily="18" charset="0"/>
              </a:rPr>
              <a:t>Dr. Leone is Ms. Johns supervisor.</a:t>
            </a:r>
          </a:p>
          <a:p>
            <a:pPr marL="573088" indent="-342900">
              <a:spcAft>
                <a:spcPts val="600"/>
              </a:spcAft>
              <a:buFont typeface="+mj-lt"/>
              <a:buAutoNum type="alphaUcPeriod"/>
            </a:pPr>
            <a:r>
              <a:rPr lang="en-US" sz="2000" dirty="0">
                <a:latin typeface="Garamond" panose="02020404030301010803" pitchFamily="18" charset="0"/>
              </a:rPr>
              <a:t>Dr. Leone’s company would be paying Mr. Lee, while he is paid by the university, and Dr. Leone is his advisor.</a:t>
            </a:r>
          </a:p>
          <a:p>
            <a:pPr marL="573088" indent="-342900">
              <a:spcAft>
                <a:spcPts val="600"/>
              </a:spcAft>
              <a:buFont typeface="+mj-lt"/>
              <a:buAutoNum type="alphaUcPeriod"/>
            </a:pPr>
            <a:r>
              <a:rPr lang="en-US" sz="2000" dirty="0">
                <a:latin typeface="Garamond" panose="02020404030301010803" pitchFamily="18" charset="0"/>
              </a:rPr>
              <a:t>The requests may lead to misuse of University students and employees for the benefit of the company.</a:t>
            </a:r>
          </a:p>
          <a:p>
            <a:pPr marL="573088" indent="-342900">
              <a:spcAft>
                <a:spcPts val="600"/>
              </a:spcAft>
              <a:buFont typeface="+mj-lt"/>
              <a:buAutoNum type="alphaUcPeriod"/>
            </a:pPr>
            <a:r>
              <a:rPr lang="en-US" sz="2000" dirty="0">
                <a:latin typeface="Garamond" panose="02020404030301010803" pitchFamily="18" charset="0"/>
              </a:rPr>
              <a:t>All of the Above</a:t>
            </a:r>
          </a:p>
        </p:txBody>
      </p:sp>
      <p:sp>
        <p:nvSpPr>
          <p:cNvPr id="6" name="TextBox 5"/>
          <p:cNvSpPr txBox="1"/>
          <p:nvPr/>
        </p:nvSpPr>
        <p:spPr>
          <a:xfrm>
            <a:off x="7369327" y="5135475"/>
            <a:ext cx="4657457" cy="1015663"/>
          </a:xfrm>
          <a:prstGeom prst="rect">
            <a:avLst/>
          </a:prstGeom>
          <a:solidFill>
            <a:schemeClr val="accent5">
              <a:lumMod val="20000"/>
              <a:lumOff val="80000"/>
            </a:schemeClr>
          </a:solidFill>
          <a:ln>
            <a:solidFill>
              <a:schemeClr val="accent5">
                <a:lumMod val="50000"/>
              </a:schemeClr>
            </a:solidFill>
          </a:ln>
        </p:spPr>
        <p:txBody>
          <a:bodyPr wrap="square" rtlCol="0">
            <a:spAutoFit/>
          </a:bodyPr>
          <a:lstStyle/>
          <a:p>
            <a:r>
              <a:rPr lang="en-US" sz="2000" dirty="0">
                <a:latin typeface="Garamond" panose="02020404030301010803" pitchFamily="18" charset="0"/>
              </a:rPr>
              <a:t>Answer: D.   Dr. Leone’s requests are to the benefit of the company. New information is not covered under the existing exemption. </a:t>
            </a:r>
          </a:p>
        </p:txBody>
      </p:sp>
    </p:spTree>
    <p:extLst>
      <p:ext uri="{BB962C8B-B14F-4D97-AF65-F5344CB8AC3E}">
        <p14:creationId xmlns:p14="http://schemas.microsoft.com/office/powerpoint/2010/main" val="472542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p:txBody>
          <a:bodyPr>
            <a:normAutofit fontScale="90000"/>
          </a:bodyPr>
          <a:lstStyle/>
          <a:p>
            <a:r>
              <a:rPr lang="en-US" dirty="0"/>
              <a:t>State: Financial Interests &amp; Conflict of Interest in Research &amp; Development</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a:xfrm>
            <a:off x="230759" y="1676882"/>
            <a:ext cx="7847024" cy="4351338"/>
          </a:xfrm>
        </p:spPr>
        <p:txBody>
          <a:bodyPr>
            <a:normAutofit fontScale="92500"/>
          </a:bodyPr>
          <a:lstStyle/>
          <a:p>
            <a:pPr marL="0" indent="0">
              <a:spcBef>
                <a:spcPts val="0"/>
              </a:spcBef>
              <a:spcAft>
                <a:spcPts val="1200"/>
              </a:spcAft>
              <a:buNone/>
            </a:pPr>
            <a:r>
              <a:rPr lang="en-US" sz="3200" dirty="0"/>
              <a:t>Maryland Law defines “Financial Interest” as:</a:t>
            </a:r>
          </a:p>
          <a:p>
            <a:pPr marL="568325" indent="-395288"/>
            <a:r>
              <a:rPr lang="en-US" dirty="0"/>
              <a:t>Ownership of more than 3% of a business entity by board member or employee </a:t>
            </a:r>
            <a:r>
              <a:rPr lang="en-US" b="1" u="sng" dirty="0"/>
              <a:t>or spouse of board member or employee</a:t>
            </a:r>
            <a:endParaRPr lang="en-US" dirty="0"/>
          </a:p>
          <a:p>
            <a:pPr marL="568325" indent="-395288"/>
            <a:r>
              <a:rPr lang="en-US" dirty="0"/>
              <a:t>Ownership of securities that represent more than 3% of a business entity by board member or employee </a:t>
            </a:r>
            <a:r>
              <a:rPr lang="en-US" b="1" u="sng" dirty="0"/>
              <a:t>or spouse of board member or employee</a:t>
            </a:r>
            <a:endParaRPr lang="en-US" dirty="0"/>
          </a:p>
          <a:p>
            <a:pPr marL="568325" indent="-395288"/>
            <a:r>
              <a:rPr lang="en-US" dirty="0"/>
              <a:t>Ownership of an interest (e.g., shares) with a market value of more than $1,000.</a:t>
            </a:r>
            <a:br>
              <a:rPr lang="en-US" dirty="0"/>
            </a:br>
            <a:endParaRPr lang="en-US" altLang="en-US" dirty="0"/>
          </a:p>
          <a:p>
            <a:pPr marL="0" indent="0">
              <a:buNone/>
            </a:pPr>
            <a:endParaRPr lang="en-US" dirty="0"/>
          </a:p>
        </p:txBody>
      </p:sp>
      <p:pic>
        <p:nvPicPr>
          <p:cNvPr id="5" name="Picture 4"/>
          <p:cNvPicPr>
            <a:picLocks noChangeAspect="1"/>
          </p:cNvPicPr>
          <p:nvPr/>
        </p:nvPicPr>
        <p:blipFill>
          <a:blip r:embed="rId2"/>
          <a:stretch>
            <a:fillRect/>
          </a:stretch>
        </p:blipFill>
        <p:spPr>
          <a:xfrm>
            <a:off x="8077783" y="2602866"/>
            <a:ext cx="3931337" cy="1928812"/>
          </a:xfrm>
          <a:prstGeom prst="rect">
            <a:avLst/>
          </a:prstGeom>
        </p:spPr>
      </p:pic>
    </p:spTree>
    <p:extLst>
      <p:ext uri="{BB962C8B-B14F-4D97-AF65-F5344CB8AC3E}">
        <p14:creationId xmlns:p14="http://schemas.microsoft.com/office/powerpoint/2010/main" val="4175912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62454-61D6-4867-A2F2-B4EFE96A6383}"/>
              </a:ext>
            </a:extLst>
          </p:cNvPr>
          <p:cNvSpPr>
            <a:spLocks noGrp="1"/>
          </p:cNvSpPr>
          <p:nvPr>
            <p:ph type="title"/>
          </p:nvPr>
        </p:nvSpPr>
        <p:spPr/>
        <p:txBody>
          <a:bodyPr>
            <a:normAutofit fontScale="90000"/>
          </a:bodyPr>
          <a:lstStyle/>
          <a:p>
            <a:r>
              <a:rPr lang="en-US" dirty="0"/>
              <a:t>Federal: Financial Interests &amp; Conflict of Interest in Research &amp; Development</a:t>
            </a:r>
          </a:p>
        </p:txBody>
      </p:sp>
      <p:sp>
        <p:nvSpPr>
          <p:cNvPr id="3" name="Content Placeholder 2">
            <a:extLst>
              <a:ext uri="{FF2B5EF4-FFF2-40B4-BE49-F238E27FC236}">
                <a16:creationId xmlns:a16="http://schemas.microsoft.com/office/drawing/2014/main" id="{81435E10-0E43-46A3-8341-A1663990EA47}"/>
              </a:ext>
            </a:extLst>
          </p:cNvPr>
          <p:cNvSpPr>
            <a:spLocks noGrp="1"/>
          </p:cNvSpPr>
          <p:nvPr>
            <p:ph idx="1"/>
          </p:nvPr>
        </p:nvSpPr>
        <p:spPr>
          <a:xfrm>
            <a:off x="199697" y="1625600"/>
            <a:ext cx="8887154" cy="4351338"/>
          </a:xfrm>
        </p:spPr>
        <p:txBody>
          <a:bodyPr>
            <a:normAutofit/>
          </a:bodyPr>
          <a:lstStyle/>
          <a:p>
            <a:pPr marL="0" indent="0">
              <a:spcBef>
                <a:spcPts val="0"/>
              </a:spcBef>
              <a:spcAft>
                <a:spcPts val="1200"/>
              </a:spcAft>
              <a:buNone/>
            </a:pPr>
            <a:r>
              <a:rPr lang="en-US" altLang="en-US" dirty="0"/>
              <a:t>Under federal law, a “financial interest” is an interest of more than $5,000 per year in outside income.</a:t>
            </a:r>
            <a:r>
              <a:rPr lang="en-US" dirty="0"/>
              <a:t> </a:t>
            </a:r>
          </a:p>
          <a:p>
            <a:pPr lvl="1"/>
            <a:r>
              <a:rPr lang="en-US" dirty="0"/>
              <a:t>A financial interest consists of one or more of the following interests of the Investigator (and those of the Investigator’s spouse and dependent children) that reasonably appear to be related to the Investigator’s institutional responsibilities: </a:t>
            </a:r>
          </a:p>
          <a:p>
            <a:pPr lvl="2">
              <a:buFont typeface="Courier New" panose="02070309020205020404" pitchFamily="49" charset="0"/>
              <a:buChar char="o"/>
            </a:pPr>
            <a:r>
              <a:rPr lang="en-US" sz="2200" dirty="0"/>
              <a:t>Salary;</a:t>
            </a:r>
          </a:p>
          <a:p>
            <a:pPr lvl="2">
              <a:buFont typeface="Courier New" panose="02070309020205020404" pitchFamily="49" charset="0"/>
              <a:buChar char="o"/>
            </a:pPr>
            <a:r>
              <a:rPr lang="en-US" sz="2200" dirty="0"/>
              <a:t>Any payment for services (e.g., consulting fees, honoraria, paid authorship); and </a:t>
            </a:r>
          </a:p>
          <a:p>
            <a:pPr lvl="2">
              <a:buFont typeface="Courier New" panose="02070309020205020404" pitchFamily="49" charset="0"/>
              <a:buChar char="o"/>
            </a:pPr>
            <a:r>
              <a:rPr lang="en-US" sz="2200" dirty="0"/>
              <a:t>Equity interest holdings, including any stock, stock option, or other ownership interest.</a:t>
            </a:r>
          </a:p>
          <a:p>
            <a:pPr marL="0" indent="0">
              <a:buNone/>
            </a:pPr>
            <a:endParaRPr lang="en-US" dirty="0"/>
          </a:p>
        </p:txBody>
      </p:sp>
      <p:pic>
        <p:nvPicPr>
          <p:cNvPr id="5" name="Picture 4"/>
          <p:cNvPicPr>
            <a:picLocks noChangeAspect="1"/>
          </p:cNvPicPr>
          <p:nvPr/>
        </p:nvPicPr>
        <p:blipFill>
          <a:blip r:embed="rId2"/>
          <a:stretch>
            <a:fillRect/>
          </a:stretch>
        </p:blipFill>
        <p:spPr>
          <a:xfrm>
            <a:off x="9086851" y="3884932"/>
            <a:ext cx="3070250" cy="2043112"/>
          </a:xfrm>
          <a:prstGeom prst="rect">
            <a:avLst/>
          </a:prstGeom>
        </p:spPr>
      </p:pic>
    </p:spTree>
    <p:extLst>
      <p:ext uri="{BB962C8B-B14F-4D97-AF65-F5344CB8AC3E}">
        <p14:creationId xmlns:p14="http://schemas.microsoft.com/office/powerpoint/2010/main" val="2045662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62454-61D6-4867-A2F2-B4EFE96A6383}"/>
              </a:ext>
            </a:extLst>
          </p:cNvPr>
          <p:cNvSpPr>
            <a:spLocks noGrp="1"/>
          </p:cNvSpPr>
          <p:nvPr>
            <p:ph type="title"/>
          </p:nvPr>
        </p:nvSpPr>
        <p:spPr/>
        <p:txBody>
          <a:bodyPr>
            <a:normAutofit fontScale="90000"/>
          </a:bodyPr>
          <a:lstStyle/>
          <a:p>
            <a:r>
              <a:rPr lang="en-US" dirty="0"/>
              <a:t>Federal: Financial Interests &amp; Conflict of Interest in Research &amp; Development</a:t>
            </a:r>
          </a:p>
        </p:txBody>
      </p:sp>
      <p:sp>
        <p:nvSpPr>
          <p:cNvPr id="3" name="Content Placeholder 2">
            <a:extLst>
              <a:ext uri="{FF2B5EF4-FFF2-40B4-BE49-F238E27FC236}">
                <a16:creationId xmlns:a16="http://schemas.microsoft.com/office/drawing/2014/main" id="{81435E10-0E43-46A3-8341-A1663990EA47}"/>
              </a:ext>
            </a:extLst>
          </p:cNvPr>
          <p:cNvSpPr>
            <a:spLocks noGrp="1"/>
          </p:cNvSpPr>
          <p:nvPr>
            <p:ph idx="1"/>
          </p:nvPr>
        </p:nvSpPr>
        <p:spPr>
          <a:xfrm>
            <a:off x="352095" y="1999221"/>
            <a:ext cx="9147505" cy="3210319"/>
          </a:xfrm>
        </p:spPr>
        <p:txBody>
          <a:bodyPr>
            <a:normAutofit/>
          </a:bodyPr>
          <a:lstStyle/>
          <a:p>
            <a:pPr marL="0" indent="0">
              <a:buNone/>
            </a:pPr>
            <a:r>
              <a:rPr lang="en-US" i="1" dirty="0"/>
              <a:t>Significant financial interest</a:t>
            </a:r>
            <a:r>
              <a:rPr lang="en-US" dirty="0"/>
              <a:t> </a:t>
            </a:r>
            <a:r>
              <a:rPr lang="en-US" u="sng" dirty="0"/>
              <a:t>does not include </a:t>
            </a:r>
            <a:r>
              <a:rPr lang="en-US" dirty="0"/>
              <a:t>financial interests (salary, royalties, or other remuneration) </a:t>
            </a:r>
            <a:r>
              <a:rPr lang="en-US" u="sng" dirty="0"/>
              <a:t>paid by the Institution </a:t>
            </a:r>
            <a:r>
              <a:rPr lang="en-US" dirty="0"/>
              <a:t>to the Investigator. This also does not include equity considerations held by the institution to be shared with the investigator under IP Policy provisions.</a:t>
            </a:r>
          </a:p>
          <a:p>
            <a:pPr marL="0" indent="0">
              <a:buNone/>
            </a:pPr>
            <a:endParaRPr lang="en-US" dirty="0"/>
          </a:p>
        </p:txBody>
      </p:sp>
      <p:pic>
        <p:nvPicPr>
          <p:cNvPr id="6" name="Picture 2" descr="Finance Career Overview | Financial Analyst Career | All Business Schools">
            <a:extLst>
              <a:ext uri="{FF2B5EF4-FFF2-40B4-BE49-F238E27FC236}">
                <a16:creationId xmlns:a16="http://schemas.microsoft.com/office/drawing/2014/main" id="{A90B0EA1-B0DE-4E45-81C8-ECE802FEDF02}"/>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479861" y="3839370"/>
            <a:ext cx="4435288" cy="2154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632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p:txBody>
          <a:bodyPr>
            <a:normAutofit/>
          </a:bodyPr>
          <a:lstStyle/>
          <a:p>
            <a:pPr marL="0" indent="0">
              <a:spcBef>
                <a:spcPts val="0"/>
              </a:spcBef>
              <a:spcAft>
                <a:spcPts val="1800"/>
              </a:spcAft>
              <a:buNone/>
            </a:pPr>
            <a:r>
              <a:rPr lang="en-US" sz="3200" dirty="0"/>
              <a:t>By the end of this module, you should be able to:</a:t>
            </a:r>
          </a:p>
          <a:p>
            <a:pPr marL="914400" indent="-568325">
              <a:buFont typeface="Wingdings" panose="05000000000000000000" pitchFamily="2" charset="2"/>
              <a:buChar char="ü"/>
            </a:pPr>
            <a:r>
              <a:rPr lang="en-US" sz="3200" dirty="0"/>
              <a:t>Define Conflict of Interest</a:t>
            </a:r>
          </a:p>
          <a:p>
            <a:pPr marL="914400" indent="-568325">
              <a:buFont typeface="Wingdings" panose="05000000000000000000" pitchFamily="2" charset="2"/>
              <a:buChar char="ü"/>
            </a:pPr>
            <a:r>
              <a:rPr lang="en-US" sz="3200" dirty="0"/>
              <a:t>Understand COI Exemptions in R&amp;D</a:t>
            </a:r>
          </a:p>
          <a:p>
            <a:pPr marL="914400" indent="-568325">
              <a:buFont typeface="Wingdings" panose="05000000000000000000" pitchFamily="2" charset="2"/>
              <a:buChar char="ü"/>
            </a:pPr>
            <a:r>
              <a:rPr lang="en-US" sz="3200" dirty="0"/>
              <a:t>Be familiar with Morgan’s Conflict of Interest in R&amp;D Policy </a:t>
            </a:r>
          </a:p>
          <a:p>
            <a:pPr marL="914400" indent="-568325">
              <a:buFont typeface="Wingdings" panose="05000000000000000000" pitchFamily="2" charset="2"/>
              <a:buChar char="ü"/>
            </a:pPr>
            <a:r>
              <a:rPr lang="en-US" sz="3200" dirty="0"/>
              <a:t>Understand the University’s procedures and processes for exemptions and conflict management</a:t>
            </a:r>
          </a:p>
        </p:txBody>
      </p:sp>
      <p:pic>
        <p:nvPicPr>
          <p:cNvPr id="2050" name="Picture 2" descr="Who invented the check mark? - Quora">
            <a:extLst>
              <a:ext uri="{FF2B5EF4-FFF2-40B4-BE49-F238E27FC236}">
                <a16:creationId xmlns:a16="http://schemas.microsoft.com/office/drawing/2014/main" id="{CE775600-DBE1-4B5F-8514-B590BCC97C8E}"/>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728771" y="4274935"/>
            <a:ext cx="2111133" cy="18331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7102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4A246-A623-4945-AF99-696408D03521}"/>
              </a:ext>
            </a:extLst>
          </p:cNvPr>
          <p:cNvSpPr>
            <a:spLocks noGrp="1"/>
          </p:cNvSpPr>
          <p:nvPr>
            <p:ph type="title"/>
          </p:nvPr>
        </p:nvSpPr>
        <p:spPr/>
        <p:txBody>
          <a:bodyPr/>
          <a:lstStyle/>
          <a:p>
            <a:r>
              <a:rPr lang="en-US" dirty="0"/>
              <a:t>Case Study B Question &amp; Answer </a:t>
            </a:r>
          </a:p>
        </p:txBody>
      </p:sp>
      <p:pic>
        <p:nvPicPr>
          <p:cNvPr id="5" name="Content Placeholder 4"/>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9431711" y="0"/>
            <a:ext cx="2595073" cy="1814148"/>
          </a:xfrm>
          <a:prstGeom prst="rect">
            <a:avLst/>
          </a:prstGeom>
        </p:spPr>
      </p:pic>
      <p:sp>
        <p:nvSpPr>
          <p:cNvPr id="4" name="Content Placeholder 5"/>
          <p:cNvSpPr txBox="1">
            <a:spLocks/>
          </p:cNvSpPr>
          <p:nvPr/>
        </p:nvSpPr>
        <p:spPr>
          <a:xfrm>
            <a:off x="172634" y="1538346"/>
            <a:ext cx="7304935" cy="471298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While working at the University, Dr. Angela Smith developed a new nanotechnology innovation, and will be submitting a Intellectual Property Disclosure to the University’s Office of Technology Transfer.  She is preparing a proposal, as PI, to the NSF to continue R&amp;D of a specific commercial application.  </a:t>
            </a:r>
          </a:p>
          <a:p>
            <a:r>
              <a:rPr lang="en-US" sz="2400" dirty="0"/>
              <a:t>Mr. Wayne Smith, Dr. Smith’s spouse, is the V.P. of Product Development at NanoZ Inc. - a private nanotechnology company. He currently owns 10% of NanoZ, and is an inventor on three NanoZ patents.</a:t>
            </a:r>
          </a:p>
          <a:p>
            <a:r>
              <a:rPr lang="en-US" sz="2400" dirty="0"/>
              <a:t>Dr. Smith lacks certain assistance/facilities to perform aspects of the proposed project and has included an engineer at NanoZ under a subaward in the proposal.</a:t>
            </a:r>
          </a:p>
        </p:txBody>
      </p:sp>
      <p:sp>
        <p:nvSpPr>
          <p:cNvPr id="3" name="TextBox 2"/>
          <p:cNvSpPr txBox="1"/>
          <p:nvPr/>
        </p:nvSpPr>
        <p:spPr>
          <a:xfrm>
            <a:off x="7622849" y="1521356"/>
            <a:ext cx="4403935" cy="3323987"/>
          </a:xfrm>
          <a:prstGeom prst="rect">
            <a:avLst/>
          </a:prstGeom>
          <a:solidFill>
            <a:schemeClr val="accent5">
              <a:lumMod val="20000"/>
              <a:lumOff val="80000"/>
            </a:schemeClr>
          </a:solidFill>
          <a:ln>
            <a:solidFill>
              <a:schemeClr val="accent5">
                <a:lumMod val="50000"/>
              </a:schemeClr>
            </a:solidFill>
          </a:ln>
        </p:spPr>
        <p:txBody>
          <a:bodyPr wrap="square" rtlCol="0">
            <a:spAutoFit/>
          </a:bodyPr>
          <a:lstStyle/>
          <a:p>
            <a:pPr>
              <a:spcAft>
                <a:spcPts val="300"/>
              </a:spcAft>
            </a:pPr>
            <a:r>
              <a:rPr lang="en-US" sz="2000" dirty="0">
                <a:latin typeface="Garamond" panose="02020404030301010803" pitchFamily="18" charset="0"/>
              </a:rPr>
              <a:t>Dr. Smith needs to submit a COI Disclosure Form &amp; Management Plan because:</a:t>
            </a:r>
          </a:p>
          <a:p>
            <a:pPr marL="573088" indent="-342900">
              <a:spcAft>
                <a:spcPts val="300"/>
              </a:spcAft>
              <a:buFont typeface="+mj-lt"/>
              <a:buAutoNum type="alphaUcPeriod"/>
            </a:pPr>
            <a:r>
              <a:rPr lang="en-US" sz="2000" dirty="0">
                <a:latin typeface="Garamond" panose="02020404030301010803" pitchFamily="18" charset="0"/>
              </a:rPr>
              <a:t>She has not yet submitted an IP Disclosure to the University</a:t>
            </a:r>
          </a:p>
          <a:p>
            <a:pPr marL="573088" indent="-342900">
              <a:spcAft>
                <a:spcPts val="300"/>
              </a:spcAft>
              <a:buFont typeface="+mj-lt"/>
              <a:buAutoNum type="alphaUcPeriod"/>
            </a:pPr>
            <a:r>
              <a:rPr lang="en-US" sz="2000" dirty="0">
                <a:latin typeface="Garamond" panose="02020404030301010803" pitchFamily="18" charset="0"/>
              </a:rPr>
              <a:t>NanoZ, Inc. may learn details about her invention</a:t>
            </a:r>
          </a:p>
          <a:p>
            <a:pPr marL="573088" indent="-342900">
              <a:spcAft>
                <a:spcPts val="300"/>
              </a:spcAft>
              <a:buFont typeface="+mj-lt"/>
              <a:buAutoNum type="alphaUcPeriod"/>
            </a:pPr>
            <a:r>
              <a:rPr lang="en-US" sz="2000" dirty="0">
                <a:latin typeface="Garamond" panose="02020404030301010803" pitchFamily="18" charset="0"/>
              </a:rPr>
              <a:t>Her husband owns 10% stock in NanoZ</a:t>
            </a:r>
          </a:p>
          <a:p>
            <a:pPr marL="573088" indent="-342900">
              <a:buFont typeface="+mj-lt"/>
              <a:buAutoNum type="alphaUcPeriod"/>
            </a:pPr>
            <a:r>
              <a:rPr lang="en-US" sz="2000" dirty="0">
                <a:latin typeface="Garamond" panose="02020404030301010803" pitchFamily="18" charset="0"/>
              </a:rPr>
              <a:t>All of the Above</a:t>
            </a:r>
          </a:p>
        </p:txBody>
      </p:sp>
      <p:sp>
        <p:nvSpPr>
          <p:cNvPr id="6" name="TextBox 5"/>
          <p:cNvSpPr txBox="1"/>
          <p:nvPr/>
        </p:nvSpPr>
        <p:spPr>
          <a:xfrm>
            <a:off x="7635917" y="4980108"/>
            <a:ext cx="4390867" cy="1323439"/>
          </a:xfrm>
          <a:prstGeom prst="rect">
            <a:avLst/>
          </a:prstGeom>
          <a:solidFill>
            <a:schemeClr val="accent5">
              <a:lumMod val="20000"/>
              <a:lumOff val="80000"/>
            </a:schemeClr>
          </a:solidFill>
          <a:ln>
            <a:solidFill>
              <a:schemeClr val="accent5">
                <a:lumMod val="50000"/>
              </a:schemeClr>
            </a:solidFill>
          </a:ln>
        </p:spPr>
        <p:txBody>
          <a:bodyPr wrap="square" rtlCol="0">
            <a:spAutoFit/>
          </a:bodyPr>
          <a:lstStyle/>
          <a:p>
            <a:r>
              <a:rPr lang="en-US" sz="2000" dirty="0">
                <a:latin typeface="Garamond" panose="02020404030301010803" pitchFamily="18" charset="0"/>
              </a:rPr>
              <a:t>Answer: C.  Dr. Smith’s spouse has greater than a 3% ownership interest in NanoZ,  a proposed sub-awardee under Dr. Smith’s NSF grant application.</a:t>
            </a:r>
          </a:p>
        </p:txBody>
      </p:sp>
    </p:spTree>
    <p:extLst>
      <p:ext uri="{BB962C8B-B14F-4D97-AF65-F5344CB8AC3E}">
        <p14:creationId xmlns:p14="http://schemas.microsoft.com/office/powerpoint/2010/main" val="1556787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p:txBody>
          <a:bodyPr/>
          <a:lstStyle/>
          <a:p>
            <a:r>
              <a:rPr lang="en-US" dirty="0"/>
              <a:t>Conflict of Interest Disclosure Form</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a:xfrm>
            <a:off x="352097" y="1666481"/>
            <a:ext cx="5032704" cy="3949949"/>
          </a:xfrm>
        </p:spPr>
        <p:txBody>
          <a:bodyPr>
            <a:normAutofit/>
          </a:bodyPr>
          <a:lstStyle/>
          <a:p>
            <a:pPr marL="0" indent="0">
              <a:buNone/>
            </a:pPr>
            <a:r>
              <a:rPr lang="en-US" dirty="0"/>
              <a:t>To get an COI exemption request  started, a disclosure form must be filled out and submitted to your department/unit chair.</a:t>
            </a:r>
          </a:p>
          <a:p>
            <a:pPr marL="0" indent="0">
              <a:buNone/>
            </a:pPr>
            <a:r>
              <a:rPr lang="en-US" dirty="0"/>
              <a:t>The Conflict of Interest in Research and Development Disclosure Form can be found online at </a:t>
            </a:r>
            <a:r>
              <a:rPr lang="en-US" dirty="0">
                <a:hlinkClick r:id="rId2"/>
              </a:rPr>
              <a:t>https://bit.ly/3k4DFS3</a:t>
            </a:r>
            <a:endParaRPr lang="en-US" dirty="0"/>
          </a:p>
          <a:p>
            <a:pPr marL="0" indent="0">
              <a:buNone/>
            </a:pPr>
            <a:endParaRPr lang="en-US" dirty="0"/>
          </a:p>
        </p:txBody>
      </p:sp>
      <p:pic>
        <p:nvPicPr>
          <p:cNvPr id="5" name="Picture 4">
            <a:extLst>
              <a:ext uri="{FF2B5EF4-FFF2-40B4-BE49-F238E27FC236}">
                <a16:creationId xmlns:a16="http://schemas.microsoft.com/office/drawing/2014/main" id="{18FE7445-A557-459C-8F85-62088588737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251229" y="1593908"/>
            <a:ext cx="3312941" cy="4022522"/>
          </a:xfrm>
          <a:prstGeom prst="rect">
            <a:avLst/>
          </a:prstGeom>
        </p:spPr>
      </p:pic>
      <p:pic>
        <p:nvPicPr>
          <p:cNvPr id="6146" name="Picture 2" descr="The Life of a Process"/>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8594648" y="3831099"/>
            <a:ext cx="3378570" cy="2497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0264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p:txBody>
          <a:bodyPr/>
          <a:lstStyle/>
          <a:p>
            <a:r>
              <a:rPr lang="en-US" dirty="0"/>
              <a:t>Additional Resources</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p:txBody>
          <a:bodyPr>
            <a:normAutofit fontScale="92500" lnSpcReduction="20000"/>
          </a:bodyPr>
          <a:lstStyle/>
          <a:p>
            <a:r>
              <a:rPr lang="en-US" dirty="0"/>
              <a:t>Go to the Morgan COI Website for more specific information and resources:</a:t>
            </a:r>
          </a:p>
          <a:p>
            <a:pPr marL="0" indent="0">
              <a:buNone/>
            </a:pPr>
            <a:r>
              <a:rPr lang="en-US" sz="3000" dirty="0">
                <a:hlinkClick r:id="rId2"/>
              </a:rPr>
              <a:t>https://bit.ly/2YTzYqn</a:t>
            </a:r>
            <a:endParaRPr lang="en-US" sz="3000" dirty="0"/>
          </a:p>
          <a:p>
            <a:pPr marL="0" indent="0">
              <a:buNone/>
            </a:pPr>
            <a:endParaRPr lang="en-US" sz="1900" dirty="0"/>
          </a:p>
          <a:p>
            <a:pPr lvl="1"/>
            <a:r>
              <a:rPr lang="en-US" sz="2800" dirty="0"/>
              <a:t>COI Policy and Procedures</a:t>
            </a:r>
          </a:p>
          <a:p>
            <a:pPr lvl="1"/>
            <a:r>
              <a:rPr lang="en-US" sz="2800" dirty="0"/>
              <a:t>COI Disclosure Form</a:t>
            </a:r>
          </a:p>
          <a:p>
            <a:pPr lvl="1"/>
            <a:r>
              <a:rPr lang="en-US" sz="2800" dirty="0"/>
              <a:t>Process Description and Flow Chart</a:t>
            </a:r>
          </a:p>
          <a:p>
            <a:pPr lvl="1"/>
            <a:r>
              <a:rPr lang="en-US" sz="2800" dirty="0"/>
              <a:t>Guidance Materials for Faculty and Staff</a:t>
            </a:r>
          </a:p>
          <a:p>
            <a:pPr lvl="1"/>
            <a:r>
              <a:rPr lang="en-US" sz="2800" dirty="0"/>
              <a:t>Information, Education and Training Materials</a:t>
            </a:r>
          </a:p>
          <a:p>
            <a:pPr lvl="1"/>
            <a:r>
              <a:rPr lang="en-US" sz="2800" dirty="0"/>
              <a:t>COI Committee Member List</a:t>
            </a:r>
          </a:p>
          <a:p>
            <a:pPr lvl="1"/>
            <a:r>
              <a:rPr lang="en-US" sz="2800" dirty="0"/>
              <a:t>Update on COI Committee Work</a:t>
            </a:r>
          </a:p>
          <a:p>
            <a:pPr lvl="1"/>
            <a:r>
              <a:rPr lang="en-US" sz="2800" dirty="0"/>
              <a:t>Minutes of COI Committee Meetings and Meeting Schedule</a:t>
            </a:r>
            <a:endParaRPr lang="en-US" sz="2600" dirty="0"/>
          </a:p>
          <a:p>
            <a:pPr marL="0" indent="0">
              <a:buNone/>
            </a:pPr>
            <a:endParaRPr lang="en-US" dirty="0"/>
          </a:p>
        </p:txBody>
      </p:sp>
      <p:pic>
        <p:nvPicPr>
          <p:cNvPr id="5" name="Picture 4"/>
          <p:cNvPicPr>
            <a:picLocks noChangeAspect="1"/>
          </p:cNvPicPr>
          <p:nvPr/>
        </p:nvPicPr>
        <p:blipFill>
          <a:blip r:embed="rId3"/>
          <a:stretch>
            <a:fillRect/>
          </a:stretch>
        </p:blipFill>
        <p:spPr>
          <a:xfrm>
            <a:off x="7705724" y="2209799"/>
            <a:ext cx="4174307" cy="3114675"/>
          </a:xfrm>
          <a:prstGeom prst="rect">
            <a:avLst/>
          </a:prstGeom>
        </p:spPr>
      </p:pic>
    </p:spTree>
    <p:extLst>
      <p:ext uri="{BB962C8B-B14F-4D97-AF65-F5344CB8AC3E}">
        <p14:creationId xmlns:p14="http://schemas.microsoft.com/office/powerpoint/2010/main" val="3354289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txBox="1">
            <a:spLocks/>
          </p:cNvSpPr>
          <p:nvPr/>
        </p:nvSpPr>
        <p:spPr>
          <a:xfrm>
            <a:off x="2311523" y="2881346"/>
            <a:ext cx="6225987" cy="890028"/>
          </a:xfrm>
          <a:prstGeom prst="rect">
            <a:avLst/>
          </a:prstGeom>
        </p:spPr>
        <p:txBody>
          <a:bodyPr/>
          <a:lstStyle>
            <a:lvl1pPr algn="l" defTabSz="914400" rtl="0" eaLnBrk="1" latinLnBrk="0" hangingPunct="1">
              <a:lnSpc>
                <a:spcPct val="90000"/>
              </a:lnSpc>
              <a:spcBef>
                <a:spcPct val="0"/>
              </a:spcBef>
              <a:buNone/>
              <a:defRPr sz="4400" b="0" i="0" kern="1200">
                <a:solidFill>
                  <a:schemeClr val="tx1"/>
                </a:solidFill>
                <a:latin typeface="Garamond" panose="02020404030301010803" pitchFamily="18" charset="0"/>
                <a:ea typeface="+mj-ea"/>
                <a:cs typeface="+mj-cs"/>
              </a:defRPr>
            </a:lvl1pPr>
          </a:lstStyle>
          <a:p>
            <a:r>
              <a:rPr lang="en-US" dirty="0"/>
              <a:t>10 Question Quiz Section</a:t>
            </a:r>
          </a:p>
        </p:txBody>
      </p:sp>
    </p:spTree>
    <p:extLst>
      <p:ext uri="{BB962C8B-B14F-4D97-AF65-F5344CB8AC3E}">
        <p14:creationId xmlns:p14="http://schemas.microsoft.com/office/powerpoint/2010/main" val="4097774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1</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buNone/>
            </a:pPr>
            <a:r>
              <a:rPr lang="en-US" u="sng" dirty="0"/>
              <a:t>True or False</a:t>
            </a:r>
          </a:p>
          <a:p>
            <a:pPr marL="0" indent="0">
              <a:spcBef>
                <a:spcPts val="0"/>
              </a:spcBef>
              <a:buNone/>
            </a:pPr>
            <a:endParaRPr lang="en-US" u="sng" dirty="0"/>
          </a:p>
          <a:p>
            <a:pPr marL="0" indent="0">
              <a:buNone/>
            </a:pPr>
            <a:r>
              <a:rPr lang="en-US" dirty="0"/>
              <a:t>A potential conflict of interest exists when outside financial interests directly affect an individual’s professional actions or decisions.</a:t>
            </a:r>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27819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True</a:t>
            </a:r>
          </a:p>
        </p:txBody>
      </p:sp>
    </p:spTree>
    <p:extLst>
      <p:ext uri="{BB962C8B-B14F-4D97-AF65-F5344CB8AC3E}">
        <p14:creationId xmlns:p14="http://schemas.microsoft.com/office/powerpoint/2010/main" val="300543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2</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spcAft>
                <a:spcPts val="1200"/>
              </a:spcAft>
              <a:buNone/>
            </a:pPr>
            <a:r>
              <a:rPr lang="en-US" u="sng" dirty="0"/>
              <a:t>True or False</a:t>
            </a:r>
          </a:p>
          <a:p>
            <a:pPr marL="0" indent="0">
              <a:buNone/>
            </a:pPr>
            <a:r>
              <a:rPr lang="en-US" dirty="0"/>
              <a:t>The approval of a relationship under the Conflict-of-Interest Policy relieves an employee from the obligation to comply with the University Policy on Professional Commitment of Faculty.</a:t>
            </a:r>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27819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False.</a:t>
            </a:r>
          </a:p>
          <a:p>
            <a:pPr marL="0" indent="0">
              <a:buNone/>
            </a:pPr>
            <a:r>
              <a:rPr lang="en-US" dirty="0"/>
              <a:t>The employee is not relieved of any obligations under University Policies</a:t>
            </a:r>
          </a:p>
        </p:txBody>
      </p:sp>
    </p:spTree>
    <p:extLst>
      <p:ext uri="{BB962C8B-B14F-4D97-AF65-F5344CB8AC3E}">
        <p14:creationId xmlns:p14="http://schemas.microsoft.com/office/powerpoint/2010/main" val="3428972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3</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spcBef>
                <a:spcPts val="0"/>
              </a:spcBef>
              <a:spcAft>
                <a:spcPts val="1800"/>
              </a:spcAft>
              <a:buNone/>
            </a:pPr>
            <a:r>
              <a:rPr lang="en-US" u="sng" dirty="0"/>
              <a:t>Choose the correct answer from the options below.</a:t>
            </a:r>
            <a:endParaRPr lang="en-US" dirty="0"/>
          </a:p>
          <a:p>
            <a:pPr marL="0" indent="0">
              <a:buNone/>
            </a:pPr>
            <a:r>
              <a:rPr lang="en-US" dirty="0"/>
              <a:t>Conflict of Interest Disclosures are filed with the:</a:t>
            </a:r>
          </a:p>
          <a:p>
            <a:pPr marL="914400" indent="-457200">
              <a:buAutoNum type="alphaLcPeriod"/>
            </a:pPr>
            <a:r>
              <a:rPr lang="en-US" dirty="0"/>
              <a:t>University President</a:t>
            </a:r>
          </a:p>
          <a:p>
            <a:pPr marL="914400" indent="-457200">
              <a:buAutoNum type="alphaLcPeriod"/>
            </a:pPr>
            <a:r>
              <a:rPr lang="en-US" dirty="0"/>
              <a:t>State Ethics Commission (SEC)</a:t>
            </a:r>
          </a:p>
          <a:p>
            <a:pPr marL="914400" indent="-457200">
              <a:buAutoNum type="alphaLcPeriod"/>
            </a:pPr>
            <a:r>
              <a:rPr lang="en-US" dirty="0"/>
              <a:t>Office of Technology Transfer</a:t>
            </a:r>
          </a:p>
          <a:p>
            <a:pPr marL="914400" indent="-457200">
              <a:buAutoNum type="alphaLcPeriod"/>
            </a:pPr>
            <a:r>
              <a:rPr lang="en-US" dirty="0"/>
              <a:t>Provosts Office</a:t>
            </a:r>
          </a:p>
          <a:p>
            <a:pPr marL="0" indent="0">
              <a:buNone/>
            </a:pPr>
            <a:endParaRPr lang="en-US" dirty="0"/>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27819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b.</a:t>
            </a:r>
          </a:p>
          <a:p>
            <a:pPr marL="0" indent="0">
              <a:buNone/>
            </a:pPr>
            <a:r>
              <a:rPr lang="en-US" dirty="0"/>
              <a:t>The University files all COI Disclosures with the SEC and maintains a public file.</a:t>
            </a:r>
          </a:p>
        </p:txBody>
      </p:sp>
    </p:spTree>
    <p:extLst>
      <p:ext uri="{BB962C8B-B14F-4D97-AF65-F5344CB8AC3E}">
        <p14:creationId xmlns:p14="http://schemas.microsoft.com/office/powerpoint/2010/main" val="1747525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4</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spcBef>
                <a:spcPts val="0"/>
              </a:spcBef>
              <a:spcAft>
                <a:spcPts val="1800"/>
              </a:spcAft>
              <a:buNone/>
            </a:pPr>
            <a:r>
              <a:rPr lang="en-US" u="sng" dirty="0"/>
              <a:t>True or False</a:t>
            </a:r>
          </a:p>
          <a:p>
            <a:pPr marL="0" indent="0">
              <a:buNone/>
            </a:pPr>
            <a:r>
              <a:rPr lang="en-US" dirty="0"/>
              <a:t>Under State of Maryland ethics law, a state employee may not “be employed by” or “have a financial interest in” an entity that does business with their state agency.</a:t>
            </a:r>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27819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True</a:t>
            </a:r>
          </a:p>
        </p:txBody>
      </p:sp>
    </p:spTree>
    <p:extLst>
      <p:ext uri="{BB962C8B-B14F-4D97-AF65-F5344CB8AC3E}">
        <p14:creationId xmlns:p14="http://schemas.microsoft.com/office/powerpoint/2010/main" val="779691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5</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buNone/>
            </a:pPr>
            <a:r>
              <a:rPr lang="en-US" u="sng" dirty="0"/>
              <a:t>Choose the correct answer from the options below.</a:t>
            </a:r>
          </a:p>
          <a:p>
            <a:pPr marL="0" indent="0">
              <a:buNone/>
            </a:pPr>
            <a:r>
              <a:rPr lang="en-US" dirty="0"/>
              <a:t>Maryland Law defines “Financial Interest” as: Ownership of more than __% of a business entity by board member or employee, or spouse of board member or employee.</a:t>
            </a:r>
          </a:p>
          <a:p>
            <a:pPr marL="803275" indent="-346075">
              <a:buAutoNum type="alphaLcPeriod"/>
            </a:pPr>
            <a:r>
              <a:rPr lang="en-US" dirty="0"/>
              <a:t>1</a:t>
            </a:r>
          </a:p>
          <a:p>
            <a:pPr marL="803275" indent="-346075">
              <a:buAutoNum type="alphaLcPeriod"/>
            </a:pPr>
            <a:r>
              <a:rPr lang="en-US" dirty="0"/>
              <a:t>3</a:t>
            </a:r>
          </a:p>
          <a:p>
            <a:pPr marL="803275" indent="-346075">
              <a:buAutoNum type="alphaLcPeriod"/>
            </a:pPr>
            <a:r>
              <a:rPr lang="en-US" dirty="0"/>
              <a:t>10</a:t>
            </a:r>
          </a:p>
          <a:p>
            <a:pPr marL="803275" indent="-346075">
              <a:buAutoNum type="alphaLcPeriod"/>
            </a:pPr>
            <a:r>
              <a:rPr lang="en-US" dirty="0"/>
              <a:t>51</a:t>
            </a:r>
          </a:p>
          <a:p>
            <a:pPr marL="0" indent="0">
              <a:buNone/>
            </a:pPr>
            <a:endParaRPr lang="en-US" dirty="0"/>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27819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b.</a:t>
            </a:r>
          </a:p>
          <a:p>
            <a:pPr marL="0" indent="0">
              <a:buNone/>
            </a:pPr>
            <a:r>
              <a:rPr lang="en-US" dirty="0"/>
              <a:t>The threshold is 3%.</a:t>
            </a:r>
          </a:p>
        </p:txBody>
      </p:sp>
    </p:spTree>
    <p:extLst>
      <p:ext uri="{BB962C8B-B14F-4D97-AF65-F5344CB8AC3E}">
        <p14:creationId xmlns:p14="http://schemas.microsoft.com/office/powerpoint/2010/main" val="2056480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6</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spcBef>
                <a:spcPts val="0"/>
              </a:spcBef>
              <a:spcAft>
                <a:spcPts val="1800"/>
              </a:spcAft>
              <a:buNone/>
            </a:pPr>
            <a:r>
              <a:rPr lang="en-US" u="sng" dirty="0"/>
              <a:t>True or False</a:t>
            </a:r>
          </a:p>
          <a:p>
            <a:pPr marL="0" indent="0">
              <a:buNone/>
            </a:pPr>
            <a:r>
              <a:rPr lang="en-US" dirty="0"/>
              <a:t>To initiate a request for a COI in R&amp;D Exemption, an employee should file a COI Disclosure form with the State Ethics Commission.</a:t>
            </a:r>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31854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False. </a:t>
            </a:r>
          </a:p>
          <a:p>
            <a:pPr marL="0" indent="0">
              <a:buNone/>
            </a:pPr>
            <a:r>
              <a:rPr lang="en-US" dirty="0"/>
              <a:t>The COI Disclosure Form is submitted to the Department Chair/Unit Leader.</a:t>
            </a:r>
          </a:p>
        </p:txBody>
      </p:sp>
    </p:spTree>
    <p:extLst>
      <p:ext uri="{BB962C8B-B14F-4D97-AF65-F5344CB8AC3E}">
        <p14:creationId xmlns:p14="http://schemas.microsoft.com/office/powerpoint/2010/main" val="3752222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txBox="1">
            <a:spLocks/>
          </p:cNvSpPr>
          <p:nvPr/>
        </p:nvSpPr>
        <p:spPr>
          <a:xfrm>
            <a:off x="352095" y="230754"/>
            <a:ext cx="9798269" cy="1008385"/>
          </a:xfrm>
          <a:prstGeom prst="rect">
            <a:avLst/>
          </a:prstGeom>
        </p:spPr>
        <p:txBody>
          <a:bodyPr anchor="ctr"/>
          <a:lstStyle>
            <a:lvl1pPr algn="l" defTabSz="914400" rtl="0" eaLnBrk="1" latinLnBrk="0" hangingPunct="1">
              <a:lnSpc>
                <a:spcPct val="90000"/>
              </a:lnSpc>
              <a:spcBef>
                <a:spcPct val="0"/>
              </a:spcBef>
              <a:buNone/>
              <a:defRPr sz="4400" b="0" i="0" kern="1200">
                <a:solidFill>
                  <a:schemeClr val="tx1"/>
                </a:solidFill>
                <a:latin typeface="Garamond" panose="02020404030301010803" pitchFamily="18" charset="0"/>
                <a:ea typeface="+mj-ea"/>
                <a:cs typeface="+mj-cs"/>
              </a:defRPr>
            </a:lvl1pPr>
          </a:lstStyle>
          <a:p>
            <a:r>
              <a:rPr lang="en-US" dirty="0"/>
              <a:t>Introduction</a:t>
            </a:r>
          </a:p>
        </p:txBody>
      </p:sp>
      <p:sp>
        <p:nvSpPr>
          <p:cNvPr id="3" name="Content Placeholder 2">
            <a:extLst>
              <a:ext uri="{FF2B5EF4-FFF2-40B4-BE49-F238E27FC236}">
                <a16:creationId xmlns:a16="http://schemas.microsoft.com/office/drawing/2014/main" id="{AD6D2DCA-2887-2045-9FDF-BF4411D79579}"/>
              </a:ext>
            </a:extLst>
          </p:cNvPr>
          <p:cNvSpPr txBox="1">
            <a:spLocks/>
          </p:cNvSpPr>
          <p:nvPr/>
        </p:nvSpPr>
        <p:spPr>
          <a:xfrm>
            <a:off x="270816" y="1575040"/>
            <a:ext cx="9798269" cy="441999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t>Maryland law encourages public senior higher education institutions to promote economic development in the State and to increase their financial resources through arrangements with the private sector, including collaborative research and development, commercial application of institution-owned intellectual property, and provision of technical assistance. </a:t>
            </a:r>
          </a:p>
        </p:txBody>
      </p:sp>
      <p:sp>
        <p:nvSpPr>
          <p:cNvPr id="4" name="Content Placeholder 4">
            <a:extLst>
              <a:ext uri="{FF2B5EF4-FFF2-40B4-BE49-F238E27FC236}">
                <a16:creationId xmlns:a16="http://schemas.microsoft.com/office/drawing/2014/main" id="{6833CD60-9014-024D-A938-1084EC54D32E}"/>
              </a:ext>
            </a:extLst>
          </p:cNvPr>
          <p:cNvSpPr txBox="1">
            <a:spLocks/>
          </p:cNvSpPr>
          <p:nvPr/>
        </p:nvSpPr>
        <p:spPr>
          <a:xfrm>
            <a:off x="6525895" y="4358264"/>
            <a:ext cx="5432425" cy="1962014"/>
          </a:xfrm>
          <a:prstGeom prst="rect">
            <a:avLst/>
          </a:prstGeom>
          <a:solidFill>
            <a:schemeClr val="accent1">
              <a:lumMod val="50000"/>
            </a:schemeClr>
          </a:solidFill>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solidFill>
                  <a:schemeClr val="bg1"/>
                </a:solidFill>
              </a:rPr>
              <a:t>To facilitate these purposes, the Maryland Public Ethics Law allows for the exemption of Morgan State University personnel from some of the  law's conflict of interest provisions. </a:t>
            </a:r>
          </a:p>
          <a:p>
            <a:endParaRPr lang="en-US" dirty="0"/>
          </a:p>
        </p:txBody>
      </p:sp>
    </p:spTree>
    <p:extLst>
      <p:ext uri="{BB962C8B-B14F-4D97-AF65-F5344CB8AC3E}">
        <p14:creationId xmlns:p14="http://schemas.microsoft.com/office/powerpoint/2010/main" val="7021614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7</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spcBef>
                <a:spcPts val="0"/>
              </a:spcBef>
              <a:spcAft>
                <a:spcPts val="1800"/>
              </a:spcAft>
              <a:buNone/>
            </a:pPr>
            <a:r>
              <a:rPr lang="en-US" u="sng" dirty="0"/>
              <a:t>Choose the correct answer from the options below.</a:t>
            </a:r>
          </a:p>
          <a:p>
            <a:pPr marL="0" indent="0">
              <a:buNone/>
            </a:pPr>
            <a:r>
              <a:rPr lang="en-US" dirty="0"/>
              <a:t>If an employee has a question about Conflict of Interest in Research &amp; Development, they may discuss it with:</a:t>
            </a:r>
          </a:p>
          <a:p>
            <a:pPr marL="803275" indent="-346075">
              <a:buAutoNum type="alphaLcPeriod"/>
            </a:pPr>
            <a:r>
              <a:rPr lang="en-US" dirty="0"/>
              <a:t>Department Chair</a:t>
            </a:r>
          </a:p>
          <a:p>
            <a:pPr marL="803275" indent="-346075">
              <a:buAutoNum type="alphaLcPeriod"/>
            </a:pPr>
            <a:r>
              <a:rPr lang="en-US" dirty="0"/>
              <a:t>Conflict of Interest Committee (COIC) Member</a:t>
            </a:r>
          </a:p>
          <a:p>
            <a:pPr marL="803275" indent="-346075">
              <a:buAutoNum type="alphaLcPeriod"/>
            </a:pPr>
            <a:r>
              <a:rPr lang="en-US" dirty="0"/>
              <a:t>Office of Technology Transfer (OTT)</a:t>
            </a:r>
          </a:p>
          <a:p>
            <a:pPr marL="803275" indent="-346075">
              <a:buAutoNum type="alphaLcPeriod"/>
            </a:pPr>
            <a:r>
              <a:rPr lang="en-US" dirty="0"/>
              <a:t>All of the above</a:t>
            </a:r>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278195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d.</a:t>
            </a:r>
          </a:p>
          <a:p>
            <a:pPr marL="0" indent="0">
              <a:buNone/>
            </a:pPr>
            <a:r>
              <a:rPr lang="en-US" dirty="0"/>
              <a:t>An employee may discuss COI with their department chair, COIC member, or the OTT. </a:t>
            </a:r>
          </a:p>
        </p:txBody>
      </p:sp>
    </p:spTree>
    <p:extLst>
      <p:ext uri="{BB962C8B-B14F-4D97-AF65-F5344CB8AC3E}">
        <p14:creationId xmlns:p14="http://schemas.microsoft.com/office/powerpoint/2010/main" val="1852921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8</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spcBef>
                <a:spcPts val="0"/>
              </a:spcBef>
              <a:spcAft>
                <a:spcPts val="1800"/>
              </a:spcAft>
              <a:buNone/>
            </a:pPr>
            <a:r>
              <a:rPr lang="en-US" u="sng" dirty="0"/>
              <a:t>True or False</a:t>
            </a:r>
          </a:p>
          <a:p>
            <a:pPr marL="0" indent="0">
              <a:buNone/>
            </a:pPr>
            <a:r>
              <a:rPr lang="en-US" dirty="0"/>
              <a:t>The Conflict-of-Interest in R&amp;D Disclosure Form and Management Plan is submitted to the Department Chair/Unit Head.</a:t>
            </a:r>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278195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True.</a:t>
            </a:r>
          </a:p>
          <a:p>
            <a:pPr marL="0" indent="0">
              <a:buNone/>
            </a:pPr>
            <a:r>
              <a:rPr lang="en-US" dirty="0"/>
              <a:t>After review and signature, the chair submits it to their Dean or Vice President.</a:t>
            </a:r>
          </a:p>
        </p:txBody>
      </p:sp>
    </p:spTree>
    <p:extLst>
      <p:ext uri="{BB962C8B-B14F-4D97-AF65-F5344CB8AC3E}">
        <p14:creationId xmlns:p14="http://schemas.microsoft.com/office/powerpoint/2010/main" val="619401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9</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spcBef>
                <a:spcPts val="0"/>
              </a:spcBef>
              <a:spcAft>
                <a:spcPts val="1800"/>
              </a:spcAft>
              <a:buNone/>
            </a:pPr>
            <a:r>
              <a:rPr lang="en-US" u="sng" dirty="0"/>
              <a:t>Choose the correct answer from the options below.</a:t>
            </a:r>
          </a:p>
          <a:p>
            <a:pPr marL="0" indent="0">
              <a:buNone/>
            </a:pPr>
            <a:r>
              <a:rPr lang="en-US" dirty="0"/>
              <a:t>Who approves a COI Exemption in R&amp;D by an employee?</a:t>
            </a:r>
          </a:p>
          <a:p>
            <a:pPr marL="914400" indent="-457200">
              <a:buAutoNum type="alphaLcPeriod"/>
            </a:pPr>
            <a:r>
              <a:rPr lang="en-US" dirty="0"/>
              <a:t>Conflict of Interest Committee</a:t>
            </a:r>
          </a:p>
          <a:p>
            <a:pPr marL="914400" indent="-457200">
              <a:buAutoNum type="alphaLcPeriod"/>
            </a:pPr>
            <a:r>
              <a:rPr lang="en-US" dirty="0"/>
              <a:t>Department Chair/Dean</a:t>
            </a:r>
          </a:p>
          <a:p>
            <a:pPr marL="914400" indent="-457200">
              <a:buAutoNum type="alphaLcPeriod"/>
            </a:pPr>
            <a:r>
              <a:rPr lang="en-US" dirty="0"/>
              <a:t>University President</a:t>
            </a:r>
          </a:p>
          <a:p>
            <a:pPr marL="914400" indent="-457200">
              <a:buAutoNum type="alphaLcPeriod"/>
            </a:pPr>
            <a:r>
              <a:rPr lang="en-US" dirty="0"/>
              <a:t>Maryland State Ethics Commission</a:t>
            </a:r>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27819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c.</a:t>
            </a:r>
          </a:p>
          <a:p>
            <a:pPr marL="0" indent="0">
              <a:buNone/>
            </a:pPr>
            <a:r>
              <a:rPr lang="en-US" dirty="0"/>
              <a:t>The President of the University approves COI Exemptions in R&amp;D. </a:t>
            </a:r>
          </a:p>
        </p:txBody>
      </p:sp>
    </p:spTree>
    <p:extLst>
      <p:ext uri="{BB962C8B-B14F-4D97-AF65-F5344CB8AC3E}">
        <p14:creationId xmlns:p14="http://schemas.microsoft.com/office/powerpoint/2010/main" val="3270196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4779-FE8E-4D1C-AE7D-2B32B4EED16E}"/>
              </a:ext>
            </a:extLst>
          </p:cNvPr>
          <p:cNvSpPr>
            <a:spLocks noGrp="1"/>
          </p:cNvSpPr>
          <p:nvPr>
            <p:ph type="title"/>
          </p:nvPr>
        </p:nvSpPr>
        <p:spPr/>
        <p:txBody>
          <a:bodyPr/>
          <a:lstStyle/>
          <a:p>
            <a:r>
              <a:rPr lang="en-US" dirty="0"/>
              <a:t>Quiz Question 10</a:t>
            </a:r>
          </a:p>
        </p:txBody>
      </p:sp>
      <p:sp>
        <p:nvSpPr>
          <p:cNvPr id="3" name="Content Placeholder 2">
            <a:extLst>
              <a:ext uri="{FF2B5EF4-FFF2-40B4-BE49-F238E27FC236}">
                <a16:creationId xmlns:a16="http://schemas.microsoft.com/office/drawing/2014/main" id="{1AE18BFC-667E-493D-B6B8-51A629DA2E66}"/>
              </a:ext>
            </a:extLst>
          </p:cNvPr>
          <p:cNvSpPr>
            <a:spLocks noGrp="1"/>
          </p:cNvSpPr>
          <p:nvPr>
            <p:ph idx="1"/>
          </p:nvPr>
        </p:nvSpPr>
        <p:spPr>
          <a:xfrm>
            <a:off x="352096" y="1666481"/>
            <a:ext cx="8087569" cy="4351338"/>
          </a:xfrm>
        </p:spPr>
        <p:txBody>
          <a:bodyPr/>
          <a:lstStyle/>
          <a:p>
            <a:pPr marL="0" indent="0">
              <a:spcBef>
                <a:spcPts val="0"/>
              </a:spcBef>
              <a:spcAft>
                <a:spcPts val="1800"/>
              </a:spcAft>
              <a:buNone/>
            </a:pPr>
            <a:r>
              <a:rPr lang="en-US" u="sng" dirty="0"/>
              <a:t>Choose the correct answer from the options below.</a:t>
            </a:r>
          </a:p>
          <a:p>
            <a:pPr marL="0" indent="0">
              <a:buNone/>
            </a:pPr>
            <a:r>
              <a:rPr lang="en-US" dirty="0"/>
              <a:t>Where can a Conflict of Interest in R&amp;D occur?</a:t>
            </a:r>
          </a:p>
          <a:p>
            <a:pPr marL="914400" indent="-457200">
              <a:buAutoNum type="alphaLcPeriod"/>
            </a:pPr>
            <a:r>
              <a:rPr lang="en-US" dirty="0"/>
              <a:t>Activities under a Consulting Agreement</a:t>
            </a:r>
          </a:p>
          <a:p>
            <a:pPr marL="914400" indent="-457200">
              <a:buAutoNum type="alphaLcPeriod"/>
            </a:pPr>
            <a:r>
              <a:rPr lang="en-US" dirty="0"/>
              <a:t>Activities of family members</a:t>
            </a:r>
          </a:p>
          <a:p>
            <a:pPr marL="914400" indent="-457200">
              <a:buAutoNum type="alphaLcPeriod"/>
            </a:pPr>
            <a:r>
              <a:rPr lang="en-US" dirty="0"/>
              <a:t>A University Research Project</a:t>
            </a:r>
          </a:p>
          <a:p>
            <a:pPr marL="914400" indent="-457200">
              <a:buAutoNum type="alphaLcPeriod"/>
            </a:pPr>
            <a:r>
              <a:rPr lang="en-US" dirty="0"/>
              <a:t>All of the above</a:t>
            </a:r>
          </a:p>
        </p:txBody>
      </p:sp>
      <p:pic>
        <p:nvPicPr>
          <p:cNvPr id="4" name="Picture 3"/>
          <p:cNvPicPr>
            <a:picLocks noChangeAspect="1"/>
          </p:cNvPicPr>
          <p:nvPr/>
        </p:nvPicPr>
        <p:blipFill>
          <a:blip r:embed="rId2"/>
          <a:stretch>
            <a:fillRect/>
          </a:stretch>
        </p:blipFill>
        <p:spPr>
          <a:xfrm>
            <a:off x="9027902" y="4243250"/>
            <a:ext cx="3164098" cy="2206943"/>
          </a:xfrm>
          <a:prstGeom prst="rect">
            <a:avLst/>
          </a:prstGeom>
        </p:spPr>
      </p:pic>
      <p:sp>
        <p:nvSpPr>
          <p:cNvPr id="5" name="Content Placeholder 2">
            <a:extLst>
              <a:ext uri="{FF2B5EF4-FFF2-40B4-BE49-F238E27FC236}">
                <a16:creationId xmlns:a16="http://schemas.microsoft.com/office/drawing/2014/main" id="{1AE18BFC-667E-493D-B6B8-51A629DA2E66}"/>
              </a:ext>
            </a:extLst>
          </p:cNvPr>
          <p:cNvSpPr txBox="1">
            <a:spLocks/>
          </p:cNvSpPr>
          <p:nvPr/>
        </p:nvSpPr>
        <p:spPr>
          <a:xfrm>
            <a:off x="8612659" y="1666481"/>
            <a:ext cx="3315730" cy="27819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Answer:</a:t>
            </a:r>
          </a:p>
          <a:p>
            <a:pPr marL="0" indent="0">
              <a:buNone/>
            </a:pPr>
            <a:r>
              <a:rPr lang="en-US" dirty="0"/>
              <a:t>d.</a:t>
            </a:r>
          </a:p>
          <a:p>
            <a:pPr marL="0" indent="0">
              <a:buNone/>
            </a:pPr>
            <a:r>
              <a:rPr lang="en-US" dirty="0"/>
              <a:t>All of these activities </a:t>
            </a:r>
            <a:r>
              <a:rPr lang="en-US" u="sng" dirty="0"/>
              <a:t>may</a:t>
            </a:r>
            <a:r>
              <a:rPr lang="en-US" dirty="0"/>
              <a:t> constitute a COI in R&amp;D.</a:t>
            </a:r>
          </a:p>
        </p:txBody>
      </p:sp>
    </p:spTree>
    <p:extLst>
      <p:ext uri="{BB962C8B-B14F-4D97-AF65-F5344CB8AC3E}">
        <p14:creationId xmlns:p14="http://schemas.microsoft.com/office/powerpoint/2010/main" val="2704915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1EA83-B003-AB43-9B0B-6922164F9143}"/>
              </a:ext>
            </a:extLst>
          </p:cNvPr>
          <p:cNvSpPr>
            <a:spLocks noGrp="1"/>
          </p:cNvSpPr>
          <p:nvPr>
            <p:ph type="ctrTitle"/>
          </p:nvPr>
        </p:nvSpPr>
        <p:spPr>
          <a:xfrm>
            <a:off x="746760" y="0"/>
            <a:ext cx="10000009" cy="1316708"/>
          </a:xfrm>
        </p:spPr>
        <p:txBody>
          <a:bodyPr anchor="ctr" anchorCtr="0">
            <a:normAutofit/>
          </a:bodyPr>
          <a:lstStyle/>
          <a:p>
            <a:r>
              <a:rPr lang="en-US" sz="3200" dirty="0"/>
              <a:t>Morgan State University </a:t>
            </a:r>
            <a:br>
              <a:rPr lang="en-US" sz="3200" dirty="0"/>
            </a:br>
            <a:r>
              <a:rPr lang="en-US" sz="3200" dirty="0"/>
              <a:t>Conflict of Interest in R&amp;D Training Module</a:t>
            </a:r>
          </a:p>
        </p:txBody>
      </p:sp>
      <p:sp>
        <p:nvSpPr>
          <p:cNvPr id="3" name="TextBox 2"/>
          <p:cNvSpPr txBox="1"/>
          <p:nvPr/>
        </p:nvSpPr>
        <p:spPr>
          <a:xfrm>
            <a:off x="1304818" y="2781446"/>
            <a:ext cx="9729627" cy="1323439"/>
          </a:xfrm>
          <a:prstGeom prst="rect">
            <a:avLst/>
          </a:prstGeom>
          <a:noFill/>
        </p:spPr>
        <p:txBody>
          <a:bodyPr wrap="square" rtlCol="0">
            <a:spAutoFit/>
          </a:bodyPr>
          <a:lstStyle/>
          <a:p>
            <a:pPr algn="ctr"/>
            <a:r>
              <a:rPr lang="en-US" sz="4000" dirty="0"/>
              <a:t>Thank you for taking the Self- Administered COI in R&amp;D Training Module</a:t>
            </a:r>
          </a:p>
        </p:txBody>
      </p:sp>
    </p:spTree>
    <p:extLst>
      <p:ext uri="{BB962C8B-B14F-4D97-AF65-F5344CB8AC3E}">
        <p14:creationId xmlns:p14="http://schemas.microsoft.com/office/powerpoint/2010/main" val="2612706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p:txBody>
          <a:bodyPr/>
          <a:lstStyle/>
          <a:p>
            <a:r>
              <a:rPr lang="en-US" dirty="0"/>
              <a:t>Conflict of Interest</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p:txBody>
          <a:bodyPr>
            <a:normAutofit fontScale="92500" lnSpcReduction="10000"/>
          </a:bodyPr>
          <a:lstStyle/>
          <a:p>
            <a:pPr marL="0" indent="0">
              <a:spcBef>
                <a:spcPts val="0"/>
              </a:spcBef>
              <a:spcAft>
                <a:spcPts val="600"/>
              </a:spcAft>
              <a:buNone/>
            </a:pPr>
            <a:r>
              <a:rPr lang="en-US" b="1" dirty="0"/>
              <a:t>Conflict of Interest</a:t>
            </a:r>
          </a:p>
          <a:p>
            <a:pPr marL="0" indent="0">
              <a:spcBef>
                <a:spcPts val="0"/>
              </a:spcBef>
              <a:spcAft>
                <a:spcPts val="1200"/>
              </a:spcAft>
              <a:buNone/>
            </a:pPr>
            <a:r>
              <a:rPr lang="en-US" altLang="en-US" dirty="0"/>
              <a:t>A potential conflict of interest exists when there is a possibility for an individuals outside financial interests to directly and/or significantly affect the individual’s professional actions or decisions.</a:t>
            </a:r>
          </a:p>
          <a:p>
            <a:pPr marL="0" indent="0">
              <a:spcAft>
                <a:spcPts val="600"/>
              </a:spcAft>
              <a:buNone/>
            </a:pPr>
            <a:r>
              <a:rPr lang="en-US" b="1" dirty="0"/>
              <a:t>Where can a conflict of interest occur?</a:t>
            </a:r>
          </a:p>
          <a:p>
            <a:pPr marL="803275" lvl="1" indent="-346075"/>
            <a:r>
              <a:rPr lang="en-US" altLang="en-US" sz="2600" dirty="0"/>
              <a:t>Gifts</a:t>
            </a:r>
          </a:p>
          <a:p>
            <a:pPr marL="803275" lvl="1" indent="-346075"/>
            <a:r>
              <a:rPr lang="en-US" altLang="en-US" sz="2600" dirty="0"/>
              <a:t>Employment </a:t>
            </a:r>
          </a:p>
          <a:p>
            <a:pPr marL="803275" lvl="1" indent="-346075"/>
            <a:r>
              <a:rPr lang="en-US" altLang="en-US" sz="2600" dirty="0"/>
              <a:t>Technology licensing</a:t>
            </a:r>
          </a:p>
          <a:p>
            <a:pPr marL="803275" lvl="1" indent="-346075"/>
            <a:r>
              <a:rPr lang="en-US" altLang="en-US" sz="2600" dirty="0"/>
              <a:t>Activities of family members</a:t>
            </a:r>
          </a:p>
          <a:p>
            <a:pPr marL="803275" lvl="1" indent="-346075"/>
            <a:r>
              <a:rPr lang="en-US" altLang="en-US" sz="2600" dirty="0"/>
              <a:t>Purchasing and other business relationships</a:t>
            </a:r>
          </a:p>
          <a:p>
            <a:pPr marL="803275" lvl="1" indent="-346075"/>
            <a:r>
              <a:rPr lang="en-US" altLang="en-US" sz="2600" b="1" dirty="0"/>
              <a:t>Research (Conflict of Interest in R&amp;D)</a:t>
            </a:r>
          </a:p>
        </p:txBody>
      </p:sp>
      <p:pic>
        <p:nvPicPr>
          <p:cNvPr id="1028" name="Picture 4" descr="How Non-Financial Conflicts of Interest Impact Research — Research  Administration. Accelerated. | Bad Rabbit">
            <a:extLst>
              <a:ext uri="{FF2B5EF4-FFF2-40B4-BE49-F238E27FC236}">
                <a16:creationId xmlns:a16="http://schemas.microsoft.com/office/drawing/2014/main" id="{01ABF4C3-3AAB-44DC-B323-16AD359AEF62}"/>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857066" y="3296218"/>
            <a:ext cx="3847371" cy="2566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8702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F647A-3252-4616-82A1-182A87B29A38}"/>
              </a:ext>
            </a:extLst>
          </p:cNvPr>
          <p:cNvSpPr>
            <a:spLocks noGrp="1"/>
          </p:cNvSpPr>
          <p:nvPr>
            <p:ph type="title"/>
          </p:nvPr>
        </p:nvSpPr>
        <p:spPr>
          <a:xfrm>
            <a:off x="352095" y="324759"/>
            <a:ext cx="10661802" cy="890028"/>
          </a:xfrm>
        </p:spPr>
        <p:txBody>
          <a:bodyPr>
            <a:normAutofit fontScale="90000"/>
          </a:bodyPr>
          <a:lstStyle/>
          <a:p>
            <a:r>
              <a:rPr lang="en-US" dirty="0"/>
              <a:t>Morgan’s Conflict of Interest in R&amp;D Policy Goals</a:t>
            </a:r>
          </a:p>
        </p:txBody>
      </p:sp>
      <p:sp>
        <p:nvSpPr>
          <p:cNvPr id="3" name="Content Placeholder 2">
            <a:extLst>
              <a:ext uri="{FF2B5EF4-FFF2-40B4-BE49-F238E27FC236}">
                <a16:creationId xmlns:a16="http://schemas.microsoft.com/office/drawing/2014/main" id="{5EEC27FC-0C87-4ADD-AA93-4EF16F5FA0C1}"/>
              </a:ext>
            </a:extLst>
          </p:cNvPr>
          <p:cNvSpPr>
            <a:spLocks noGrp="1"/>
          </p:cNvSpPr>
          <p:nvPr>
            <p:ph idx="1"/>
          </p:nvPr>
        </p:nvSpPr>
        <p:spPr>
          <a:xfrm>
            <a:off x="494336" y="1666481"/>
            <a:ext cx="9798269" cy="4351338"/>
          </a:xfrm>
        </p:spPr>
        <p:txBody>
          <a:bodyPr>
            <a:normAutofit/>
          </a:bodyPr>
          <a:lstStyle/>
          <a:p>
            <a:pPr marL="0" indent="0" algn="ctr">
              <a:buNone/>
            </a:pPr>
            <a:endParaRPr lang="en-US" altLang="en-US" sz="1000" dirty="0"/>
          </a:p>
          <a:p>
            <a:pPr marL="393700" indent="-393700">
              <a:buFontTx/>
              <a:buChar char="•"/>
            </a:pPr>
            <a:r>
              <a:rPr lang="en-US" altLang="en-US" sz="3200" dirty="0"/>
              <a:t>Protect Research Participants</a:t>
            </a:r>
          </a:p>
          <a:p>
            <a:pPr marL="393700" indent="-393700">
              <a:buFontTx/>
              <a:buChar char="•"/>
            </a:pPr>
            <a:r>
              <a:rPr lang="en-US" altLang="en-US" sz="3200" dirty="0"/>
              <a:t>Protect the Integrity of the Research</a:t>
            </a:r>
          </a:p>
          <a:p>
            <a:pPr marL="393700" indent="-393700">
              <a:buFontTx/>
              <a:buChar char="•"/>
            </a:pPr>
            <a:r>
              <a:rPr lang="en-US" altLang="en-US" sz="3200" dirty="0"/>
              <a:t>Protect the Institution, Faculty, Employees and Students</a:t>
            </a:r>
          </a:p>
          <a:p>
            <a:pPr marL="1092200" lvl="1" indent="-457200"/>
            <a:r>
              <a:rPr lang="en-US" altLang="en-US" sz="3200" i="1" dirty="0"/>
              <a:t> </a:t>
            </a:r>
            <a:r>
              <a:rPr lang="en-US" altLang="en-US" sz="2800" i="1" dirty="0"/>
              <a:t>Funding Status</a:t>
            </a:r>
          </a:p>
          <a:p>
            <a:pPr marL="1092200" lvl="1" indent="-457200"/>
            <a:r>
              <a:rPr lang="en-US" altLang="en-US" sz="2800" i="1" dirty="0"/>
              <a:t> Litigation</a:t>
            </a:r>
          </a:p>
          <a:p>
            <a:pPr marL="1092200" lvl="1" indent="-457200"/>
            <a:r>
              <a:rPr lang="en-US" altLang="en-US" sz="2800" i="1" dirty="0"/>
              <a:t> Reputation/Public Image</a:t>
            </a:r>
          </a:p>
          <a:p>
            <a:pPr marL="393700" indent="-393700">
              <a:buFontTx/>
              <a:buChar char="•"/>
            </a:pPr>
            <a:r>
              <a:rPr lang="en-US" altLang="en-US" sz="3200" dirty="0"/>
              <a:t>Best Policy Practices</a:t>
            </a:r>
          </a:p>
          <a:p>
            <a:pPr marL="0" indent="0">
              <a:buNone/>
            </a:pPr>
            <a:endParaRPr lang="en-US" dirty="0"/>
          </a:p>
        </p:txBody>
      </p:sp>
      <p:pic>
        <p:nvPicPr>
          <p:cNvPr id="4098" name="Picture 2" descr="Making our company goals public: Q4 2018">
            <a:extLst>
              <a:ext uri="{FF2B5EF4-FFF2-40B4-BE49-F238E27FC236}">
                <a16:creationId xmlns:a16="http://schemas.microsoft.com/office/drawing/2014/main" id="{3E58BE98-C209-4A51-81A3-D4E05C44B4E4}"/>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8180071" y="3782340"/>
            <a:ext cx="3760986" cy="2235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4568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p:txBody>
          <a:bodyPr>
            <a:normAutofit/>
          </a:bodyPr>
          <a:lstStyle/>
          <a:p>
            <a:r>
              <a:rPr lang="en-US" dirty="0"/>
              <a:t>Conflict of Interest R&amp;D Exemptions</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a:xfrm>
            <a:off x="352096" y="1666481"/>
            <a:ext cx="9391979" cy="4351338"/>
          </a:xfrm>
        </p:spPr>
        <p:txBody>
          <a:bodyPr>
            <a:normAutofit/>
          </a:bodyPr>
          <a:lstStyle/>
          <a:p>
            <a:pPr>
              <a:spcAft>
                <a:spcPts val="1200"/>
              </a:spcAft>
            </a:pPr>
            <a:r>
              <a:rPr lang="en-US" b="1" dirty="0"/>
              <a:t>The University Board of Regents </a:t>
            </a:r>
            <a:r>
              <a:rPr lang="en-US" dirty="0"/>
              <a:t>has approved the Policy for Conflicts of Interest in Research and Development. The Policy and Procedures for obtaining exemptions, are approved by the State Ethics Commission (SEC). </a:t>
            </a:r>
          </a:p>
          <a:p>
            <a:pPr>
              <a:spcAft>
                <a:spcPts val="1200"/>
              </a:spcAft>
            </a:pPr>
            <a:r>
              <a:rPr lang="en-US" dirty="0"/>
              <a:t>A Conflict of Interest (COI) Committee reviews COI in R&amp;D Disclosures and COI Management Plans.</a:t>
            </a:r>
          </a:p>
          <a:p>
            <a:pPr>
              <a:spcAft>
                <a:spcPts val="1200"/>
              </a:spcAft>
            </a:pPr>
            <a:r>
              <a:rPr lang="en-US" dirty="0"/>
              <a:t>An approved COI Disclosure Form and COI Management Plan are required for an exemption to be considered by the University’s President for approval.</a:t>
            </a:r>
          </a:p>
        </p:txBody>
      </p:sp>
      <p:pic>
        <p:nvPicPr>
          <p:cNvPr id="3074" name="Picture 2" descr="Exemptions From Minimum Wage &amp; Overtime Rules">
            <a:extLst>
              <a:ext uri="{FF2B5EF4-FFF2-40B4-BE49-F238E27FC236}">
                <a16:creationId xmlns:a16="http://schemas.microsoft.com/office/drawing/2014/main" id="{0959C475-C3B3-412C-84B1-1CFFDAEEF0CF}"/>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842829" y="3486150"/>
            <a:ext cx="2247900" cy="2247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854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46A7273-73AB-4B9F-B373-383D9C833EB9}"/>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163117" y="3597672"/>
            <a:ext cx="2676787" cy="267678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p:txBody>
          <a:bodyPr/>
          <a:lstStyle/>
          <a:p>
            <a:r>
              <a:rPr lang="en-US" dirty="0"/>
              <a:t>Morgan’s Conflict of Interest Policies</a:t>
            </a: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p:txBody>
          <a:bodyPr>
            <a:normAutofit/>
          </a:bodyPr>
          <a:lstStyle/>
          <a:p>
            <a:pPr marL="0" indent="0">
              <a:buNone/>
            </a:pPr>
            <a:r>
              <a:rPr lang="en-US" dirty="0"/>
              <a:t>A present or former official or employee of a unit of the University may have a relationship (as defined herein) with an entity engaged in research or development, or an entity having a direct interest in the outcome of research or development, which relationship would otherwise be prohibited by the conflict of interest provisions of the Ethics Law, if such relationship is disclosed and approved by the President in accordance with the University's faculty conflict of interest procedures developed pursuant to this policy. </a:t>
            </a:r>
          </a:p>
          <a:p>
            <a:pPr marL="0" indent="0">
              <a:buNone/>
            </a:pPr>
            <a:endParaRPr lang="en-US" dirty="0"/>
          </a:p>
        </p:txBody>
      </p:sp>
    </p:spTree>
    <p:extLst>
      <p:ext uri="{BB962C8B-B14F-4D97-AF65-F5344CB8AC3E}">
        <p14:creationId xmlns:p14="http://schemas.microsoft.com/office/powerpoint/2010/main" val="2046580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C4AAF-27A1-48EE-888A-41944780B415}"/>
              </a:ext>
            </a:extLst>
          </p:cNvPr>
          <p:cNvSpPr>
            <a:spLocks noGrp="1"/>
          </p:cNvSpPr>
          <p:nvPr>
            <p:ph type="title"/>
          </p:nvPr>
        </p:nvSpPr>
        <p:spPr/>
        <p:txBody>
          <a:bodyPr>
            <a:normAutofit fontScale="90000"/>
          </a:bodyPr>
          <a:lstStyle/>
          <a:p>
            <a:r>
              <a:rPr lang="en-US" dirty="0"/>
              <a:t>Morgan’s Conflict of Interest Policies, cont’d.</a:t>
            </a:r>
          </a:p>
        </p:txBody>
      </p:sp>
      <p:sp>
        <p:nvSpPr>
          <p:cNvPr id="3" name="Content Placeholder 2">
            <a:extLst>
              <a:ext uri="{FF2B5EF4-FFF2-40B4-BE49-F238E27FC236}">
                <a16:creationId xmlns:a16="http://schemas.microsoft.com/office/drawing/2014/main" id="{82D30A8D-1896-4956-A7A9-678C626CFAB6}"/>
              </a:ext>
            </a:extLst>
          </p:cNvPr>
          <p:cNvSpPr>
            <a:spLocks noGrp="1"/>
          </p:cNvSpPr>
          <p:nvPr>
            <p:ph idx="1"/>
          </p:nvPr>
        </p:nvSpPr>
        <p:spPr>
          <a:xfrm>
            <a:off x="275896" y="1742681"/>
            <a:ext cx="8639768" cy="4351338"/>
          </a:xfrm>
        </p:spPr>
        <p:txBody>
          <a:bodyPr/>
          <a:lstStyle/>
          <a:p>
            <a:pPr marL="0" indent="0">
              <a:spcBef>
                <a:spcPts val="0"/>
              </a:spcBef>
              <a:spcAft>
                <a:spcPts val="1200"/>
              </a:spcAft>
              <a:buNone/>
            </a:pPr>
            <a:r>
              <a:rPr lang="en-US" dirty="0"/>
              <a:t>The President, a Vice President or one holding a similar such position may have such a relationship only if the Board of Regents makes the following findings: </a:t>
            </a:r>
          </a:p>
          <a:p>
            <a:pPr marL="971550" lvl="1" indent="-514350">
              <a:buFont typeface="+mj-lt"/>
              <a:buAutoNum type="arabicPeriod"/>
            </a:pPr>
            <a:r>
              <a:rPr lang="en-US" sz="2800" dirty="0"/>
              <a:t>That participation by, and the financial interest or employment of, the official is necessary to the success of the research or development activity.</a:t>
            </a:r>
          </a:p>
          <a:p>
            <a:pPr marL="971550" lvl="1" indent="-514350">
              <a:buFont typeface="+mj-lt"/>
              <a:buAutoNum type="arabicPeriod"/>
            </a:pPr>
            <a:r>
              <a:rPr lang="en-US" sz="2800" dirty="0"/>
              <a:t>That any conflict of interest can be managed consistent with the purposes of relevant provisions of the Public Ethics Law. </a:t>
            </a:r>
          </a:p>
          <a:p>
            <a:endParaRPr lang="en-US" dirty="0"/>
          </a:p>
        </p:txBody>
      </p:sp>
      <p:pic>
        <p:nvPicPr>
          <p:cNvPr id="6" name="Picture 5"/>
          <p:cNvPicPr>
            <a:picLocks noChangeAspect="1"/>
          </p:cNvPicPr>
          <p:nvPr/>
        </p:nvPicPr>
        <p:blipFill>
          <a:blip r:embed="rId2"/>
          <a:stretch>
            <a:fillRect/>
          </a:stretch>
        </p:blipFill>
        <p:spPr>
          <a:xfrm>
            <a:off x="9342596" y="2232062"/>
            <a:ext cx="2449228" cy="2482177"/>
          </a:xfrm>
          <a:prstGeom prst="rect">
            <a:avLst/>
          </a:prstGeom>
        </p:spPr>
      </p:pic>
    </p:spTree>
    <p:extLst>
      <p:ext uri="{BB962C8B-B14F-4D97-AF65-F5344CB8AC3E}">
        <p14:creationId xmlns:p14="http://schemas.microsoft.com/office/powerpoint/2010/main" val="4033051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0045-5B2F-3D49-8943-7DD408066BCD}"/>
              </a:ext>
            </a:extLst>
          </p:cNvPr>
          <p:cNvSpPr>
            <a:spLocks noGrp="1"/>
          </p:cNvSpPr>
          <p:nvPr>
            <p:ph type="title"/>
          </p:nvPr>
        </p:nvSpPr>
        <p:spPr/>
        <p:txBody>
          <a:bodyPr>
            <a:noAutofit/>
          </a:bodyPr>
          <a:lstStyle/>
          <a:p>
            <a:r>
              <a:rPr lang="en-US" sz="3600" dirty="0"/>
              <a:t>Morgan’s Conflict of Interest Policies, cont’d</a:t>
            </a:r>
            <a:r>
              <a:rPr lang="en-US" sz="3600" b="1" dirty="0"/>
              <a:t>.</a:t>
            </a:r>
            <a:endParaRPr lang="en-US" sz="3600" b="1" dirty="0">
              <a:solidFill>
                <a:srgbClr val="FF0000"/>
              </a:solidFill>
            </a:endParaRPr>
          </a:p>
        </p:txBody>
      </p:sp>
      <p:sp>
        <p:nvSpPr>
          <p:cNvPr id="3" name="Content Placeholder 2">
            <a:extLst>
              <a:ext uri="{FF2B5EF4-FFF2-40B4-BE49-F238E27FC236}">
                <a16:creationId xmlns:a16="http://schemas.microsoft.com/office/drawing/2014/main" id="{AD6D2DCA-2887-2045-9FDF-BF4411D79579}"/>
              </a:ext>
            </a:extLst>
          </p:cNvPr>
          <p:cNvSpPr>
            <a:spLocks noGrp="1"/>
          </p:cNvSpPr>
          <p:nvPr>
            <p:ph idx="1"/>
          </p:nvPr>
        </p:nvSpPr>
        <p:spPr>
          <a:xfrm>
            <a:off x="352094" y="2288781"/>
            <a:ext cx="8020381" cy="3153169"/>
          </a:xfrm>
        </p:spPr>
        <p:txBody>
          <a:bodyPr>
            <a:normAutofit/>
          </a:bodyPr>
          <a:lstStyle/>
          <a:p>
            <a:pPr marL="0" indent="0">
              <a:buNone/>
            </a:pPr>
            <a:r>
              <a:rPr lang="en-US" sz="3200" dirty="0"/>
              <a:t>The approval of a relationship under the COI in R&amp;D Policy does not relieve the official or employee from the obligation to comply with other University policies, including the University Policy on Professional Commitment of Faculty. </a:t>
            </a:r>
          </a:p>
          <a:p>
            <a:pPr marL="0" indent="0">
              <a:buNone/>
            </a:pPr>
            <a:endParaRPr lang="en-US" dirty="0"/>
          </a:p>
        </p:txBody>
      </p:sp>
      <p:pic>
        <p:nvPicPr>
          <p:cNvPr id="4" name="Picture 2" descr="Our policies - AGSD-UK">
            <a:extLst>
              <a:ext uri="{FF2B5EF4-FFF2-40B4-BE49-F238E27FC236}">
                <a16:creationId xmlns:a16="http://schemas.microsoft.com/office/drawing/2014/main" id="{2F140C0C-FBFB-4244-B223-8C2C89A47719}"/>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8496558" y="2680837"/>
            <a:ext cx="3498105" cy="31306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5624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18896</TotalTime>
  <Words>2525</Words>
  <Application>Microsoft Macintosh PowerPoint</Application>
  <PresentationFormat>Widescreen</PresentationFormat>
  <Paragraphs>200</Paragraphs>
  <Slides>34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Courier New</vt:lpstr>
      <vt:lpstr>Garamond</vt:lpstr>
      <vt:lpstr>Wingdings</vt:lpstr>
      <vt:lpstr>Office Theme</vt:lpstr>
      <vt:lpstr>Morgan State University  Conflict of Interest in R&amp;D Training Module</vt:lpstr>
      <vt:lpstr>Learning Objectives</vt:lpstr>
      <vt:lpstr>PowerPoint Presentation</vt:lpstr>
      <vt:lpstr>Conflict of Interest</vt:lpstr>
      <vt:lpstr>Morgan’s Conflict of Interest in R&amp;D Policy Goals</vt:lpstr>
      <vt:lpstr>Conflict of Interest R&amp;D Exemptions</vt:lpstr>
      <vt:lpstr>Morgan’s Conflict of Interest Policies</vt:lpstr>
      <vt:lpstr>Morgan’s Conflict of Interest Policies, cont’d.</vt:lpstr>
      <vt:lpstr>Morgan’s Conflict of Interest Policies, cont’d.</vt:lpstr>
      <vt:lpstr>Morgan’s Conflict of Interest in R&amp;D Procedures</vt:lpstr>
      <vt:lpstr>Morgan’s Conflict of Interest in R&amp;D Procedures, cont’d.</vt:lpstr>
      <vt:lpstr>Morgan’s Conflict of Interest in R&amp;D Procedures, cont’d.</vt:lpstr>
      <vt:lpstr>State: Financial Interests &amp; Conflict of Interest in Research &amp; Development</vt:lpstr>
      <vt:lpstr>COI Committee Recommendation for Exemption</vt:lpstr>
      <vt:lpstr>Supervisory Positions: Improper Influence</vt:lpstr>
      <vt:lpstr>Case Study A Question &amp; Answer </vt:lpstr>
      <vt:lpstr>State: Financial Interests &amp; Conflict of Interest in Research &amp; Development</vt:lpstr>
      <vt:lpstr>Federal: Financial Interests &amp; Conflict of Interest in Research &amp; Development</vt:lpstr>
      <vt:lpstr>Federal: Financial Interests &amp; Conflict of Interest in Research &amp; Development</vt:lpstr>
      <vt:lpstr>Case Study B Question &amp; Answer </vt:lpstr>
      <vt:lpstr>Conflict of Interest Disclosure Form</vt:lpstr>
      <vt:lpstr>Additional Resources</vt:lpstr>
      <vt:lpstr>PowerPoint Presentation</vt:lpstr>
      <vt:lpstr>Quiz Question 1</vt:lpstr>
      <vt:lpstr>Quiz Question 2</vt:lpstr>
      <vt:lpstr>Quiz Question 3</vt:lpstr>
      <vt:lpstr>Quiz Question 4</vt:lpstr>
      <vt:lpstr>Quiz Question 5</vt:lpstr>
      <vt:lpstr>Quiz Question 6</vt:lpstr>
      <vt:lpstr>Quiz Question 7</vt:lpstr>
      <vt:lpstr>Quiz Question 8</vt:lpstr>
      <vt:lpstr>Quiz Question 9</vt:lpstr>
      <vt:lpstr>Quiz Question 10</vt:lpstr>
      <vt:lpstr>Morgan State University  Conflict of Interest in R&amp;D Training Module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 Morris</dc:creator>
  <cp:lastModifiedBy>Ms. Alexa Morris</cp:lastModifiedBy>
  <cp:revision>125</cp:revision>
  <dcterms:created xsi:type="dcterms:W3CDTF">2020-09-17T14:47:49Z</dcterms:created>
  <dcterms:modified xsi:type="dcterms:W3CDTF">2025-08-12T16:11:20Z</dcterms:modified>
</cp:coreProperties>
</file>