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1" r:id="rId1"/>
  </p:sldMasterIdLst>
  <p:notesMasterIdLst>
    <p:notesMasterId r:id="rId51"/>
  </p:notesMasterIdLst>
  <p:handoutMasterIdLst>
    <p:handoutMasterId r:id="rId52"/>
  </p:handoutMasterIdLst>
  <p:sldIdLst>
    <p:sldId id="340" r:id="rId2"/>
    <p:sldId id="317" r:id="rId3"/>
    <p:sldId id="318" r:id="rId4"/>
    <p:sldId id="319" r:id="rId5"/>
    <p:sldId id="323" r:id="rId6"/>
    <p:sldId id="320" r:id="rId7"/>
    <p:sldId id="321" r:id="rId8"/>
    <p:sldId id="322" r:id="rId9"/>
    <p:sldId id="325" r:id="rId10"/>
    <p:sldId id="326" r:id="rId11"/>
    <p:sldId id="327" r:id="rId12"/>
    <p:sldId id="328" r:id="rId13"/>
    <p:sldId id="329" r:id="rId14"/>
    <p:sldId id="330" r:id="rId15"/>
    <p:sldId id="347" r:id="rId16"/>
    <p:sldId id="342" r:id="rId17"/>
    <p:sldId id="346" r:id="rId18"/>
    <p:sldId id="331" r:id="rId19"/>
    <p:sldId id="334" r:id="rId20"/>
    <p:sldId id="344" r:id="rId21"/>
    <p:sldId id="338" r:id="rId22"/>
    <p:sldId id="257" r:id="rId23"/>
    <p:sldId id="305" r:id="rId24"/>
    <p:sldId id="259" r:id="rId25"/>
    <p:sldId id="265" r:id="rId26"/>
    <p:sldId id="335" r:id="rId27"/>
    <p:sldId id="336" r:id="rId28"/>
    <p:sldId id="345" r:id="rId29"/>
    <p:sldId id="333" r:id="rId30"/>
    <p:sldId id="337" r:id="rId31"/>
    <p:sldId id="296" r:id="rId32"/>
    <p:sldId id="297" r:id="rId33"/>
    <p:sldId id="276" r:id="rId34"/>
    <p:sldId id="279" r:id="rId35"/>
    <p:sldId id="292" r:id="rId36"/>
    <p:sldId id="261" r:id="rId37"/>
    <p:sldId id="303" r:id="rId38"/>
    <p:sldId id="268" r:id="rId39"/>
    <p:sldId id="310" r:id="rId40"/>
    <p:sldId id="312" r:id="rId41"/>
    <p:sldId id="284" r:id="rId42"/>
    <p:sldId id="285" r:id="rId43"/>
    <p:sldId id="298" r:id="rId44"/>
    <p:sldId id="299" r:id="rId45"/>
    <p:sldId id="315" r:id="rId46"/>
    <p:sldId id="316" r:id="rId47"/>
    <p:sldId id="264" r:id="rId48"/>
    <p:sldId id="286" r:id="rId49"/>
    <p:sldId id="339" r:id="rId50"/>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26" autoAdjust="0"/>
    <p:restoredTop sz="92791" autoAdjust="0"/>
  </p:normalViewPr>
  <p:slideViewPr>
    <p:cSldViewPr>
      <p:cViewPr varScale="1">
        <p:scale>
          <a:sx n="102" d="100"/>
          <a:sy n="102" d="100"/>
        </p:scale>
        <p:origin x="140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3960"/>
    </p:cViewPr>
  </p:sorterViewPr>
  <p:notesViewPr>
    <p:cSldViewPr>
      <p:cViewPr varScale="1">
        <p:scale>
          <a:sx n="58" d="100"/>
          <a:sy n="58" d="100"/>
        </p:scale>
        <p:origin x="-1764" y="-66"/>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20651EA-CE47-4553-A76C-2EDFB0FFB34D}"/>
              </a:ext>
            </a:extLst>
          </p:cNvPr>
          <p:cNvSpPr>
            <a:spLocks noGrp="1" noChangeArrowheads="1"/>
          </p:cNvSpPr>
          <p:nvPr>
            <p:ph type="hdr" sz="quarter"/>
          </p:nvPr>
        </p:nvSpPr>
        <p:spPr bwMode="auto">
          <a:xfrm>
            <a:off x="0" y="0"/>
            <a:ext cx="2971800" cy="460375"/>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5363" name="Rectangle 3">
            <a:extLst>
              <a:ext uri="{FF2B5EF4-FFF2-40B4-BE49-F238E27FC236}">
                <a16:creationId xmlns:a16="http://schemas.microsoft.com/office/drawing/2014/main" id="{E08622A1-D10A-4EEE-B768-BC81D699FD66}"/>
              </a:ext>
            </a:extLst>
          </p:cNvPr>
          <p:cNvSpPr>
            <a:spLocks noGrp="1" noChangeArrowheads="1"/>
          </p:cNvSpPr>
          <p:nvPr>
            <p:ph type="dt" sz="quarter" idx="1"/>
          </p:nvPr>
        </p:nvSpPr>
        <p:spPr bwMode="auto">
          <a:xfrm>
            <a:off x="3886200" y="0"/>
            <a:ext cx="2971800" cy="460375"/>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15364" name="Rectangle 4">
            <a:extLst>
              <a:ext uri="{FF2B5EF4-FFF2-40B4-BE49-F238E27FC236}">
                <a16:creationId xmlns:a16="http://schemas.microsoft.com/office/drawing/2014/main" id="{BAF2B5AE-31C2-4220-8251-C579F938AA10}"/>
              </a:ext>
            </a:extLst>
          </p:cNvPr>
          <p:cNvSpPr>
            <a:spLocks noGrp="1" noChangeArrowheads="1"/>
          </p:cNvSpPr>
          <p:nvPr>
            <p:ph type="ftr" sz="quarter" idx="2"/>
          </p:nvPr>
        </p:nvSpPr>
        <p:spPr bwMode="auto">
          <a:xfrm>
            <a:off x="0" y="8739188"/>
            <a:ext cx="2971800" cy="460375"/>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defRPr>
            </a:lvl1pPr>
          </a:lstStyle>
          <a:p>
            <a:pPr>
              <a:defRPr/>
            </a:pPr>
            <a:r>
              <a:rPr lang="en-US"/>
              <a:t>Conflicts of Interest: Recognition and Management</a:t>
            </a:r>
          </a:p>
        </p:txBody>
      </p:sp>
      <p:sp>
        <p:nvSpPr>
          <p:cNvPr id="15365" name="Rectangle 5">
            <a:extLst>
              <a:ext uri="{FF2B5EF4-FFF2-40B4-BE49-F238E27FC236}">
                <a16:creationId xmlns:a16="http://schemas.microsoft.com/office/drawing/2014/main" id="{05FDAFCE-09A8-4D4D-B5F3-A29337DEE0A1}"/>
              </a:ext>
            </a:extLst>
          </p:cNvPr>
          <p:cNvSpPr>
            <a:spLocks noGrp="1" noChangeArrowheads="1"/>
          </p:cNvSpPr>
          <p:nvPr>
            <p:ph type="sldNum" sz="quarter" idx="3"/>
          </p:nvPr>
        </p:nvSpPr>
        <p:spPr bwMode="auto">
          <a:xfrm>
            <a:off x="3886200" y="8739188"/>
            <a:ext cx="2971800" cy="460375"/>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C139508B-37FD-42A2-A850-1EF5E153CB8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4559014-D281-415A-B487-AEA920B788B8}"/>
              </a:ext>
            </a:extLst>
          </p:cNvPr>
          <p:cNvSpPr>
            <a:spLocks noGrp="1" noChangeArrowheads="1"/>
          </p:cNvSpPr>
          <p:nvPr>
            <p:ph type="hdr" sz="quarter"/>
          </p:nvPr>
        </p:nvSpPr>
        <p:spPr bwMode="auto">
          <a:xfrm>
            <a:off x="0" y="0"/>
            <a:ext cx="2971800" cy="460375"/>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7411" name="Rectangle 3">
            <a:extLst>
              <a:ext uri="{FF2B5EF4-FFF2-40B4-BE49-F238E27FC236}">
                <a16:creationId xmlns:a16="http://schemas.microsoft.com/office/drawing/2014/main" id="{8B5AC78B-9352-4758-9DE5-73AE896ED73B}"/>
              </a:ext>
            </a:extLst>
          </p:cNvPr>
          <p:cNvSpPr>
            <a:spLocks noGrp="1" noChangeArrowheads="1"/>
          </p:cNvSpPr>
          <p:nvPr>
            <p:ph type="dt" idx="1"/>
          </p:nvPr>
        </p:nvSpPr>
        <p:spPr bwMode="auto">
          <a:xfrm>
            <a:off x="3886200" y="0"/>
            <a:ext cx="2971800" cy="460375"/>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8196" name="Rectangle 4">
            <a:extLst>
              <a:ext uri="{FF2B5EF4-FFF2-40B4-BE49-F238E27FC236}">
                <a16:creationId xmlns:a16="http://schemas.microsoft.com/office/drawing/2014/main" id="{480BF23E-98BA-4833-8E14-DB66C461AA0D}"/>
              </a:ext>
            </a:extLst>
          </p:cNvPr>
          <p:cNvSpPr>
            <a:spLocks noGrp="1" noRot="1" noChangeAspect="1"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a:extLst>
              <a:ext uri="{FF2B5EF4-FFF2-40B4-BE49-F238E27FC236}">
                <a16:creationId xmlns:a16="http://schemas.microsoft.com/office/drawing/2014/main" id="{3950572D-EC6B-43DD-9745-DBED451E2F1A}"/>
              </a:ext>
            </a:extLst>
          </p:cNvPr>
          <p:cNvSpPr>
            <a:spLocks noGrp="1" noChangeArrowheads="1"/>
          </p:cNvSpPr>
          <p:nvPr>
            <p:ph type="body" sz="quarter" idx="3"/>
          </p:nvPr>
        </p:nvSpPr>
        <p:spPr bwMode="auto">
          <a:xfrm>
            <a:off x="914400" y="4370388"/>
            <a:ext cx="5029200" cy="4138612"/>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a:extLst>
              <a:ext uri="{FF2B5EF4-FFF2-40B4-BE49-F238E27FC236}">
                <a16:creationId xmlns:a16="http://schemas.microsoft.com/office/drawing/2014/main" id="{D8762F61-4C8A-42F6-8DE2-1D2D626AC9F4}"/>
              </a:ext>
            </a:extLst>
          </p:cNvPr>
          <p:cNvSpPr>
            <a:spLocks noGrp="1" noChangeArrowheads="1"/>
          </p:cNvSpPr>
          <p:nvPr>
            <p:ph type="ftr" sz="quarter" idx="4"/>
          </p:nvPr>
        </p:nvSpPr>
        <p:spPr bwMode="auto">
          <a:xfrm>
            <a:off x="0" y="8739188"/>
            <a:ext cx="2971800" cy="460375"/>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7415" name="Rectangle 7">
            <a:extLst>
              <a:ext uri="{FF2B5EF4-FFF2-40B4-BE49-F238E27FC236}">
                <a16:creationId xmlns:a16="http://schemas.microsoft.com/office/drawing/2014/main" id="{216B16B7-9B78-4389-83ED-62517A0D48EA}"/>
              </a:ext>
            </a:extLst>
          </p:cNvPr>
          <p:cNvSpPr>
            <a:spLocks noGrp="1" noChangeArrowheads="1"/>
          </p:cNvSpPr>
          <p:nvPr>
            <p:ph type="sldNum" sz="quarter" idx="5"/>
          </p:nvPr>
        </p:nvSpPr>
        <p:spPr bwMode="auto">
          <a:xfrm>
            <a:off x="3886200" y="8739188"/>
            <a:ext cx="2971800" cy="460375"/>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AFAC64D-9588-498F-906E-114193313CA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88B7FF90-7F45-412E-9E3D-0359CD482EF8}"/>
              </a:ext>
            </a:extLst>
          </p:cNvPr>
          <p:cNvSpPr>
            <a:spLocks noGrp="1" noRot="1" noChangeAspect="1" noTextEdit="1"/>
          </p:cNvSpPr>
          <p:nvPr>
            <p:ph type="sldImg"/>
          </p:nvPr>
        </p:nvSpPr>
        <p:spPr>
          <a:ln/>
        </p:spPr>
      </p:sp>
      <p:sp>
        <p:nvSpPr>
          <p:cNvPr id="11267" name="Notes Placeholder 2">
            <a:extLst>
              <a:ext uri="{FF2B5EF4-FFF2-40B4-BE49-F238E27FC236}">
                <a16:creationId xmlns:a16="http://schemas.microsoft.com/office/drawing/2014/main" id="{1946CC52-B74B-4679-B60A-5003AC02286D}"/>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11268" name="Slide Number Placeholder 3">
            <a:extLst>
              <a:ext uri="{FF2B5EF4-FFF2-40B4-BE49-F238E27FC236}">
                <a16:creationId xmlns:a16="http://schemas.microsoft.com/office/drawing/2014/main" id="{7D8594D0-DDEB-48FB-B5C0-23FC33234959}"/>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C76A840-0C27-49D2-924C-4A685AE7489F}" type="slidenum">
              <a:rPr lang="en-US" altLang="en-US" sz="1200" smtClean="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71844870-0059-4B08-95F2-E2C097588407}"/>
              </a:ext>
            </a:extLst>
          </p:cNvPr>
          <p:cNvSpPr>
            <a:spLocks noGrp="1" noRot="1" noChangeAspect="1" noTextEdit="1"/>
          </p:cNvSpPr>
          <p:nvPr>
            <p:ph type="sldImg"/>
          </p:nvPr>
        </p:nvSpPr>
        <p:spPr>
          <a:ln/>
        </p:spPr>
      </p:sp>
      <p:sp>
        <p:nvSpPr>
          <p:cNvPr id="29699" name="Notes Placeholder 2">
            <a:extLst>
              <a:ext uri="{FF2B5EF4-FFF2-40B4-BE49-F238E27FC236}">
                <a16:creationId xmlns:a16="http://schemas.microsoft.com/office/drawing/2014/main" id="{4F19D0E5-C9DE-44CD-9117-2FEE340523BC}"/>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29700" name="Slide Number Placeholder 3">
            <a:extLst>
              <a:ext uri="{FF2B5EF4-FFF2-40B4-BE49-F238E27FC236}">
                <a16:creationId xmlns:a16="http://schemas.microsoft.com/office/drawing/2014/main" id="{96FADEA4-B773-4917-BA67-15A3269EC85B}"/>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61FD19C-4B91-4B3F-8E8F-DE53C1333ABA}" type="slidenum">
              <a:rPr lang="en-US" altLang="en-US" sz="1200" smtClean="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508F536-B6F5-4334-9430-E1C64C962348}"/>
              </a:ext>
            </a:extLst>
          </p:cNvPr>
          <p:cNvSpPr>
            <a:spLocks noGrp="1" noRot="1" noChangeAspect="1" noTextEdit="1"/>
          </p:cNvSpPr>
          <p:nvPr>
            <p:ph type="sldImg"/>
          </p:nvPr>
        </p:nvSpPr>
        <p:spPr>
          <a:ln/>
        </p:spPr>
      </p:sp>
      <p:sp>
        <p:nvSpPr>
          <p:cNvPr id="31747" name="Notes Placeholder 2">
            <a:extLst>
              <a:ext uri="{FF2B5EF4-FFF2-40B4-BE49-F238E27FC236}">
                <a16:creationId xmlns:a16="http://schemas.microsoft.com/office/drawing/2014/main" id="{BB6C3968-0572-48CF-A369-B7AD6C336EA8}"/>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31748" name="Slide Number Placeholder 3">
            <a:extLst>
              <a:ext uri="{FF2B5EF4-FFF2-40B4-BE49-F238E27FC236}">
                <a16:creationId xmlns:a16="http://schemas.microsoft.com/office/drawing/2014/main" id="{FC16038C-FBAA-4E87-A600-7CAC30A5DCD3}"/>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6DDBD2E-EED0-4B71-B32A-84CCCBFC1302}" type="slidenum">
              <a:rPr lang="en-US" altLang="en-US" sz="1200" smtClean="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57B0B5E5-0B3B-429B-8F21-CEBE09230C3D}"/>
              </a:ext>
            </a:extLst>
          </p:cNvPr>
          <p:cNvSpPr>
            <a:spLocks noGrp="1" noRot="1" noChangeAspect="1" noTextEdit="1"/>
          </p:cNvSpPr>
          <p:nvPr>
            <p:ph type="sldImg"/>
          </p:nvPr>
        </p:nvSpPr>
        <p:spPr>
          <a:ln/>
        </p:spPr>
      </p:sp>
      <p:sp>
        <p:nvSpPr>
          <p:cNvPr id="33795" name="Notes Placeholder 2">
            <a:extLst>
              <a:ext uri="{FF2B5EF4-FFF2-40B4-BE49-F238E27FC236}">
                <a16:creationId xmlns:a16="http://schemas.microsoft.com/office/drawing/2014/main" id="{0100B6DD-7C5F-4D6E-A3FF-0BD42F1DD037}"/>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33796" name="Slide Number Placeholder 3">
            <a:extLst>
              <a:ext uri="{FF2B5EF4-FFF2-40B4-BE49-F238E27FC236}">
                <a16:creationId xmlns:a16="http://schemas.microsoft.com/office/drawing/2014/main" id="{D3F71E22-0FBD-41A8-9E36-202E4CEE1566}"/>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4D15420-A1C5-4CAB-8E36-E59B225AEEB1}" type="slidenum">
              <a:rPr lang="en-US" altLang="en-US" sz="1200" smtClean="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83C5057-5982-480B-BC40-4541A397D62F}"/>
              </a:ext>
            </a:extLst>
          </p:cNvPr>
          <p:cNvSpPr>
            <a:spLocks noGrp="1" noRot="1" noChangeAspect="1" noTextEdit="1"/>
          </p:cNvSpPr>
          <p:nvPr>
            <p:ph type="sldImg"/>
          </p:nvPr>
        </p:nvSpPr>
        <p:spPr>
          <a:ln/>
        </p:spPr>
      </p:sp>
      <p:sp>
        <p:nvSpPr>
          <p:cNvPr id="35843" name="Notes Placeholder 2">
            <a:extLst>
              <a:ext uri="{FF2B5EF4-FFF2-40B4-BE49-F238E27FC236}">
                <a16:creationId xmlns:a16="http://schemas.microsoft.com/office/drawing/2014/main" id="{8AE59F03-7288-4206-8BF3-2BD8432ABDCB}"/>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35844" name="Slide Number Placeholder 3">
            <a:extLst>
              <a:ext uri="{FF2B5EF4-FFF2-40B4-BE49-F238E27FC236}">
                <a16:creationId xmlns:a16="http://schemas.microsoft.com/office/drawing/2014/main" id="{83547C8F-1E4E-40FA-AF8A-675299731199}"/>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5281F2A-9FB2-4EB4-B184-0C302DFE5CCB}" type="slidenum">
              <a:rPr lang="en-US" altLang="en-US" sz="1200" smtClean="0"/>
              <a:pPr/>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F6EDB7D-60AB-44A5-9758-A51B1E76B6E6}"/>
              </a:ext>
            </a:extLst>
          </p:cNvPr>
          <p:cNvSpPr>
            <a:spLocks noGrp="1" noRot="1" noChangeAspect="1" noTextEdit="1"/>
          </p:cNvSpPr>
          <p:nvPr>
            <p:ph type="sldImg"/>
          </p:nvPr>
        </p:nvSpPr>
        <p:spPr>
          <a:ln/>
        </p:spPr>
      </p:sp>
      <p:sp>
        <p:nvSpPr>
          <p:cNvPr id="37891" name="Notes Placeholder 2">
            <a:extLst>
              <a:ext uri="{FF2B5EF4-FFF2-40B4-BE49-F238E27FC236}">
                <a16:creationId xmlns:a16="http://schemas.microsoft.com/office/drawing/2014/main" id="{662E24C4-50F8-49E2-A2E4-69351F5262C7}"/>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37892" name="Slide Number Placeholder 3">
            <a:extLst>
              <a:ext uri="{FF2B5EF4-FFF2-40B4-BE49-F238E27FC236}">
                <a16:creationId xmlns:a16="http://schemas.microsoft.com/office/drawing/2014/main" id="{4E2203DB-59BC-4F83-A161-182D6B513656}"/>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F794208-BBD7-4059-ACEB-86193CB0E4EE}" type="slidenum">
              <a:rPr lang="en-US" altLang="en-US" sz="1200" smtClean="0"/>
              <a:pPr/>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A5145D43-7EC3-4AC0-AA66-B54AA5EBE250}"/>
              </a:ext>
            </a:extLst>
          </p:cNvPr>
          <p:cNvSpPr>
            <a:spLocks noGrp="1" noRot="1" noChangeAspect="1" noTextEdit="1"/>
          </p:cNvSpPr>
          <p:nvPr>
            <p:ph type="sldImg"/>
          </p:nvPr>
        </p:nvSpPr>
        <p:spPr>
          <a:ln/>
        </p:spPr>
      </p:sp>
      <p:sp>
        <p:nvSpPr>
          <p:cNvPr id="41987" name="Notes Placeholder 2">
            <a:extLst>
              <a:ext uri="{FF2B5EF4-FFF2-40B4-BE49-F238E27FC236}">
                <a16:creationId xmlns:a16="http://schemas.microsoft.com/office/drawing/2014/main" id="{E9987D36-C4D4-451A-9157-5F32DEA4DC5C}"/>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41988" name="Slide Number Placeholder 3">
            <a:extLst>
              <a:ext uri="{FF2B5EF4-FFF2-40B4-BE49-F238E27FC236}">
                <a16:creationId xmlns:a16="http://schemas.microsoft.com/office/drawing/2014/main" id="{5DC73AB2-4C3D-4E7B-A963-254761BF5D36}"/>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6AE3BC7-C760-4206-ACB9-9C4FE5EA20DF}" type="slidenum">
              <a:rPr lang="en-US" altLang="en-US" sz="1200" smtClean="0"/>
              <a:pPr/>
              <a:t>17</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307A5A78-7F68-4449-8C17-5D6E3C36C6FD}"/>
              </a:ext>
            </a:extLst>
          </p:cNvPr>
          <p:cNvSpPr>
            <a:spLocks noGrp="1" noRot="1" noChangeAspect="1" noTextEdit="1"/>
          </p:cNvSpPr>
          <p:nvPr>
            <p:ph type="sldImg"/>
          </p:nvPr>
        </p:nvSpPr>
        <p:spPr>
          <a:ln/>
        </p:spPr>
      </p:sp>
      <p:sp>
        <p:nvSpPr>
          <p:cNvPr id="44035" name="Notes Placeholder 2">
            <a:extLst>
              <a:ext uri="{FF2B5EF4-FFF2-40B4-BE49-F238E27FC236}">
                <a16:creationId xmlns:a16="http://schemas.microsoft.com/office/drawing/2014/main" id="{60D2D84C-6D3C-4608-A042-ADF1950C7BE6}"/>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44036" name="Slide Number Placeholder 3">
            <a:extLst>
              <a:ext uri="{FF2B5EF4-FFF2-40B4-BE49-F238E27FC236}">
                <a16:creationId xmlns:a16="http://schemas.microsoft.com/office/drawing/2014/main" id="{7D8A1AAC-C4D3-4BE6-8E95-4384C9916831}"/>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994BD88-F978-4F1B-8D9E-C0A34D76C758}" type="slidenum">
              <a:rPr lang="en-US" altLang="en-US" sz="1200" smtClean="0"/>
              <a:pPr/>
              <a:t>18</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408BCB44-6CD2-4EFB-9552-F9378D0B2BB8}"/>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id="{EA8BA23D-1FBE-49B9-B424-C7E3227FC90B}"/>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spcBef>
                <a:spcPct val="0"/>
              </a:spcBef>
            </a:pPr>
            <a:endParaRPr lang="en-US"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id="{69459A13-298F-43FA-9515-F0834630D276}"/>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1AF5D4B-2CB5-4D1E-8C47-C4B0D569CB40}" type="slidenum">
              <a:rPr lang="en-US" altLang="en-US" sz="1200" smtClean="0">
                <a:latin typeface="Arial" panose="020B0604020202020204" pitchFamily="34" charset="0"/>
                <a:ea typeface="MS PGothic" panose="020B0600070205080204" pitchFamily="34" charset="-128"/>
              </a:rPr>
              <a:pPr/>
              <a:t>20</a:t>
            </a:fld>
            <a:endParaRPr lang="en-US" altLang="en-US" sz="1200">
              <a:latin typeface="Arial" panose="020B0604020202020204" pitchFamily="34" charset="0"/>
              <a:ea typeface="MS PGothic"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89E2514-387F-447B-85D2-EA1116E2CCC4}"/>
              </a:ext>
            </a:extLst>
          </p:cNvPr>
          <p:cNvSpPr>
            <a:spLocks noGrp="1" noRot="1" noChangeAspect="1" noTextEdit="1"/>
          </p:cNvSpPr>
          <p:nvPr>
            <p:ph type="sldImg"/>
          </p:nvPr>
        </p:nvSpPr>
        <p:spPr>
          <a:ln/>
        </p:spPr>
      </p:sp>
      <p:sp>
        <p:nvSpPr>
          <p:cNvPr id="49155" name="Notes Placeholder 2">
            <a:extLst>
              <a:ext uri="{FF2B5EF4-FFF2-40B4-BE49-F238E27FC236}">
                <a16:creationId xmlns:a16="http://schemas.microsoft.com/office/drawing/2014/main" id="{3C39299E-E4FA-41E5-AE51-8A172E565628}"/>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49156" name="Slide Number Placeholder 3">
            <a:extLst>
              <a:ext uri="{FF2B5EF4-FFF2-40B4-BE49-F238E27FC236}">
                <a16:creationId xmlns:a16="http://schemas.microsoft.com/office/drawing/2014/main" id="{C99D29CF-EE00-4F5B-980C-9A5D18B7CE00}"/>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13400D1-B49E-415B-98CF-E47235D57979}" type="slidenum">
              <a:rPr lang="en-US" altLang="en-US" sz="1200" smtClean="0"/>
              <a:pPr/>
              <a:t>21</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BB58DBC8-4B83-4321-8F69-0DD8ABABF5D4}"/>
              </a:ext>
            </a:extLst>
          </p:cNvPr>
          <p:cNvSpPr>
            <a:spLocks noGrp="1" noRot="1" noChangeAspect="1" noTextEdit="1"/>
          </p:cNvSpPr>
          <p:nvPr>
            <p:ph type="sldImg"/>
          </p:nvPr>
        </p:nvSpPr>
        <p:spPr>
          <a:ln/>
        </p:spPr>
      </p:sp>
      <p:sp>
        <p:nvSpPr>
          <p:cNvPr id="51203" name="Notes Placeholder 2">
            <a:extLst>
              <a:ext uri="{FF2B5EF4-FFF2-40B4-BE49-F238E27FC236}">
                <a16:creationId xmlns:a16="http://schemas.microsoft.com/office/drawing/2014/main" id="{05D728D4-38C4-492D-A7FC-3FEA82591060}"/>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51204" name="Slide Number Placeholder 3">
            <a:extLst>
              <a:ext uri="{FF2B5EF4-FFF2-40B4-BE49-F238E27FC236}">
                <a16:creationId xmlns:a16="http://schemas.microsoft.com/office/drawing/2014/main" id="{011EC967-17C4-411D-8F64-244E7815208F}"/>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93E5649-F66E-4440-8599-84E1982FA18E}" type="slidenum">
              <a:rPr lang="en-US" altLang="en-US" sz="1200" smtClean="0"/>
              <a:pPr/>
              <a:t>22</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5EBBDABC-B997-43B3-BC85-26AC71455F04}"/>
              </a:ext>
            </a:extLst>
          </p:cNvPr>
          <p:cNvSpPr>
            <a:spLocks noGrp="1" noRot="1" noChangeAspect="1" noTextEdit="1"/>
          </p:cNvSpPr>
          <p:nvPr>
            <p:ph type="sldImg"/>
          </p:nvPr>
        </p:nvSpPr>
        <p:spPr>
          <a:ln/>
        </p:spPr>
      </p:sp>
      <p:sp>
        <p:nvSpPr>
          <p:cNvPr id="13315" name="Notes Placeholder 2">
            <a:extLst>
              <a:ext uri="{FF2B5EF4-FFF2-40B4-BE49-F238E27FC236}">
                <a16:creationId xmlns:a16="http://schemas.microsoft.com/office/drawing/2014/main" id="{25242244-520F-4D36-9693-0E6C0A3D45B6}"/>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13316" name="Slide Number Placeholder 3">
            <a:extLst>
              <a:ext uri="{FF2B5EF4-FFF2-40B4-BE49-F238E27FC236}">
                <a16:creationId xmlns:a16="http://schemas.microsoft.com/office/drawing/2014/main" id="{99AC62EE-6C69-4A76-8EC9-4CC424905EBC}"/>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033B094-E922-441B-80A4-FD763F621CA4}" type="slidenum">
              <a:rPr lang="en-US" altLang="en-US" sz="1200" smtClean="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2069673F-68BF-40E6-870F-85F8DB3DF3BD}"/>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437C629D-8B14-478D-9A2E-B2F4CCFFB31D}" type="slidenum">
              <a:rPr kumimoji="0" lang="en-US" altLang="en-US" smtClean="0"/>
              <a:pPr>
                <a:spcBef>
                  <a:spcPct val="0"/>
                </a:spcBef>
              </a:pPr>
              <a:t>24</a:t>
            </a:fld>
            <a:endParaRPr kumimoji="0" lang="en-US" altLang="en-US"/>
          </a:p>
        </p:txBody>
      </p:sp>
      <p:sp>
        <p:nvSpPr>
          <p:cNvPr id="54275" name="Rectangle 1026">
            <a:extLst>
              <a:ext uri="{FF2B5EF4-FFF2-40B4-BE49-F238E27FC236}">
                <a16:creationId xmlns:a16="http://schemas.microsoft.com/office/drawing/2014/main" id="{AD29DBAB-343D-4BD2-B049-B2E08B57C430}"/>
              </a:ext>
            </a:extLst>
          </p:cNvPr>
          <p:cNvSpPr>
            <a:spLocks noGrp="1" noRot="1" noChangeAspect="1" noChangeArrowheads="1" noTextEdit="1"/>
          </p:cNvSpPr>
          <p:nvPr>
            <p:ph type="sldImg"/>
          </p:nvPr>
        </p:nvSpPr>
        <p:spPr>
          <a:ln/>
        </p:spPr>
      </p:sp>
      <p:sp>
        <p:nvSpPr>
          <p:cNvPr id="54276" name="Rectangle 1027">
            <a:extLst>
              <a:ext uri="{FF2B5EF4-FFF2-40B4-BE49-F238E27FC236}">
                <a16:creationId xmlns:a16="http://schemas.microsoft.com/office/drawing/2014/main" id="{A1FBCCC1-7A33-4324-A979-FCB7B8858B63}"/>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1FA45F7C-FC95-497A-90B8-0F1561DD50E2}"/>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9DF11FC5-7FB7-4436-AA56-0906A011B8C6}" type="slidenum">
              <a:rPr kumimoji="0" lang="en-US" altLang="en-US" smtClean="0"/>
              <a:pPr>
                <a:spcBef>
                  <a:spcPct val="0"/>
                </a:spcBef>
              </a:pPr>
              <a:t>25</a:t>
            </a:fld>
            <a:endParaRPr kumimoji="0" lang="en-US" altLang="en-US"/>
          </a:p>
        </p:txBody>
      </p:sp>
      <p:sp>
        <p:nvSpPr>
          <p:cNvPr id="56323" name="Rectangle 2">
            <a:extLst>
              <a:ext uri="{FF2B5EF4-FFF2-40B4-BE49-F238E27FC236}">
                <a16:creationId xmlns:a16="http://schemas.microsoft.com/office/drawing/2014/main" id="{1DC228A5-0755-4BB9-A869-26B676F9EE40}"/>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58B9C6D9-DCF8-4E92-8181-9105A2250DA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3FCA5D05-73BD-4EFE-9533-7218649CBB8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C19C06ED-775A-426B-AC20-AAE931E736B6}" type="slidenum">
              <a:rPr kumimoji="0" lang="en-US" altLang="en-US" smtClean="0"/>
              <a:pPr>
                <a:spcBef>
                  <a:spcPct val="0"/>
                </a:spcBef>
              </a:pPr>
              <a:t>33</a:t>
            </a:fld>
            <a:endParaRPr kumimoji="0" lang="en-US" altLang="en-US"/>
          </a:p>
        </p:txBody>
      </p:sp>
      <p:sp>
        <p:nvSpPr>
          <p:cNvPr id="65539" name="Rectangle 1026">
            <a:extLst>
              <a:ext uri="{FF2B5EF4-FFF2-40B4-BE49-F238E27FC236}">
                <a16:creationId xmlns:a16="http://schemas.microsoft.com/office/drawing/2014/main" id="{42A680C7-D1AB-4F73-9B81-48359B637E16}"/>
              </a:ext>
            </a:extLst>
          </p:cNvPr>
          <p:cNvSpPr>
            <a:spLocks noGrp="1" noRot="1" noChangeAspect="1" noChangeArrowheads="1" noTextEdit="1"/>
          </p:cNvSpPr>
          <p:nvPr>
            <p:ph type="sldImg"/>
          </p:nvPr>
        </p:nvSpPr>
        <p:spPr>
          <a:ln/>
        </p:spPr>
      </p:sp>
      <p:sp>
        <p:nvSpPr>
          <p:cNvPr id="65540" name="Rectangle 1027">
            <a:extLst>
              <a:ext uri="{FF2B5EF4-FFF2-40B4-BE49-F238E27FC236}">
                <a16:creationId xmlns:a16="http://schemas.microsoft.com/office/drawing/2014/main" id="{A60B2FB3-0CEC-4380-AFA8-8B0BD045E40F}"/>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0316566F-7F6B-4750-9105-86256F561850}"/>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DB6AABB1-1772-464B-8E22-5F62A0889785}" type="slidenum">
              <a:rPr kumimoji="0" lang="en-US" altLang="en-US" smtClean="0"/>
              <a:pPr>
                <a:spcBef>
                  <a:spcPct val="0"/>
                </a:spcBef>
              </a:pPr>
              <a:t>36</a:t>
            </a:fld>
            <a:endParaRPr kumimoji="0" lang="en-US" altLang="en-US"/>
          </a:p>
        </p:txBody>
      </p:sp>
      <p:sp>
        <p:nvSpPr>
          <p:cNvPr id="69635" name="Rectangle 2">
            <a:extLst>
              <a:ext uri="{FF2B5EF4-FFF2-40B4-BE49-F238E27FC236}">
                <a16:creationId xmlns:a16="http://schemas.microsoft.com/office/drawing/2014/main" id="{79E32CEB-3376-45E9-8D56-087680227C77}"/>
              </a:ext>
            </a:extLst>
          </p:cNvPr>
          <p:cNvSpPr>
            <a:spLocks noGrp="1" noRot="1" noChangeAspect="1" noChangeArrowheads="1" noTextEdit="1"/>
          </p:cNvSpPr>
          <p:nvPr>
            <p:ph type="sldImg"/>
          </p:nvPr>
        </p:nvSpPr>
        <p:spPr>
          <a:ln/>
        </p:spPr>
      </p:sp>
      <p:sp>
        <p:nvSpPr>
          <p:cNvPr id="69636" name="Rectangle 3">
            <a:extLst>
              <a:ext uri="{FF2B5EF4-FFF2-40B4-BE49-F238E27FC236}">
                <a16:creationId xmlns:a16="http://schemas.microsoft.com/office/drawing/2014/main" id="{0E9803B7-A953-4B31-99FD-013ED8768990}"/>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1455C0E1-1AA4-4A8B-A314-577F2E430D2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3AC94100-A51B-4807-A82C-BDCADC7B203F}" type="slidenum">
              <a:rPr kumimoji="0" lang="en-US" altLang="en-US" smtClean="0"/>
              <a:pPr>
                <a:spcBef>
                  <a:spcPct val="0"/>
                </a:spcBef>
              </a:pPr>
              <a:t>38</a:t>
            </a:fld>
            <a:endParaRPr kumimoji="0" lang="en-US" altLang="en-US"/>
          </a:p>
        </p:txBody>
      </p:sp>
      <p:sp>
        <p:nvSpPr>
          <p:cNvPr id="72707" name="Rectangle 2">
            <a:extLst>
              <a:ext uri="{FF2B5EF4-FFF2-40B4-BE49-F238E27FC236}">
                <a16:creationId xmlns:a16="http://schemas.microsoft.com/office/drawing/2014/main" id="{ECE5D698-A6B8-4268-9451-CEF78FA4B079}"/>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43D53FD8-B1B5-4A9E-B238-D571F1CB0F69}"/>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8EECD111-BC19-4E5F-A746-EB1508A00E8C}"/>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235A847C-E1AA-45AD-966C-E20A38A0B9A3}" type="slidenum">
              <a:rPr kumimoji="0" lang="en-US" altLang="en-US" smtClean="0"/>
              <a:pPr>
                <a:spcBef>
                  <a:spcPct val="0"/>
                </a:spcBef>
              </a:pPr>
              <a:t>39</a:t>
            </a:fld>
            <a:endParaRPr kumimoji="0" lang="en-US" altLang="en-US"/>
          </a:p>
        </p:txBody>
      </p:sp>
      <p:sp>
        <p:nvSpPr>
          <p:cNvPr id="74755" name="Rectangle 2">
            <a:extLst>
              <a:ext uri="{FF2B5EF4-FFF2-40B4-BE49-F238E27FC236}">
                <a16:creationId xmlns:a16="http://schemas.microsoft.com/office/drawing/2014/main" id="{7E16BB8D-43F3-4F8B-B5AA-A19EF010FB77}"/>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E7C2D635-CF97-48B7-A34A-83650340EED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799F6A43-A8EA-4C9F-8CD1-1B982EFD123A}"/>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C03E8F8C-E69B-4F80-8212-DAEF449E9203}" type="slidenum">
              <a:rPr kumimoji="0" lang="en-US" altLang="en-US" smtClean="0"/>
              <a:pPr>
                <a:spcBef>
                  <a:spcPct val="0"/>
                </a:spcBef>
              </a:pPr>
              <a:t>41</a:t>
            </a:fld>
            <a:endParaRPr kumimoji="0" lang="en-US" altLang="en-US"/>
          </a:p>
        </p:txBody>
      </p:sp>
      <p:sp>
        <p:nvSpPr>
          <p:cNvPr id="77827" name="Rectangle 2">
            <a:extLst>
              <a:ext uri="{FF2B5EF4-FFF2-40B4-BE49-F238E27FC236}">
                <a16:creationId xmlns:a16="http://schemas.microsoft.com/office/drawing/2014/main" id="{098C31F7-5EF3-4FA6-9D70-2949FE4ACEFB}"/>
              </a:ext>
            </a:extLst>
          </p:cNvPr>
          <p:cNvSpPr>
            <a:spLocks noGrp="1" noRot="1" noChangeAspect="1" noChangeArrowheads="1" noTextEdit="1"/>
          </p:cNvSpPr>
          <p:nvPr>
            <p:ph type="sldImg"/>
          </p:nvPr>
        </p:nvSpPr>
        <p:spPr>
          <a:ln/>
        </p:spPr>
      </p:sp>
      <p:sp>
        <p:nvSpPr>
          <p:cNvPr id="77828" name="Rectangle 3">
            <a:extLst>
              <a:ext uri="{FF2B5EF4-FFF2-40B4-BE49-F238E27FC236}">
                <a16:creationId xmlns:a16="http://schemas.microsoft.com/office/drawing/2014/main" id="{CF1E092D-BEE9-4BD2-BFD0-DB0B5A602ADA}"/>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5582A4B4-1F33-476C-B9CC-D9DEA2FEEE9E}"/>
              </a:ext>
            </a:extLst>
          </p:cNvPr>
          <p:cNvSpPr>
            <a:spLocks noGrp="1" noRot="1" noChangeAspect="1" noTextEdit="1"/>
          </p:cNvSpPr>
          <p:nvPr>
            <p:ph type="sldImg"/>
          </p:nvPr>
        </p:nvSpPr>
        <p:spPr>
          <a:ln/>
        </p:spPr>
      </p:sp>
      <p:sp>
        <p:nvSpPr>
          <p:cNvPr id="82947" name="Notes Placeholder 2">
            <a:extLst>
              <a:ext uri="{FF2B5EF4-FFF2-40B4-BE49-F238E27FC236}">
                <a16:creationId xmlns:a16="http://schemas.microsoft.com/office/drawing/2014/main" id="{3B24788D-A76A-438F-9542-97908D338EDE}"/>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82948" name="Slide Number Placeholder 3">
            <a:extLst>
              <a:ext uri="{FF2B5EF4-FFF2-40B4-BE49-F238E27FC236}">
                <a16:creationId xmlns:a16="http://schemas.microsoft.com/office/drawing/2014/main" id="{C23FEA16-E672-4494-A0EE-7DD1194B59FC}"/>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C9E5327-4D03-4ED9-91B4-35D0926FEEE5}" type="slidenum">
              <a:rPr lang="en-US" altLang="en-US" sz="1200" smtClean="0"/>
              <a:pPr/>
              <a:t>45</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A69E5507-3E04-44DF-8601-0CB94DB0F631}"/>
              </a:ext>
            </a:extLst>
          </p:cNvPr>
          <p:cNvSpPr>
            <a:spLocks noGrp="1" noRot="1" noChangeAspect="1" noTextEdit="1"/>
          </p:cNvSpPr>
          <p:nvPr>
            <p:ph type="sldImg"/>
          </p:nvPr>
        </p:nvSpPr>
        <p:spPr>
          <a:ln/>
        </p:spPr>
      </p:sp>
      <p:sp>
        <p:nvSpPr>
          <p:cNvPr id="87043" name="Notes Placeholder 2">
            <a:extLst>
              <a:ext uri="{FF2B5EF4-FFF2-40B4-BE49-F238E27FC236}">
                <a16:creationId xmlns:a16="http://schemas.microsoft.com/office/drawing/2014/main" id="{713EE360-C56B-4A24-BF1B-3B9ECB0D8746}"/>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87044" name="Slide Number Placeholder 3">
            <a:extLst>
              <a:ext uri="{FF2B5EF4-FFF2-40B4-BE49-F238E27FC236}">
                <a16:creationId xmlns:a16="http://schemas.microsoft.com/office/drawing/2014/main" id="{2DDCF37B-20CE-479E-916E-2722D9400CAF}"/>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B7296AE-4442-438B-A36D-3244250437AF}" type="slidenum">
              <a:rPr lang="en-US" altLang="en-US" sz="1200" smtClean="0"/>
              <a:pPr/>
              <a:t>48</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82A2E986-FC5C-450B-8D53-0DE4FB0FB4D9}"/>
              </a:ext>
            </a:extLst>
          </p:cNvPr>
          <p:cNvSpPr>
            <a:spLocks noGrp="1" noRot="1" noChangeAspect="1" noTextEdit="1"/>
          </p:cNvSpPr>
          <p:nvPr>
            <p:ph type="sldImg"/>
          </p:nvPr>
        </p:nvSpPr>
        <p:spPr>
          <a:ln/>
        </p:spPr>
      </p:sp>
      <p:sp>
        <p:nvSpPr>
          <p:cNvPr id="89091" name="Notes Placeholder 2">
            <a:extLst>
              <a:ext uri="{FF2B5EF4-FFF2-40B4-BE49-F238E27FC236}">
                <a16:creationId xmlns:a16="http://schemas.microsoft.com/office/drawing/2014/main" id="{98B45859-1742-4304-9FC7-0FF703D6C130}"/>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spcBef>
                <a:spcPct val="0"/>
              </a:spcBef>
            </a:pPr>
            <a:endParaRPr lang="en-US" altLang="en-US">
              <a:latin typeface="Times New Roman" panose="02020603050405020304" pitchFamily="18" charset="0"/>
            </a:endParaRPr>
          </a:p>
        </p:txBody>
      </p:sp>
      <p:sp>
        <p:nvSpPr>
          <p:cNvPr id="89092" name="Slide Number Placeholder 3">
            <a:extLst>
              <a:ext uri="{FF2B5EF4-FFF2-40B4-BE49-F238E27FC236}">
                <a16:creationId xmlns:a16="http://schemas.microsoft.com/office/drawing/2014/main" id="{6A9E4F5D-E8A7-4C4B-A78D-E073693D44EC}"/>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231FBFD-4221-4ECE-89DF-5C76D593B716}" type="slidenum">
              <a:rPr lang="en-US" altLang="en-US" sz="1200" smtClean="0">
                <a:latin typeface="Arial" panose="020B0604020202020204" pitchFamily="34" charset="0"/>
                <a:ea typeface="MS PGothic" panose="020B0600070205080204" pitchFamily="34" charset="-128"/>
              </a:rPr>
              <a:pPr/>
              <a:t>49</a:t>
            </a:fld>
            <a:endParaRPr lang="en-US" altLang="en-US" sz="1200">
              <a:latin typeface="Arial" panose="020B0604020202020204" pitchFamily="34" charset="0"/>
              <a:ea typeface="MS PGothic"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549BB5D-BBB3-4BE0-935A-9D18CE093E70}"/>
              </a:ext>
            </a:extLst>
          </p:cNvPr>
          <p:cNvSpPr>
            <a:spLocks noGrp="1" noRot="1" noChangeAspect="1" noTextEdit="1"/>
          </p:cNvSpPr>
          <p:nvPr>
            <p:ph type="sldImg"/>
          </p:nvPr>
        </p:nvSpPr>
        <p:spPr>
          <a:ln/>
        </p:spPr>
      </p:sp>
      <p:sp>
        <p:nvSpPr>
          <p:cNvPr id="15363" name="Notes Placeholder 2">
            <a:extLst>
              <a:ext uri="{FF2B5EF4-FFF2-40B4-BE49-F238E27FC236}">
                <a16:creationId xmlns:a16="http://schemas.microsoft.com/office/drawing/2014/main" id="{BD777F39-3F4E-4F0A-B7CD-C68130A94079}"/>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15364" name="Slide Number Placeholder 3">
            <a:extLst>
              <a:ext uri="{FF2B5EF4-FFF2-40B4-BE49-F238E27FC236}">
                <a16:creationId xmlns:a16="http://schemas.microsoft.com/office/drawing/2014/main" id="{B98E5B26-ECD5-4300-AFC7-F04DA0EEA544}"/>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B261917-67EA-4B71-BBDB-37C3594AC8B3}" type="slidenum">
              <a:rPr lang="en-US" altLang="en-US" sz="1200" smtClean="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06465E12-8315-48DA-80FD-F78A94ABA590}"/>
              </a:ext>
            </a:extLst>
          </p:cNvPr>
          <p:cNvSpPr>
            <a:spLocks noGrp="1" noRot="1" noChangeAspect="1" noTextEdit="1"/>
          </p:cNvSpPr>
          <p:nvPr>
            <p:ph type="sldImg"/>
          </p:nvPr>
        </p:nvSpPr>
        <p:spPr>
          <a:ln/>
        </p:spPr>
      </p:sp>
      <p:sp>
        <p:nvSpPr>
          <p:cNvPr id="17411" name="Notes Placeholder 2">
            <a:extLst>
              <a:ext uri="{FF2B5EF4-FFF2-40B4-BE49-F238E27FC236}">
                <a16:creationId xmlns:a16="http://schemas.microsoft.com/office/drawing/2014/main" id="{699B6808-7FE1-4FE3-9740-56A5C2C7568E}"/>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17412" name="Slide Number Placeholder 3">
            <a:extLst>
              <a:ext uri="{FF2B5EF4-FFF2-40B4-BE49-F238E27FC236}">
                <a16:creationId xmlns:a16="http://schemas.microsoft.com/office/drawing/2014/main" id="{9D14E41F-F87C-4DB1-BF15-844D86BE8921}"/>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065C5B0-2D52-4144-ACAE-3C704D484C89}" type="slidenum">
              <a:rPr lang="en-US" altLang="en-US" sz="1200" smtClean="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0E7ABBED-8D7C-4BB7-BB20-095C75A4B6D0}"/>
              </a:ext>
            </a:extLst>
          </p:cNvPr>
          <p:cNvSpPr>
            <a:spLocks noGrp="1" noRot="1" noChangeAspect="1" noTextEdit="1"/>
          </p:cNvSpPr>
          <p:nvPr>
            <p:ph type="sldImg"/>
          </p:nvPr>
        </p:nvSpPr>
        <p:spPr>
          <a:ln/>
        </p:spPr>
      </p:sp>
      <p:sp>
        <p:nvSpPr>
          <p:cNvPr id="19459" name="Notes Placeholder 2">
            <a:extLst>
              <a:ext uri="{FF2B5EF4-FFF2-40B4-BE49-F238E27FC236}">
                <a16:creationId xmlns:a16="http://schemas.microsoft.com/office/drawing/2014/main" id="{3C076C09-E7C7-47ED-A82F-6CB6E763ABAA}"/>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19460" name="Slide Number Placeholder 3">
            <a:extLst>
              <a:ext uri="{FF2B5EF4-FFF2-40B4-BE49-F238E27FC236}">
                <a16:creationId xmlns:a16="http://schemas.microsoft.com/office/drawing/2014/main" id="{DD3B89F3-DD2E-4402-A7AE-33F622481282}"/>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DD07182-3404-4E6B-BE7C-3D58B7AC585D}" type="slidenum">
              <a:rPr lang="en-US" altLang="en-US" sz="1200" smtClean="0"/>
              <a:pPr/>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6B230581-18E4-4012-BFD8-4B28ACCDA008}"/>
              </a:ext>
            </a:extLst>
          </p:cNvPr>
          <p:cNvSpPr>
            <a:spLocks noGrp="1" noRot="1" noChangeAspect="1" noTextEdit="1"/>
          </p:cNvSpPr>
          <p:nvPr>
            <p:ph type="sldImg"/>
          </p:nvPr>
        </p:nvSpPr>
        <p:spPr>
          <a:ln/>
        </p:spPr>
      </p:sp>
      <p:sp>
        <p:nvSpPr>
          <p:cNvPr id="21507" name="Notes Placeholder 2">
            <a:extLst>
              <a:ext uri="{FF2B5EF4-FFF2-40B4-BE49-F238E27FC236}">
                <a16:creationId xmlns:a16="http://schemas.microsoft.com/office/drawing/2014/main" id="{6E18462E-8C70-4A01-B9B2-7DC4E0A3D104}"/>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21508" name="Slide Number Placeholder 3">
            <a:extLst>
              <a:ext uri="{FF2B5EF4-FFF2-40B4-BE49-F238E27FC236}">
                <a16:creationId xmlns:a16="http://schemas.microsoft.com/office/drawing/2014/main" id="{F5C76A8C-C76A-49EA-93CB-D928035D1856}"/>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17EED80-795E-42AF-84D9-A7E648DFDA05}" type="slidenum">
              <a:rPr lang="en-US" altLang="en-US" sz="1200" smtClean="0"/>
              <a:pPr/>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02B069A-C245-4BEC-B591-5C1C0465873B}"/>
              </a:ext>
            </a:extLst>
          </p:cNvPr>
          <p:cNvSpPr>
            <a:spLocks noGrp="1" noRot="1" noChangeAspect="1" noTextEdit="1"/>
          </p:cNvSpPr>
          <p:nvPr>
            <p:ph type="sldImg"/>
          </p:nvPr>
        </p:nvSpPr>
        <p:spPr>
          <a:ln/>
        </p:spPr>
      </p:sp>
      <p:sp>
        <p:nvSpPr>
          <p:cNvPr id="23555" name="Notes Placeholder 2">
            <a:extLst>
              <a:ext uri="{FF2B5EF4-FFF2-40B4-BE49-F238E27FC236}">
                <a16:creationId xmlns:a16="http://schemas.microsoft.com/office/drawing/2014/main" id="{8C18E889-085E-46CD-BDAE-D060EF8BEBE4}"/>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23556" name="Slide Number Placeholder 3">
            <a:extLst>
              <a:ext uri="{FF2B5EF4-FFF2-40B4-BE49-F238E27FC236}">
                <a16:creationId xmlns:a16="http://schemas.microsoft.com/office/drawing/2014/main" id="{7C9E7756-E27B-44C6-AFD9-BF96018B3A77}"/>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2A224A2-07F7-40F3-82EC-8EF57029C1A2}" type="slidenum">
              <a:rPr lang="en-US" altLang="en-US" sz="1200" smtClean="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C8CCE39D-A7FF-42DC-B450-3CE3A49B0B33}"/>
              </a:ext>
            </a:extLst>
          </p:cNvPr>
          <p:cNvSpPr>
            <a:spLocks noGrp="1" noRot="1" noChangeAspect="1" noTextEdit="1"/>
          </p:cNvSpPr>
          <p:nvPr>
            <p:ph type="sldImg"/>
          </p:nvPr>
        </p:nvSpPr>
        <p:spPr>
          <a:ln/>
        </p:spPr>
      </p:sp>
      <p:sp>
        <p:nvSpPr>
          <p:cNvPr id="25603" name="Notes Placeholder 2">
            <a:extLst>
              <a:ext uri="{FF2B5EF4-FFF2-40B4-BE49-F238E27FC236}">
                <a16:creationId xmlns:a16="http://schemas.microsoft.com/office/drawing/2014/main" id="{D83831C4-9800-4548-836F-B9FB34A5F3A7}"/>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25604" name="Slide Number Placeholder 3">
            <a:extLst>
              <a:ext uri="{FF2B5EF4-FFF2-40B4-BE49-F238E27FC236}">
                <a16:creationId xmlns:a16="http://schemas.microsoft.com/office/drawing/2014/main" id="{703CA418-5B71-4856-ABF5-6E6B6EC065D5}"/>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699F65A-EF6D-47C8-84BA-52B6C0C61DFE}" type="slidenum">
              <a:rPr lang="en-US" altLang="en-US" sz="1200" smtClean="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8C9EE2C-F94D-4EC6-A691-7F1C749BBBA3}"/>
              </a:ext>
            </a:extLst>
          </p:cNvPr>
          <p:cNvSpPr>
            <a:spLocks noGrp="1" noRot="1" noChangeAspect="1" noTextEdit="1"/>
          </p:cNvSpPr>
          <p:nvPr>
            <p:ph type="sldImg"/>
          </p:nvPr>
        </p:nvSpPr>
        <p:spPr>
          <a:ln/>
        </p:spPr>
      </p:sp>
      <p:sp>
        <p:nvSpPr>
          <p:cNvPr id="27651" name="Notes Placeholder 2">
            <a:extLst>
              <a:ext uri="{FF2B5EF4-FFF2-40B4-BE49-F238E27FC236}">
                <a16:creationId xmlns:a16="http://schemas.microsoft.com/office/drawing/2014/main" id="{27EA2065-87A5-4A52-9BB9-41ABA10FAEF0}"/>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a:latin typeface="Times New Roman" panose="02020603050405020304" pitchFamily="18" charset="0"/>
            </a:endParaRPr>
          </a:p>
        </p:txBody>
      </p:sp>
      <p:sp>
        <p:nvSpPr>
          <p:cNvPr id="27652" name="Slide Number Placeholder 3">
            <a:extLst>
              <a:ext uri="{FF2B5EF4-FFF2-40B4-BE49-F238E27FC236}">
                <a16:creationId xmlns:a16="http://schemas.microsoft.com/office/drawing/2014/main" id="{893AC012-B49C-4380-8DA7-E397699AFEB5}"/>
              </a:ext>
            </a:extLst>
          </p:cNvPr>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03B5702-19F9-481F-A55F-A17974DE95A0}" type="slidenum">
              <a:rPr lang="en-US" altLang="en-US" sz="1200" smtClean="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0670417-25F0-4886-BF27-B35A4178EACE}"/>
              </a:ext>
            </a:extLst>
          </p:cNvPr>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10FFF3F4-5FA0-47E3-90C7-BCCECC91024D}"/>
              </a:ext>
            </a:extLst>
          </p:cNvPr>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a:extLst>
              <a:ext uri="{FF2B5EF4-FFF2-40B4-BE49-F238E27FC236}">
                <a16:creationId xmlns:a16="http://schemas.microsoft.com/office/drawing/2014/main" id="{DE09F99B-E5AB-476F-94E9-6581F463B00F}"/>
              </a:ext>
            </a:extLst>
          </p:cNvPr>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3">
            <a:extLst>
              <a:ext uri="{FF2B5EF4-FFF2-40B4-BE49-F238E27FC236}">
                <a16:creationId xmlns:a16="http://schemas.microsoft.com/office/drawing/2014/main" id="{B7D85E52-6836-41DC-844A-CE81B56C8B7A}"/>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259DD085-CE80-4DE8-8842-A6FFFE8A48C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327D335-13A3-43F4-B325-E0BEAE9EE5EF}"/>
              </a:ext>
            </a:extLst>
          </p:cNvPr>
          <p:cNvSpPr>
            <a:spLocks noGrp="1"/>
          </p:cNvSpPr>
          <p:nvPr>
            <p:ph type="sldNum" sz="quarter" idx="12"/>
          </p:nvPr>
        </p:nvSpPr>
        <p:spPr/>
        <p:txBody>
          <a:bodyPr/>
          <a:lstStyle>
            <a:lvl2pPr lvl="1">
              <a:defRPr/>
            </a:lvl2pPr>
          </a:lstStyle>
          <a:p>
            <a:pPr lvl="1">
              <a:defRPr/>
            </a:pPr>
            <a:fld id="{EDB85FEE-0148-4649-B999-6AB4C039690F}" type="slidenum">
              <a:rPr lang="en-US" altLang="en-US"/>
              <a:pPr lvl="1">
                <a:defRPr/>
              </a:pPr>
              <a:t>‹#›</a:t>
            </a:fld>
            <a:endParaRPr lang="en-US" altLang="en-US"/>
          </a:p>
        </p:txBody>
      </p:sp>
    </p:spTree>
    <p:extLst>
      <p:ext uri="{BB962C8B-B14F-4D97-AF65-F5344CB8AC3E}">
        <p14:creationId xmlns:p14="http://schemas.microsoft.com/office/powerpoint/2010/main" val="206296048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B8A460-F534-44D2-9D45-D2F51F72728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08A59DF-909D-4E76-B078-1EE7B221BA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2D805D3-A2EA-4A65-9BDA-836616C2963C}"/>
              </a:ext>
            </a:extLst>
          </p:cNvPr>
          <p:cNvSpPr>
            <a:spLocks noGrp="1"/>
          </p:cNvSpPr>
          <p:nvPr>
            <p:ph type="sldNum" sz="quarter" idx="12"/>
          </p:nvPr>
        </p:nvSpPr>
        <p:spPr/>
        <p:txBody>
          <a:bodyPr/>
          <a:lstStyle>
            <a:lvl2pPr lvl="1">
              <a:defRPr/>
            </a:lvl2pPr>
          </a:lstStyle>
          <a:p>
            <a:pPr lvl="1">
              <a:defRPr/>
            </a:pPr>
            <a:fld id="{CDF3597B-ACDE-47B2-A5F3-76449C94D4C0}" type="slidenum">
              <a:rPr lang="en-US" altLang="en-US"/>
              <a:pPr lvl="1">
                <a:defRPr/>
              </a:pPr>
              <a:t>‹#›</a:t>
            </a:fld>
            <a:endParaRPr lang="en-US" altLang="en-US"/>
          </a:p>
        </p:txBody>
      </p:sp>
    </p:spTree>
    <p:extLst>
      <p:ext uri="{BB962C8B-B14F-4D97-AF65-F5344CB8AC3E}">
        <p14:creationId xmlns:p14="http://schemas.microsoft.com/office/powerpoint/2010/main" val="241797099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EB5B5FD-AA19-4DC1-BA58-6A4C9ABF9379}"/>
              </a:ext>
            </a:extLst>
          </p:cNvPr>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9FBA134B-65FC-4918-916F-BF0A1A36D5A0}"/>
              </a:ext>
            </a:extLst>
          </p:cNvPr>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E8D6D816-6D70-427B-AFFF-2389E38F03EC}"/>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F0964366-37D4-4279-9C43-8B441F0D8845}"/>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F6BA3583-B0B5-4D24-8EE1-49D029246B86}"/>
              </a:ext>
            </a:extLst>
          </p:cNvPr>
          <p:cNvSpPr>
            <a:spLocks noGrp="1"/>
          </p:cNvSpPr>
          <p:nvPr>
            <p:ph type="sldNum" sz="quarter" idx="12"/>
          </p:nvPr>
        </p:nvSpPr>
        <p:spPr/>
        <p:txBody>
          <a:bodyPr/>
          <a:lstStyle>
            <a:lvl2pPr lvl="1">
              <a:defRPr/>
            </a:lvl2pPr>
          </a:lstStyle>
          <a:p>
            <a:pPr lvl="1">
              <a:defRPr/>
            </a:pPr>
            <a:fld id="{840F6A20-3333-4F01-B582-E523D4021438}" type="slidenum">
              <a:rPr lang="en-US" altLang="en-US"/>
              <a:pPr lvl="1">
                <a:defRPr/>
              </a:pPr>
              <a:t>‹#›</a:t>
            </a:fld>
            <a:endParaRPr lang="en-US" altLang="en-US"/>
          </a:p>
        </p:txBody>
      </p:sp>
    </p:spTree>
    <p:extLst>
      <p:ext uri="{BB962C8B-B14F-4D97-AF65-F5344CB8AC3E}">
        <p14:creationId xmlns:p14="http://schemas.microsoft.com/office/powerpoint/2010/main" val="199500799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F064EF1-59EF-4153-A0EB-609ECEB7E25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EF9BF0D-9EA8-4A26-A8CF-0D879C5BBB4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50A1E3E-0562-441B-9324-FDC2BA015B62}"/>
              </a:ext>
            </a:extLst>
          </p:cNvPr>
          <p:cNvSpPr>
            <a:spLocks noGrp="1"/>
          </p:cNvSpPr>
          <p:nvPr>
            <p:ph type="sldNum" sz="quarter" idx="12"/>
          </p:nvPr>
        </p:nvSpPr>
        <p:spPr/>
        <p:txBody>
          <a:bodyPr/>
          <a:lstStyle>
            <a:lvl2pPr lvl="1">
              <a:defRPr/>
            </a:lvl2pPr>
          </a:lstStyle>
          <a:p>
            <a:pPr lvl="1">
              <a:defRPr/>
            </a:pPr>
            <a:fld id="{AA68BB0C-9160-40D3-B297-688F94468303}" type="slidenum">
              <a:rPr lang="en-US" altLang="en-US"/>
              <a:pPr lvl="1">
                <a:defRPr/>
              </a:pPr>
              <a:t>‹#›</a:t>
            </a:fld>
            <a:endParaRPr lang="en-US" altLang="en-US"/>
          </a:p>
        </p:txBody>
      </p:sp>
    </p:spTree>
    <p:extLst>
      <p:ext uri="{BB962C8B-B14F-4D97-AF65-F5344CB8AC3E}">
        <p14:creationId xmlns:p14="http://schemas.microsoft.com/office/powerpoint/2010/main" val="2196738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5037FB-054E-4769-8540-CD0DDDC09E4D}"/>
              </a:ext>
            </a:extLst>
          </p:cNvPr>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7FF25130-8C11-4047-864D-541884F9A1E0}"/>
              </a:ext>
            </a:extLst>
          </p:cNvPr>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a:extLst>
              <a:ext uri="{FF2B5EF4-FFF2-40B4-BE49-F238E27FC236}">
                <a16:creationId xmlns:a16="http://schemas.microsoft.com/office/drawing/2014/main" id="{572D4941-8869-4D34-A5AB-5A46CB3CD322}"/>
              </a:ext>
            </a:extLst>
          </p:cNvPr>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3">
            <a:extLst>
              <a:ext uri="{FF2B5EF4-FFF2-40B4-BE49-F238E27FC236}">
                <a16:creationId xmlns:a16="http://schemas.microsoft.com/office/drawing/2014/main" id="{46CB69F3-2CBB-4F3B-B2E4-56CC702E1380}"/>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7B287715-7550-467D-A759-3B6946C34E3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3B2F839-1FA6-4B7B-B534-B907478B3377}"/>
              </a:ext>
            </a:extLst>
          </p:cNvPr>
          <p:cNvSpPr>
            <a:spLocks noGrp="1"/>
          </p:cNvSpPr>
          <p:nvPr>
            <p:ph type="sldNum" sz="quarter" idx="12"/>
          </p:nvPr>
        </p:nvSpPr>
        <p:spPr/>
        <p:txBody>
          <a:bodyPr/>
          <a:lstStyle>
            <a:lvl2pPr lvl="1">
              <a:defRPr/>
            </a:lvl2pPr>
          </a:lstStyle>
          <a:p>
            <a:pPr lvl="1">
              <a:defRPr/>
            </a:pPr>
            <a:fld id="{E512CEC1-940F-4D66-8FA4-CCEEDE1D7116}" type="slidenum">
              <a:rPr lang="en-US" altLang="en-US"/>
              <a:pPr lvl="1">
                <a:defRPr/>
              </a:pPr>
              <a:t>‹#›</a:t>
            </a:fld>
            <a:endParaRPr lang="en-US" altLang="en-US"/>
          </a:p>
        </p:txBody>
      </p:sp>
    </p:spTree>
    <p:extLst>
      <p:ext uri="{BB962C8B-B14F-4D97-AF65-F5344CB8AC3E}">
        <p14:creationId xmlns:p14="http://schemas.microsoft.com/office/powerpoint/2010/main" val="147713090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339635D-C89E-4205-91CA-70EAD57ADEE9}"/>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DE2C87D-5806-4F30-AD37-521B57F2AB1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FEEC493-E3D7-4923-B417-99C89D6F27CC}"/>
              </a:ext>
            </a:extLst>
          </p:cNvPr>
          <p:cNvSpPr>
            <a:spLocks noGrp="1"/>
          </p:cNvSpPr>
          <p:nvPr>
            <p:ph type="sldNum" sz="quarter" idx="12"/>
          </p:nvPr>
        </p:nvSpPr>
        <p:spPr/>
        <p:txBody>
          <a:bodyPr/>
          <a:lstStyle>
            <a:lvl2pPr lvl="1">
              <a:defRPr/>
            </a:lvl2pPr>
          </a:lstStyle>
          <a:p>
            <a:pPr lvl="1">
              <a:defRPr/>
            </a:pPr>
            <a:fld id="{A1684C36-354A-4D95-8979-35EEA49F3E8D}" type="slidenum">
              <a:rPr lang="en-US" altLang="en-US"/>
              <a:pPr lvl="1">
                <a:defRPr/>
              </a:pPr>
              <a:t>‹#›</a:t>
            </a:fld>
            <a:endParaRPr lang="en-US" altLang="en-US"/>
          </a:p>
        </p:txBody>
      </p:sp>
    </p:spTree>
    <p:extLst>
      <p:ext uri="{BB962C8B-B14F-4D97-AF65-F5344CB8AC3E}">
        <p14:creationId xmlns:p14="http://schemas.microsoft.com/office/powerpoint/2010/main" val="736306271"/>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4366EE7D-36F6-4516-B3E2-08FA31F8E5AF}"/>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F284DF73-0520-45BB-98A2-DCCBE627E2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FFA7173-EF4D-4C5F-91E9-5A909AA734C7}"/>
              </a:ext>
            </a:extLst>
          </p:cNvPr>
          <p:cNvSpPr>
            <a:spLocks noGrp="1"/>
          </p:cNvSpPr>
          <p:nvPr>
            <p:ph type="sldNum" sz="quarter" idx="12"/>
          </p:nvPr>
        </p:nvSpPr>
        <p:spPr/>
        <p:txBody>
          <a:bodyPr/>
          <a:lstStyle>
            <a:lvl2pPr lvl="1">
              <a:defRPr/>
            </a:lvl2pPr>
          </a:lstStyle>
          <a:p>
            <a:pPr lvl="1">
              <a:defRPr/>
            </a:pPr>
            <a:fld id="{1855A080-DB43-4B55-B5D6-01D486D397D8}" type="slidenum">
              <a:rPr lang="en-US" altLang="en-US"/>
              <a:pPr lvl="1">
                <a:defRPr/>
              </a:pPr>
              <a:t>‹#›</a:t>
            </a:fld>
            <a:endParaRPr lang="en-US" altLang="en-US"/>
          </a:p>
        </p:txBody>
      </p:sp>
    </p:spTree>
    <p:extLst>
      <p:ext uri="{BB962C8B-B14F-4D97-AF65-F5344CB8AC3E}">
        <p14:creationId xmlns:p14="http://schemas.microsoft.com/office/powerpoint/2010/main" val="334266150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1FDF93D0-FC90-4D55-842E-E2367037B11B}"/>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31D900EB-E8B5-4BE5-9CDF-618957A134B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3CFA8D9-2B4E-47D0-B9FA-B0519558A322}"/>
              </a:ext>
            </a:extLst>
          </p:cNvPr>
          <p:cNvSpPr>
            <a:spLocks noGrp="1"/>
          </p:cNvSpPr>
          <p:nvPr>
            <p:ph type="sldNum" sz="quarter" idx="12"/>
          </p:nvPr>
        </p:nvSpPr>
        <p:spPr/>
        <p:txBody>
          <a:bodyPr/>
          <a:lstStyle>
            <a:lvl2pPr lvl="1">
              <a:defRPr/>
            </a:lvl2pPr>
          </a:lstStyle>
          <a:p>
            <a:pPr lvl="1">
              <a:defRPr/>
            </a:pPr>
            <a:fld id="{C4A460FC-9FFC-4B4B-BD43-79919A2A242F}" type="slidenum">
              <a:rPr lang="en-US" altLang="en-US"/>
              <a:pPr lvl="1">
                <a:defRPr/>
              </a:pPr>
              <a:t>‹#›</a:t>
            </a:fld>
            <a:endParaRPr lang="en-US" altLang="en-US"/>
          </a:p>
        </p:txBody>
      </p:sp>
    </p:spTree>
    <p:extLst>
      <p:ext uri="{BB962C8B-B14F-4D97-AF65-F5344CB8AC3E}">
        <p14:creationId xmlns:p14="http://schemas.microsoft.com/office/powerpoint/2010/main" val="3204879214"/>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368E1B-A813-4495-8D7B-0F1AA9EA762B}"/>
              </a:ext>
            </a:extLst>
          </p:cNvPr>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a:extLst>
              <a:ext uri="{FF2B5EF4-FFF2-40B4-BE49-F238E27FC236}">
                <a16:creationId xmlns:a16="http://schemas.microsoft.com/office/drawing/2014/main" id="{A4365E07-15E5-432C-832A-3DFE9F0CE895}"/>
              </a:ext>
            </a:extLst>
          </p:cNvPr>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a:extLst>
              <a:ext uri="{FF2B5EF4-FFF2-40B4-BE49-F238E27FC236}">
                <a16:creationId xmlns:a16="http://schemas.microsoft.com/office/drawing/2014/main" id="{5980E43F-FFD8-4039-8868-3709E4FFC56B}"/>
              </a:ext>
            </a:extLst>
          </p:cNvPr>
          <p:cNvSpPr>
            <a:spLocks noGrp="1"/>
          </p:cNvSpPr>
          <p:nvPr>
            <p:ph type="dt" sz="half" idx="10"/>
          </p:nvPr>
        </p:nvSpPr>
        <p:spPr/>
        <p:txBody>
          <a:bodyPr/>
          <a:lstStyle>
            <a:lvl1pPr>
              <a:defRPr/>
            </a:lvl1pPr>
          </a:lstStyle>
          <a:p>
            <a:pPr>
              <a:defRPr/>
            </a:pPr>
            <a:endParaRPr lang="en-US"/>
          </a:p>
        </p:txBody>
      </p:sp>
      <p:sp>
        <p:nvSpPr>
          <p:cNvPr id="5" name="Footer Placeholder 7">
            <a:extLst>
              <a:ext uri="{FF2B5EF4-FFF2-40B4-BE49-F238E27FC236}">
                <a16:creationId xmlns:a16="http://schemas.microsoft.com/office/drawing/2014/main" id="{0DD4E2C7-C616-44D6-8A78-B79B2B5CB558}"/>
              </a:ext>
            </a:extLst>
          </p:cNvPr>
          <p:cNvSpPr>
            <a:spLocks noGrp="1"/>
          </p:cNvSpPr>
          <p:nvPr>
            <p:ph type="ftr" sz="quarter" idx="11"/>
          </p:nvPr>
        </p:nvSpPr>
        <p:spPr/>
        <p:txBody>
          <a:bodyPr/>
          <a:lstStyle>
            <a:lvl1pPr>
              <a:defRPr>
                <a:solidFill>
                  <a:srgbClr val="FFFFFF"/>
                </a:solidFill>
              </a:defRPr>
            </a:lvl1pPr>
          </a:lstStyle>
          <a:p>
            <a:pPr>
              <a:defRPr/>
            </a:pPr>
            <a:endParaRPr lang="en-US"/>
          </a:p>
        </p:txBody>
      </p:sp>
      <p:sp>
        <p:nvSpPr>
          <p:cNvPr id="6" name="Slide Number Placeholder 8">
            <a:extLst>
              <a:ext uri="{FF2B5EF4-FFF2-40B4-BE49-F238E27FC236}">
                <a16:creationId xmlns:a16="http://schemas.microsoft.com/office/drawing/2014/main" id="{F4525E45-FFA1-4E6F-9F7A-E00208303F27}"/>
              </a:ext>
            </a:extLst>
          </p:cNvPr>
          <p:cNvSpPr>
            <a:spLocks noGrp="1"/>
          </p:cNvSpPr>
          <p:nvPr>
            <p:ph type="sldNum" sz="quarter" idx="12"/>
          </p:nvPr>
        </p:nvSpPr>
        <p:spPr/>
        <p:txBody>
          <a:bodyPr/>
          <a:lstStyle>
            <a:lvl2pPr lvl="1">
              <a:defRPr/>
            </a:lvl2pPr>
          </a:lstStyle>
          <a:p>
            <a:pPr lvl="1">
              <a:defRPr/>
            </a:pPr>
            <a:fld id="{E689225F-7C7A-4391-B278-F65041E3EDCE}" type="slidenum">
              <a:rPr lang="en-US" altLang="en-US"/>
              <a:pPr lvl="1">
                <a:defRPr/>
              </a:pPr>
              <a:t>‹#›</a:t>
            </a:fld>
            <a:endParaRPr lang="en-US" altLang="en-US"/>
          </a:p>
        </p:txBody>
      </p:sp>
    </p:spTree>
    <p:extLst>
      <p:ext uri="{BB962C8B-B14F-4D97-AF65-F5344CB8AC3E}">
        <p14:creationId xmlns:p14="http://schemas.microsoft.com/office/powerpoint/2010/main" val="1259163383"/>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59E64BA-5B9A-4514-9EAB-405AC7EFBDD4}"/>
              </a:ext>
            </a:extLst>
          </p:cNvPr>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8E4FF577-AA20-4A2A-A179-B0AEEB248518}"/>
              </a:ext>
            </a:extLst>
          </p:cNvPr>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a:extLst>
              <a:ext uri="{FF2B5EF4-FFF2-40B4-BE49-F238E27FC236}">
                <a16:creationId xmlns:a16="http://schemas.microsoft.com/office/drawing/2014/main" id="{28485771-00FB-42C3-972C-D81E0512DD24}"/>
              </a:ext>
            </a:extLst>
          </p:cNvPr>
          <p:cNvSpPr>
            <a:spLocks noGrp="1"/>
          </p:cNvSpPr>
          <p:nvPr>
            <p:ph type="dt" sz="half" idx="10"/>
          </p:nvPr>
        </p:nvSpPr>
        <p:spPr>
          <a:xfrm>
            <a:off x="349250" y="6459538"/>
            <a:ext cx="1963738" cy="365125"/>
          </a:xfrm>
        </p:spPr>
        <p:txBody>
          <a:bodyPr/>
          <a:lstStyle>
            <a:lvl1pPr algn="l">
              <a:defRPr/>
            </a:lvl1pPr>
          </a:lstStyle>
          <a:p>
            <a:pPr>
              <a:defRPr/>
            </a:pPr>
            <a:endParaRPr lang="en-US"/>
          </a:p>
        </p:txBody>
      </p:sp>
      <p:sp>
        <p:nvSpPr>
          <p:cNvPr id="8" name="Footer Placeholder 5">
            <a:extLst>
              <a:ext uri="{FF2B5EF4-FFF2-40B4-BE49-F238E27FC236}">
                <a16:creationId xmlns:a16="http://schemas.microsoft.com/office/drawing/2014/main" id="{4A199369-382B-4D1D-B20A-BCD24EDAADEA}"/>
              </a:ext>
            </a:extLst>
          </p:cNvPr>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en-US"/>
          </a:p>
        </p:txBody>
      </p:sp>
      <p:sp>
        <p:nvSpPr>
          <p:cNvPr id="9" name="Slide Number Placeholder 6">
            <a:extLst>
              <a:ext uri="{FF2B5EF4-FFF2-40B4-BE49-F238E27FC236}">
                <a16:creationId xmlns:a16="http://schemas.microsoft.com/office/drawing/2014/main" id="{C753893C-9B20-488C-B701-6EE50C31C607}"/>
              </a:ext>
            </a:extLst>
          </p:cNvPr>
          <p:cNvSpPr>
            <a:spLocks noGrp="1"/>
          </p:cNvSpPr>
          <p:nvPr>
            <p:ph type="sldNum" sz="quarter" idx="12"/>
          </p:nvPr>
        </p:nvSpPr>
        <p:spPr/>
        <p:txBody>
          <a:bodyPr/>
          <a:lstStyle>
            <a:lvl1pPr>
              <a:defRPr>
                <a:solidFill>
                  <a:schemeClr val="tx2"/>
                </a:solidFill>
              </a:defRPr>
            </a:lvl1pPr>
            <a:lvl2pPr lvl="1">
              <a:defRPr/>
            </a:lvl2pPr>
          </a:lstStyle>
          <a:p>
            <a:pPr lvl="1">
              <a:defRPr/>
            </a:pPr>
            <a:fld id="{A776F1A4-6C2B-44DD-BA5D-BA2CCAE96059}" type="slidenum">
              <a:rPr lang="en-US" altLang="en-US"/>
              <a:pPr lvl="1">
                <a:defRPr/>
              </a:pPr>
              <a:t>‹#›</a:t>
            </a:fld>
            <a:endParaRPr lang="en-US" altLang="en-US"/>
          </a:p>
        </p:txBody>
      </p:sp>
    </p:spTree>
    <p:extLst>
      <p:ext uri="{BB962C8B-B14F-4D97-AF65-F5344CB8AC3E}">
        <p14:creationId xmlns:p14="http://schemas.microsoft.com/office/powerpoint/2010/main" val="4099925461"/>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5860254-2635-4295-B869-B55DBC7AF244}"/>
              </a:ext>
            </a:extLst>
          </p:cNvPr>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2EB94941-26DD-4CCE-B54F-5C506055BD24}"/>
              </a:ext>
            </a:extLst>
          </p:cNvPr>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a:extLst>
              <a:ext uri="{FF2B5EF4-FFF2-40B4-BE49-F238E27FC236}">
                <a16:creationId xmlns:a16="http://schemas.microsoft.com/office/drawing/2014/main" id="{1AF27800-0DE9-4024-9432-10A4F747650B}"/>
              </a:ext>
            </a:extLst>
          </p:cNvPr>
          <p:cNvSpPr>
            <a:spLocks noGrp="1"/>
          </p:cNvSpPr>
          <p:nvPr>
            <p:ph type="dt" sz="half" idx="10"/>
          </p:nvPr>
        </p:nvSpPr>
        <p:spPr/>
        <p:txBody>
          <a:bodyPr/>
          <a:lstStyle>
            <a:lvl1pPr>
              <a:defRPr/>
            </a:lvl1pPr>
          </a:lstStyle>
          <a:p>
            <a:pPr>
              <a:defRPr/>
            </a:pPr>
            <a:endParaRPr lang="en-US"/>
          </a:p>
        </p:txBody>
      </p:sp>
      <p:sp>
        <p:nvSpPr>
          <p:cNvPr id="8" name="Footer Placeholder 5">
            <a:extLst>
              <a:ext uri="{FF2B5EF4-FFF2-40B4-BE49-F238E27FC236}">
                <a16:creationId xmlns:a16="http://schemas.microsoft.com/office/drawing/2014/main" id="{71523D30-17E3-4B5A-A786-70AFDCB4A57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E954240F-3F5F-489A-943D-06B39CE97CC3}"/>
              </a:ext>
            </a:extLst>
          </p:cNvPr>
          <p:cNvSpPr>
            <a:spLocks noGrp="1"/>
          </p:cNvSpPr>
          <p:nvPr>
            <p:ph type="sldNum" sz="quarter" idx="12"/>
          </p:nvPr>
        </p:nvSpPr>
        <p:spPr/>
        <p:txBody>
          <a:bodyPr/>
          <a:lstStyle>
            <a:lvl2pPr lvl="1">
              <a:defRPr/>
            </a:lvl2pPr>
          </a:lstStyle>
          <a:p>
            <a:pPr lvl="1">
              <a:defRPr/>
            </a:pPr>
            <a:fld id="{CCEDA8F0-B988-4745-9397-2AF06EA857B7}" type="slidenum">
              <a:rPr lang="en-US" altLang="en-US"/>
              <a:pPr lvl="1">
                <a:defRPr/>
              </a:pPr>
              <a:t>‹#›</a:t>
            </a:fld>
            <a:endParaRPr lang="en-US" altLang="en-US"/>
          </a:p>
        </p:txBody>
      </p:sp>
    </p:spTree>
    <p:extLst>
      <p:ext uri="{BB962C8B-B14F-4D97-AF65-F5344CB8AC3E}">
        <p14:creationId xmlns:p14="http://schemas.microsoft.com/office/powerpoint/2010/main" val="293246406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A3BBF51-748F-4640-8B95-E587C0350A86}"/>
              </a:ext>
            </a:extLst>
          </p:cNvPr>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998F076-0A5F-49EF-9C40-19A61305A0B9}"/>
              </a:ext>
            </a:extLst>
          </p:cNvPr>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FE2CFDA1-3B86-423C-BE65-EA41C8A99EC1}"/>
              </a:ext>
            </a:extLst>
          </p:cNvPr>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1029" name="Text Placeholder 2">
            <a:extLst>
              <a:ext uri="{FF2B5EF4-FFF2-40B4-BE49-F238E27FC236}">
                <a16:creationId xmlns:a16="http://schemas.microsoft.com/office/drawing/2014/main" id="{ECA6933A-0E0C-40F1-897F-A8FAE2B8B234}"/>
              </a:ext>
            </a:extLst>
          </p:cNvPr>
          <p:cNvSpPr>
            <a:spLocks noGrp="1"/>
          </p:cNvSpPr>
          <p:nvPr>
            <p:ph type="body" idx="1"/>
          </p:nvPr>
        </p:nvSpPr>
        <p:spPr bwMode="auto">
          <a:xfrm>
            <a:off x="822325" y="1846263"/>
            <a:ext cx="7543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FF3AC5F-BC2B-4A2B-AFF4-DC8DD50D55CD}"/>
              </a:ext>
            </a:extLst>
          </p:cNvPr>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p>
        </p:txBody>
      </p:sp>
      <p:sp>
        <p:nvSpPr>
          <p:cNvPr id="5" name="Footer Placeholder 4">
            <a:extLst>
              <a:ext uri="{FF2B5EF4-FFF2-40B4-BE49-F238E27FC236}">
                <a16:creationId xmlns:a16="http://schemas.microsoft.com/office/drawing/2014/main" id="{AF6FD1DD-61C9-4CC4-B198-E7E3B5A4A237}"/>
              </a:ext>
            </a:extLst>
          </p:cNvPr>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a:extLst>
              <a:ext uri="{FF2B5EF4-FFF2-40B4-BE49-F238E27FC236}">
                <a16:creationId xmlns:a16="http://schemas.microsoft.com/office/drawing/2014/main" id="{84BE15FF-32B4-42A5-BE89-E05E01F81EBE}"/>
              </a:ext>
            </a:extLst>
          </p:cNvPr>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a:defRPr sz="1050">
                <a:solidFill>
                  <a:srgbClr val="FFFFFF"/>
                </a:solidFill>
              </a:defRPr>
            </a:lvl1pPr>
            <a:lvl2pPr lvl="1">
              <a:defRPr/>
            </a:lvl2pPr>
          </a:lstStyle>
          <a:p>
            <a:pPr lvl="1">
              <a:defRPr/>
            </a:pPr>
            <a:fld id="{E42EBA22-C3E8-4782-93CA-FFEF8C7FB645}" type="slidenum">
              <a:rPr lang="en-US" altLang="en-US"/>
              <a:pPr lvl="1">
                <a:defRPr/>
              </a:pPr>
              <a:t>‹#›</a:t>
            </a:fld>
            <a:endParaRPr lang="en-US" altLang="en-US"/>
          </a:p>
        </p:txBody>
      </p:sp>
      <p:cxnSp>
        <p:nvCxnSpPr>
          <p:cNvPr id="10" name="Straight Connector 9">
            <a:extLst>
              <a:ext uri="{FF2B5EF4-FFF2-40B4-BE49-F238E27FC236}">
                <a16:creationId xmlns:a16="http://schemas.microsoft.com/office/drawing/2014/main" id="{349513CF-5011-44BF-A75C-0997978421B1}"/>
              </a:ext>
            </a:extLst>
          </p:cNvPr>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35" r:id="rId1"/>
    <p:sldLayoutId id="2147484230" r:id="rId2"/>
    <p:sldLayoutId id="2147484236" r:id="rId3"/>
    <p:sldLayoutId id="2147484231" r:id="rId4"/>
    <p:sldLayoutId id="2147484232" r:id="rId5"/>
    <p:sldLayoutId id="2147484233" r:id="rId6"/>
    <p:sldLayoutId id="2147484237" r:id="rId7"/>
    <p:sldLayoutId id="2147484238" r:id="rId8"/>
    <p:sldLayoutId id="2147484239" r:id="rId9"/>
    <p:sldLayoutId id="2147484234" r:id="rId10"/>
    <p:sldLayoutId id="2147484240" r:id="rId11"/>
  </p:sldLayoutIdLst>
  <p:transition spd="slow"/>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hyperlink" Target="https://www.pmddtc.state.gov/?id=ddtc_kb_article_page&amp;sys_id=c22d1833dbb8d300d0a370131f9619f0" TargetMode="External"/><Relationship Id="rId3" Type="http://schemas.openxmlformats.org/officeDocument/2006/relationships/hyperlink" Target="https://home.treasury.gov/policy-issues/financial-sanctions/consolidated-sanctions-list/foreign-sanctions-evaders-fse-list" TargetMode="External"/><Relationship Id="rId7" Type="http://schemas.openxmlformats.org/officeDocument/2006/relationships/hyperlink" Target="https://www.state.gov/key-topics-bureau-of-international-security-and-nonproliferation/nonproliferation-sanctions/" TargetMode="External"/><Relationship Id="rId2" Type="http://schemas.openxmlformats.org/officeDocument/2006/relationships/hyperlink" Target="https://home.treasury.gov/policy-issues/financial-sanctions/specially-designated-nationals-and-blocked-persons-list-sdn-human-readable-lists" TargetMode="External"/><Relationship Id="rId1" Type="http://schemas.openxmlformats.org/officeDocument/2006/relationships/slideLayout" Target="../slideLayouts/slideLayout6.xml"/><Relationship Id="rId6" Type="http://schemas.openxmlformats.org/officeDocument/2006/relationships/hyperlink" Target="https://www.bis.doc.gov/index.php/policy-guidance/lists-of-parties-of-concern/unverified-list" TargetMode="External"/><Relationship Id="rId5" Type="http://schemas.openxmlformats.org/officeDocument/2006/relationships/hyperlink" Target="https://www.bis.doc.gov/index.php/the-denied-persons-list" TargetMode="External"/><Relationship Id="rId4" Type="http://schemas.openxmlformats.org/officeDocument/2006/relationships/hyperlink" Target="https://www.bis.doc.gov/index.php/documents/regulations-docs/2347-744-supp-4-6/fil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hyperlink" Target="http://grants.nih.gov/grants/policy/coi/index.htm" TargetMode="External"/><Relationship Id="rId2" Type="http://schemas.openxmlformats.org/officeDocument/2006/relationships/hyperlink" Target="http://grants.nih.gov/grants/policy/coi/nih_review.htm" TargetMode="External"/><Relationship Id="rId1" Type="http://schemas.openxmlformats.org/officeDocument/2006/relationships/slideLayout" Target="../slideLayouts/slideLayout2.xml"/><Relationship Id="rId4" Type="http://schemas.openxmlformats.org/officeDocument/2006/relationships/hyperlink" Target="https://www.nsf.gov/pubs/manuals/gpm05_131/gpm5.jsp" TargetMode="Externa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63CEC6-472A-4ABB-9861-047BA49365D4}"/>
              </a:ext>
            </a:extLst>
          </p:cNvPr>
          <p:cNvSpPr>
            <a:spLocks noGrp="1" noChangeArrowheads="1"/>
          </p:cNvSpPr>
          <p:nvPr>
            <p:ph type="ctrTitle"/>
          </p:nvPr>
        </p:nvSpPr>
        <p:spPr>
          <a:xfrm>
            <a:off x="266700" y="838200"/>
            <a:ext cx="8420100" cy="2362200"/>
          </a:xfrm>
        </p:spPr>
        <p:txBody>
          <a:bodyPr>
            <a:noAutofit/>
          </a:bodyPr>
          <a:lstStyle/>
          <a:p>
            <a:pPr algn="r" eaLnBrk="1" fontAlgn="auto" hangingPunct="1">
              <a:spcAft>
                <a:spcPts val="0"/>
              </a:spcAft>
              <a:defRPr/>
            </a:pPr>
            <a:r>
              <a:rPr lang="en-US" altLang="en-US" sz="3600" b="1" dirty="0">
                <a:solidFill>
                  <a:srgbClr val="0070C0"/>
                </a:solidFill>
              </a:rPr>
              <a:t>EXPORT CONTROLS OVERVIEW </a:t>
            </a:r>
            <a:br>
              <a:rPr lang="en-US" altLang="en-US" sz="3600" b="1" dirty="0">
                <a:solidFill>
                  <a:srgbClr val="0070C0"/>
                </a:solidFill>
              </a:rPr>
            </a:br>
            <a:r>
              <a:rPr lang="en-US" altLang="en-US" sz="3600" b="1" dirty="0">
                <a:solidFill>
                  <a:srgbClr val="0070C0"/>
                </a:solidFill>
              </a:rPr>
              <a:t>&amp; CONFLICTS OF INTEREST: </a:t>
            </a:r>
            <a:br>
              <a:rPr lang="en-US" altLang="en-US" sz="3600" b="1" dirty="0">
                <a:solidFill>
                  <a:srgbClr val="0070C0"/>
                </a:solidFill>
              </a:rPr>
            </a:br>
            <a:r>
              <a:rPr lang="en-US" altLang="en-US" sz="2800" b="1" dirty="0">
                <a:solidFill>
                  <a:srgbClr val="0070C0"/>
                </a:solidFill>
              </a:rPr>
              <a:t>RECOGNITION AND MANAGEMENT</a:t>
            </a:r>
            <a:br>
              <a:rPr lang="en-US" altLang="en-US" sz="3600" dirty="0">
                <a:solidFill>
                  <a:srgbClr val="0070C0"/>
                </a:solidFill>
                <a:latin typeface="Arial" charset="0"/>
              </a:rPr>
            </a:br>
            <a:endParaRPr lang="en-US" altLang="en-US" sz="3600" dirty="0">
              <a:solidFill>
                <a:srgbClr val="0070C0"/>
              </a:solidFill>
              <a:latin typeface="Arial" charset="0"/>
            </a:endParaRPr>
          </a:p>
        </p:txBody>
      </p:sp>
      <p:sp>
        <p:nvSpPr>
          <p:cNvPr id="3075" name="Rectangle 3">
            <a:extLst>
              <a:ext uri="{FF2B5EF4-FFF2-40B4-BE49-F238E27FC236}">
                <a16:creationId xmlns:a16="http://schemas.microsoft.com/office/drawing/2014/main" id="{5012631B-AAD3-4852-82FF-D849EC690EC9}"/>
              </a:ext>
            </a:extLst>
          </p:cNvPr>
          <p:cNvSpPr>
            <a:spLocks noGrp="1" noChangeArrowheads="1"/>
          </p:cNvSpPr>
          <p:nvPr>
            <p:ph type="subTitle" idx="1"/>
          </p:nvPr>
        </p:nvSpPr>
        <p:spPr>
          <a:xfrm>
            <a:off x="1295400" y="3581400"/>
            <a:ext cx="6934200" cy="2514600"/>
          </a:xfrm>
        </p:spPr>
        <p:txBody>
          <a:bodyPr rtlCol="0">
            <a:normAutofit fontScale="92500" lnSpcReduction="20000"/>
          </a:bodyPr>
          <a:lstStyle/>
          <a:p>
            <a:pPr algn="ctr" eaLnBrk="1" fontAlgn="auto" hangingPunct="1">
              <a:defRPr/>
            </a:pPr>
            <a:r>
              <a:rPr lang="en-US" altLang="en-US" b="1" dirty="0">
                <a:latin typeface="Arial" charset="0"/>
                <a:cs typeface="Arial" charset="0"/>
              </a:rPr>
              <a:t>Division of Research and Economic Development (D-RED)</a:t>
            </a:r>
          </a:p>
          <a:p>
            <a:pPr eaLnBrk="1" fontAlgn="auto" hangingPunct="1">
              <a:defRPr/>
            </a:pPr>
            <a:endParaRPr lang="en-US" altLang="en-US" dirty="0">
              <a:latin typeface="Arial" charset="0"/>
              <a:cs typeface="Arial" charset="0"/>
            </a:endParaRPr>
          </a:p>
          <a:p>
            <a:pPr eaLnBrk="1" fontAlgn="auto" hangingPunct="1">
              <a:defRPr/>
            </a:pPr>
            <a:endParaRPr lang="en-US" altLang="en-US" dirty="0">
              <a:latin typeface="Arial" charset="0"/>
              <a:cs typeface="Arial" charset="0"/>
            </a:endParaRPr>
          </a:p>
          <a:p>
            <a:pPr algn="r" eaLnBrk="1" fontAlgn="auto" hangingPunct="1">
              <a:defRPr/>
            </a:pPr>
            <a:r>
              <a:rPr lang="en-US" altLang="en-US" sz="1600" dirty="0">
                <a:latin typeface="Arial" panose="020B0604020202020204" pitchFamily="34" charset="0"/>
                <a:cs typeface="Arial" panose="020B0604020202020204" pitchFamily="34" charset="0"/>
              </a:rPr>
              <a:t>Edet E. Isuk, Ph.D.</a:t>
            </a:r>
          </a:p>
          <a:p>
            <a:pPr algn="r" eaLnBrk="1" fontAlgn="auto" hangingPunct="1">
              <a:defRPr/>
            </a:pPr>
            <a:r>
              <a:rPr lang="en-US" altLang="en-US" sz="1600" i="1" dirty="0">
                <a:latin typeface="Arial" panose="020B0604020202020204" pitchFamily="34" charset="0"/>
                <a:cs typeface="Arial" panose="020B0604020202020204" pitchFamily="34" charset="0"/>
              </a:rPr>
              <a:t>Director, Research Compliance</a:t>
            </a:r>
          </a:p>
          <a:p>
            <a:pPr algn="r" eaLnBrk="1" fontAlgn="auto" hangingPunct="1">
              <a:defRPr/>
            </a:pPr>
            <a:r>
              <a:rPr lang="en-US" altLang="en-US" sz="1600" b="1" i="1" dirty="0">
                <a:latin typeface="Arial" panose="020B0604020202020204" pitchFamily="34" charset="0"/>
                <a:cs typeface="Arial" panose="020B0604020202020204" pitchFamily="34" charset="0"/>
              </a:rPr>
              <a:t>www.morgan.edu/ora</a:t>
            </a:r>
          </a:p>
          <a:p>
            <a:pPr eaLnBrk="1" fontAlgn="auto" hangingPunct="1">
              <a:defRPr/>
            </a:pPr>
            <a:endParaRPr lang="en-US" altLang="en-US" dirty="0">
              <a:latin typeface="Arial" charset="0"/>
              <a:cs typeface="Arial" charset="0"/>
            </a:endParaRPr>
          </a:p>
        </p:txBody>
      </p:sp>
      <p:grpSp>
        <p:nvGrpSpPr>
          <p:cNvPr id="10244" name="Group 4">
            <a:extLst>
              <a:ext uri="{FF2B5EF4-FFF2-40B4-BE49-F238E27FC236}">
                <a16:creationId xmlns:a16="http://schemas.microsoft.com/office/drawing/2014/main" id="{6C58FFF0-35EE-4E55-BF2A-91285B2F5141}"/>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20CF17F6-0200-400B-B1C8-0D6AAE76BDAC}"/>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15CB2A45-460E-47A7-90A2-69E1B742103B}"/>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25D1666-529F-4DD8-8466-7C0EB0D95FB1}"/>
              </a:ext>
            </a:extLst>
          </p:cNvPr>
          <p:cNvSpPr>
            <a:spLocks noGrp="1" noChangeArrowheads="1"/>
          </p:cNvSpPr>
          <p:nvPr>
            <p:ph type="title"/>
          </p:nvPr>
        </p:nvSpPr>
        <p:spPr>
          <a:xfrm>
            <a:off x="457200" y="457200"/>
            <a:ext cx="8229600" cy="1066800"/>
          </a:xfrm>
        </p:spPr>
        <p:txBody>
          <a:bodyPr/>
          <a:lstStyle/>
          <a:p>
            <a:pPr algn="ctr" eaLnBrk="1" fontAlgn="auto" hangingPunct="1">
              <a:spcAft>
                <a:spcPts val="0"/>
              </a:spcAft>
              <a:defRPr/>
            </a:pPr>
            <a:r>
              <a:rPr lang="en-US" altLang="en-US" sz="3600" b="1" u="sng" dirty="0">
                <a:solidFill>
                  <a:srgbClr val="0070C0"/>
                </a:solidFill>
                <a:latin typeface="+mn-lt"/>
              </a:rPr>
              <a:t>Export Controls may apply to the following</a:t>
            </a:r>
          </a:p>
        </p:txBody>
      </p:sp>
      <p:sp>
        <p:nvSpPr>
          <p:cNvPr id="28675" name="Rectangle 3">
            <a:extLst>
              <a:ext uri="{FF2B5EF4-FFF2-40B4-BE49-F238E27FC236}">
                <a16:creationId xmlns:a16="http://schemas.microsoft.com/office/drawing/2014/main" id="{7F2D6286-1024-4C71-814F-4E7EF9A4F6DD}"/>
              </a:ext>
            </a:extLst>
          </p:cNvPr>
          <p:cNvSpPr>
            <a:spLocks noGrp="1" noChangeArrowheads="1"/>
          </p:cNvSpPr>
          <p:nvPr>
            <p:ph idx="1"/>
          </p:nvPr>
        </p:nvSpPr>
        <p:spPr>
          <a:xfrm>
            <a:off x="457200" y="1905000"/>
            <a:ext cx="8305800" cy="4495800"/>
          </a:xfrm>
        </p:spPr>
        <p:txBody>
          <a:bodyPr/>
          <a:lstStyle/>
          <a:p>
            <a:pPr marL="857250" lvl="1" indent="-457200" eaLnBrk="1" hangingPunct="1">
              <a:buFont typeface="Arial" panose="020B0604020202020204" pitchFamily="34" charset="0"/>
              <a:buChar char="•"/>
            </a:pPr>
            <a:r>
              <a:rPr lang="en-US" altLang="en-US" sz="3200">
                <a:cs typeface="Arial" panose="020B0604020202020204" pitchFamily="34" charset="0"/>
              </a:rPr>
              <a:t>Shipment of items to location outside of the U.S.</a:t>
            </a:r>
          </a:p>
          <a:p>
            <a:pPr marL="857250" lvl="1" indent="-457200" eaLnBrk="1" hangingPunct="1">
              <a:buFont typeface="Arial" panose="020B0604020202020204" pitchFamily="34" charset="0"/>
              <a:buChar char="•"/>
            </a:pPr>
            <a:r>
              <a:rPr lang="en-US" altLang="en-US" sz="3200">
                <a:cs typeface="Arial" panose="020B0604020202020204" pitchFamily="34" charset="0"/>
              </a:rPr>
              <a:t>Travel to certain sanctioned or embargoed countries for research and teaching</a:t>
            </a:r>
          </a:p>
          <a:p>
            <a:pPr marL="857250" lvl="1" indent="-457200" eaLnBrk="1" hangingPunct="1">
              <a:buFont typeface="Arial" panose="020B0604020202020204" pitchFamily="34" charset="0"/>
              <a:buChar char="•"/>
            </a:pPr>
            <a:r>
              <a:rPr lang="en-US" altLang="en-US" sz="3200">
                <a:cs typeface="Arial" panose="020B0604020202020204" pitchFamily="34" charset="0"/>
              </a:rPr>
              <a:t>Transfer of export controlled technical data to persons located outside of the U.S.</a:t>
            </a:r>
          </a:p>
          <a:p>
            <a:pPr marL="857250" lvl="1" indent="-457200" eaLnBrk="1" hangingPunct="1">
              <a:buFont typeface="Arial" panose="020B0604020202020204" pitchFamily="34" charset="0"/>
              <a:buChar char="•"/>
            </a:pPr>
            <a:r>
              <a:rPr lang="en-US" altLang="en-US" sz="3200">
                <a:cs typeface="Arial" panose="020B0604020202020204" pitchFamily="34" charset="0"/>
              </a:rPr>
              <a:t>Sharing of export controlled scientific or technical information with foreign nationals within the U.S. (</a:t>
            </a:r>
            <a:r>
              <a:rPr lang="en-US" altLang="en-US" sz="3200">
                <a:solidFill>
                  <a:srgbClr val="00B050"/>
                </a:solidFill>
                <a:cs typeface="Arial" panose="020B0604020202020204" pitchFamily="34" charset="0"/>
              </a:rPr>
              <a:t>“Deemed Export”)</a:t>
            </a:r>
          </a:p>
        </p:txBody>
      </p:sp>
      <p:grpSp>
        <p:nvGrpSpPr>
          <p:cNvPr id="28676" name="Group 4">
            <a:extLst>
              <a:ext uri="{FF2B5EF4-FFF2-40B4-BE49-F238E27FC236}">
                <a16:creationId xmlns:a16="http://schemas.microsoft.com/office/drawing/2014/main" id="{C6AFE0D0-00EB-4074-8F6A-82CA17730979}"/>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D405B614-9BFC-4108-8516-0F8AA79A58D2}"/>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7A05972C-FB17-4597-B23D-92734743A8A7}"/>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514614C-D352-4EC6-86C9-61458C00EC44}"/>
              </a:ext>
            </a:extLst>
          </p:cNvPr>
          <p:cNvSpPr>
            <a:spLocks noGrp="1" noChangeArrowheads="1"/>
          </p:cNvSpPr>
          <p:nvPr>
            <p:ph type="title"/>
          </p:nvPr>
        </p:nvSpPr>
        <p:spPr>
          <a:xfrm>
            <a:off x="457200" y="457200"/>
            <a:ext cx="8229600" cy="1066800"/>
          </a:xfrm>
        </p:spPr>
        <p:txBody>
          <a:bodyPr/>
          <a:lstStyle/>
          <a:p>
            <a:pPr algn="ctr" eaLnBrk="1" fontAlgn="auto" hangingPunct="1">
              <a:spcAft>
                <a:spcPts val="0"/>
              </a:spcAft>
              <a:defRPr/>
            </a:pPr>
            <a:r>
              <a:rPr lang="en-US" altLang="en-US" sz="3600" b="1" dirty="0">
                <a:solidFill>
                  <a:srgbClr val="0070C0"/>
                </a:solidFill>
              </a:rPr>
              <a:t>Significance of Deemed Export Rule on University Research</a:t>
            </a:r>
            <a:endParaRPr lang="en-US" altLang="en-US" sz="3600" b="1" u="sng" dirty="0">
              <a:solidFill>
                <a:srgbClr val="0070C0"/>
              </a:solidFill>
              <a:latin typeface="+mn-lt"/>
            </a:endParaRPr>
          </a:p>
        </p:txBody>
      </p:sp>
      <p:sp>
        <p:nvSpPr>
          <p:cNvPr id="6147" name="Rectangle 3">
            <a:extLst>
              <a:ext uri="{FF2B5EF4-FFF2-40B4-BE49-F238E27FC236}">
                <a16:creationId xmlns:a16="http://schemas.microsoft.com/office/drawing/2014/main" id="{B48CE5FC-7652-444C-A255-9B547216BD72}"/>
              </a:ext>
            </a:extLst>
          </p:cNvPr>
          <p:cNvSpPr>
            <a:spLocks noGrp="1" noChangeArrowheads="1"/>
          </p:cNvSpPr>
          <p:nvPr>
            <p:ph idx="1"/>
          </p:nvPr>
        </p:nvSpPr>
        <p:spPr>
          <a:xfrm>
            <a:off x="457200" y="1905000"/>
            <a:ext cx="8305800" cy="4495800"/>
          </a:xfrm>
        </p:spPr>
        <p:txBody>
          <a:bodyPr rtlCol="0">
            <a:noAutofit/>
          </a:bodyPr>
          <a:lstStyle/>
          <a:p>
            <a:pPr marL="91440" indent="-91440" eaLnBrk="1" fontAlgn="auto" hangingPunct="1">
              <a:buFont typeface="Calibri" panose="020F0502020204030204" pitchFamily="34" charset="0"/>
              <a:buNone/>
              <a:defRPr/>
            </a:pPr>
            <a:endParaRPr lang="en-US" altLang="en-US" dirty="0">
              <a:solidFill>
                <a:schemeClr val="tx1">
                  <a:lumMod val="75000"/>
                  <a:lumOff val="25000"/>
                </a:schemeClr>
              </a:solidFill>
            </a:endParaRPr>
          </a:p>
          <a:p>
            <a:pPr marL="91440" indent="-91440" eaLnBrk="1" fontAlgn="auto" hangingPunct="1">
              <a:buFont typeface="Calibri" panose="020F0502020204030204" pitchFamily="34" charset="0"/>
              <a:buNone/>
              <a:defRPr/>
            </a:pPr>
            <a:r>
              <a:rPr lang="en-US" altLang="en-US" sz="2400" b="1" i="1" dirty="0">
                <a:solidFill>
                  <a:schemeClr val="tx1">
                    <a:lumMod val="75000"/>
                    <a:lumOff val="25000"/>
                  </a:schemeClr>
                </a:solidFill>
              </a:rPr>
              <a:t>If export controls apply and license is required</a:t>
            </a:r>
            <a:endParaRPr lang="en-US" altLang="en-US" b="1" dirty="0">
              <a:solidFill>
                <a:schemeClr val="tx1">
                  <a:lumMod val="75000"/>
                  <a:lumOff val="25000"/>
                </a:schemeClr>
              </a:solidFill>
            </a:endParaRPr>
          </a:p>
          <a:p>
            <a:pPr marL="384048" lvl="1" indent="-182880" eaLnBrk="1" fontAlgn="auto" hangingPunct="1">
              <a:buFont typeface="Wingdings" panose="05000000000000000000" pitchFamily="2" charset="2"/>
              <a:buChar char="q"/>
              <a:defRPr/>
            </a:pPr>
            <a:r>
              <a:rPr lang="en-US" altLang="en-US" sz="2400" b="1" dirty="0">
                <a:solidFill>
                  <a:schemeClr val="tx1">
                    <a:lumMod val="75000"/>
                    <a:lumOff val="25000"/>
                  </a:schemeClr>
                </a:solidFill>
              </a:rPr>
              <a:t> Have to obtain license before export-controlled item/information can be shared abroad or on US campus with foreign national participating in the research</a:t>
            </a:r>
          </a:p>
          <a:p>
            <a:pPr marL="201168" lvl="1" indent="0" eaLnBrk="1" fontAlgn="auto" hangingPunct="1">
              <a:buFont typeface="Calibri" panose="020F0502020204030204" pitchFamily="34" charset="0"/>
              <a:buNone/>
              <a:defRPr/>
            </a:pPr>
            <a:endParaRPr lang="en-US" altLang="en-US" sz="2400" b="1" dirty="0">
              <a:solidFill>
                <a:schemeClr val="tx1">
                  <a:lumMod val="75000"/>
                  <a:lumOff val="25000"/>
                </a:schemeClr>
              </a:solidFill>
            </a:endParaRPr>
          </a:p>
          <a:p>
            <a:pPr marL="384048" lvl="1" indent="-182880" eaLnBrk="1" fontAlgn="auto" hangingPunct="1">
              <a:buFont typeface="Wingdings" panose="05000000000000000000" pitchFamily="2" charset="2"/>
              <a:buChar char="q"/>
              <a:defRPr/>
            </a:pPr>
            <a:r>
              <a:rPr lang="en-US" altLang="en-US" sz="2400" b="1" dirty="0">
                <a:solidFill>
                  <a:schemeClr val="tx1">
                    <a:lumMod val="75000"/>
                    <a:lumOff val="25000"/>
                  </a:schemeClr>
                </a:solidFill>
              </a:rPr>
              <a:t>Teaching foreign collaborators how to use items in research (“defense service”)</a:t>
            </a:r>
          </a:p>
          <a:p>
            <a:pPr marL="201168" lvl="1" indent="0" eaLnBrk="1" fontAlgn="auto" hangingPunct="1">
              <a:buFont typeface="Calibri" panose="020F0502020204030204" pitchFamily="34" charset="0"/>
              <a:buNone/>
              <a:defRPr/>
            </a:pPr>
            <a:endParaRPr lang="en-US" altLang="en-US" sz="2400" b="1" dirty="0">
              <a:solidFill>
                <a:schemeClr val="tx1">
                  <a:lumMod val="75000"/>
                  <a:lumOff val="25000"/>
                </a:schemeClr>
              </a:solidFill>
            </a:endParaRPr>
          </a:p>
          <a:p>
            <a:pPr marL="384048" lvl="1" indent="-182880" eaLnBrk="1" fontAlgn="auto" hangingPunct="1">
              <a:buFont typeface="Wingdings" panose="05000000000000000000" pitchFamily="2" charset="2"/>
              <a:buChar char="q"/>
              <a:defRPr/>
            </a:pPr>
            <a:r>
              <a:rPr lang="en-US" altLang="en-US" sz="2400" b="1" dirty="0">
                <a:solidFill>
                  <a:schemeClr val="tx1">
                    <a:lumMod val="75000"/>
                    <a:lumOff val="25000"/>
                  </a:schemeClr>
                </a:solidFill>
              </a:rPr>
              <a:t> Where certain countries involved, no license available at all </a:t>
            </a:r>
          </a:p>
        </p:txBody>
      </p:sp>
      <p:grpSp>
        <p:nvGrpSpPr>
          <p:cNvPr id="30724" name="Group 4">
            <a:extLst>
              <a:ext uri="{FF2B5EF4-FFF2-40B4-BE49-F238E27FC236}">
                <a16:creationId xmlns:a16="http://schemas.microsoft.com/office/drawing/2014/main" id="{BE3E4E65-E83C-4656-ABAD-335F76B96F54}"/>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6942CF96-CEBA-4B10-A275-37FE92DE493F}"/>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315B6896-A7BB-47E4-B422-E99FF76FA2B3}"/>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EDD8E97-1B2A-41B1-999C-FB7619EAAEE0}"/>
              </a:ext>
            </a:extLst>
          </p:cNvPr>
          <p:cNvSpPr>
            <a:spLocks noGrp="1" noChangeArrowheads="1"/>
          </p:cNvSpPr>
          <p:nvPr>
            <p:ph type="title"/>
          </p:nvPr>
        </p:nvSpPr>
        <p:spPr>
          <a:xfrm>
            <a:off x="457200" y="471488"/>
            <a:ext cx="8229600" cy="1162050"/>
          </a:xfrm>
        </p:spPr>
        <p:txBody>
          <a:bodyPr/>
          <a:lstStyle/>
          <a:p>
            <a:pPr algn="ctr" eaLnBrk="1" fontAlgn="auto" hangingPunct="1">
              <a:spcAft>
                <a:spcPts val="0"/>
              </a:spcAft>
              <a:defRPr/>
            </a:pPr>
            <a:r>
              <a:rPr lang="en-US" altLang="en-US" sz="3600" b="1" dirty="0">
                <a:solidFill>
                  <a:srgbClr val="0070C0"/>
                </a:solidFill>
              </a:rPr>
              <a:t>Significance of Deemed Export Rule  on University Research, cont’d</a:t>
            </a:r>
            <a:endParaRPr lang="en-US" altLang="en-US" sz="3600" b="1" u="sng" dirty="0">
              <a:solidFill>
                <a:srgbClr val="0070C0"/>
              </a:solidFill>
              <a:latin typeface="+mn-lt"/>
            </a:endParaRPr>
          </a:p>
        </p:txBody>
      </p:sp>
      <p:sp>
        <p:nvSpPr>
          <p:cNvPr id="32771" name="Rectangle 3">
            <a:extLst>
              <a:ext uri="{FF2B5EF4-FFF2-40B4-BE49-F238E27FC236}">
                <a16:creationId xmlns:a16="http://schemas.microsoft.com/office/drawing/2014/main" id="{4A0C6300-42F5-4539-9CE0-B6AD39351153}"/>
              </a:ext>
            </a:extLst>
          </p:cNvPr>
          <p:cNvSpPr>
            <a:spLocks noGrp="1" noChangeArrowheads="1"/>
          </p:cNvSpPr>
          <p:nvPr>
            <p:ph idx="1"/>
          </p:nvPr>
        </p:nvSpPr>
        <p:spPr>
          <a:xfrm>
            <a:off x="457200" y="1905000"/>
            <a:ext cx="8305800" cy="4495800"/>
          </a:xfrm>
        </p:spPr>
        <p:txBody>
          <a:bodyPr/>
          <a:lstStyle/>
          <a:p>
            <a:pPr eaLnBrk="1" hangingPunct="1">
              <a:buFont typeface="Calibri" panose="020F0502020204030204" pitchFamily="34" charset="0"/>
              <a:buNone/>
            </a:pPr>
            <a:endParaRPr lang="en-US" altLang="en-US"/>
          </a:p>
          <a:p>
            <a:pPr eaLnBrk="1" hangingPunct="1">
              <a:buFont typeface="Calibri" panose="020F0502020204030204" pitchFamily="34" charset="0"/>
              <a:buNone/>
            </a:pPr>
            <a:endParaRPr lang="en-US" altLang="en-US"/>
          </a:p>
        </p:txBody>
      </p:sp>
      <p:grpSp>
        <p:nvGrpSpPr>
          <p:cNvPr id="32772" name="Group 4">
            <a:extLst>
              <a:ext uri="{FF2B5EF4-FFF2-40B4-BE49-F238E27FC236}">
                <a16:creationId xmlns:a16="http://schemas.microsoft.com/office/drawing/2014/main" id="{49136974-7F27-47F9-B012-4BB87CCFFB3A}"/>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E7D0F22E-589B-4741-9CE2-606BF6793402}"/>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0F5E9E85-1124-41EF-8F31-34DF8DA615D0}"/>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
        <p:nvSpPr>
          <p:cNvPr id="3" name="Rectangle 2">
            <a:extLst>
              <a:ext uri="{FF2B5EF4-FFF2-40B4-BE49-F238E27FC236}">
                <a16:creationId xmlns:a16="http://schemas.microsoft.com/office/drawing/2014/main" id="{D49CBDDF-ACD4-4F7C-94C3-5874713ABF03}"/>
              </a:ext>
            </a:extLst>
          </p:cNvPr>
          <p:cNvSpPr/>
          <p:nvPr/>
        </p:nvSpPr>
        <p:spPr>
          <a:xfrm>
            <a:off x="1447800" y="1752600"/>
            <a:ext cx="6629400" cy="3416300"/>
          </a:xfrm>
          <a:prstGeom prst="rect">
            <a:avLst/>
          </a:prstGeom>
        </p:spPr>
        <p:txBody>
          <a:bodyPr>
            <a:spAutoFit/>
          </a:bodyPr>
          <a:lstStyle/>
          <a:p>
            <a:pPr marL="342900" indent="-342900">
              <a:buFont typeface="Wingdings" panose="05000000000000000000" pitchFamily="2" charset="2"/>
              <a:buChar char="q"/>
              <a:defRPr/>
            </a:pPr>
            <a:r>
              <a:rPr lang="en-US" altLang="en-US" dirty="0"/>
              <a:t>Conferences where previously unpublished research will be presented:  who can participate, co-sponsor</a:t>
            </a:r>
          </a:p>
          <a:p>
            <a:pPr>
              <a:defRPr/>
            </a:pPr>
            <a:endParaRPr lang="en-US" altLang="en-US" dirty="0"/>
          </a:p>
          <a:p>
            <a:pPr marL="342900" indent="-342900">
              <a:buFont typeface="Wingdings" panose="05000000000000000000" pitchFamily="2" charset="2"/>
              <a:buChar char="q"/>
              <a:defRPr/>
            </a:pPr>
            <a:r>
              <a:rPr lang="en-US" altLang="en-US" dirty="0"/>
              <a:t>Meetings where unpublished research will be discussed</a:t>
            </a:r>
          </a:p>
          <a:p>
            <a:pPr>
              <a:defRPr/>
            </a:pPr>
            <a:endParaRPr lang="en-US" altLang="en-US" dirty="0"/>
          </a:p>
          <a:p>
            <a:pPr>
              <a:defRPr/>
            </a:pPr>
            <a:endParaRPr lang="en-US" altLang="en-US" dirty="0"/>
          </a:p>
          <a:p>
            <a:pPr marL="342900" indent="-342900">
              <a:buFont typeface="Wingdings" panose="05000000000000000000" pitchFamily="2" charset="2"/>
              <a:buChar char="q"/>
              <a:defRPr/>
            </a:pPr>
            <a:r>
              <a:rPr lang="en-US" altLang="en-US" dirty="0"/>
              <a:t>Transfers of research equipment abroad</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130317B-C301-4DD7-ACB4-F6BA5CD371E6}"/>
              </a:ext>
            </a:extLst>
          </p:cNvPr>
          <p:cNvSpPr>
            <a:spLocks noGrp="1" noChangeArrowheads="1"/>
          </p:cNvSpPr>
          <p:nvPr>
            <p:ph type="title"/>
          </p:nvPr>
        </p:nvSpPr>
        <p:spPr>
          <a:xfrm>
            <a:off x="457200" y="471488"/>
            <a:ext cx="8229600" cy="1143000"/>
          </a:xfrm>
        </p:spPr>
        <p:txBody>
          <a:bodyPr/>
          <a:lstStyle/>
          <a:p>
            <a:pPr algn="ctr" eaLnBrk="1" fontAlgn="auto" hangingPunct="1">
              <a:spcAft>
                <a:spcPts val="0"/>
              </a:spcAft>
              <a:defRPr/>
            </a:pPr>
            <a:r>
              <a:rPr lang="en-US" altLang="en-US" sz="3600" b="1" dirty="0">
                <a:solidFill>
                  <a:srgbClr val="0070C0"/>
                </a:solidFill>
                <a:latin typeface="+mn-lt"/>
              </a:rPr>
              <a:t>When Export Controls are triggered…</a:t>
            </a:r>
          </a:p>
        </p:txBody>
      </p:sp>
      <p:sp>
        <p:nvSpPr>
          <p:cNvPr id="6147" name="Rectangle 3">
            <a:extLst>
              <a:ext uri="{FF2B5EF4-FFF2-40B4-BE49-F238E27FC236}">
                <a16:creationId xmlns:a16="http://schemas.microsoft.com/office/drawing/2014/main" id="{75CBEA7B-DC7A-4344-9812-6D021B99CF98}"/>
              </a:ext>
            </a:extLst>
          </p:cNvPr>
          <p:cNvSpPr>
            <a:spLocks noGrp="1" noChangeArrowheads="1"/>
          </p:cNvSpPr>
          <p:nvPr>
            <p:ph idx="1"/>
          </p:nvPr>
        </p:nvSpPr>
        <p:spPr>
          <a:xfrm>
            <a:off x="457200" y="2133600"/>
            <a:ext cx="8229600" cy="4267200"/>
          </a:xfrm>
        </p:spPr>
        <p:txBody>
          <a:bodyPr rtlCol="0">
            <a:normAutofit/>
          </a:bodyPr>
          <a:lstStyle/>
          <a:p>
            <a:pPr marL="91440" indent="-91440" eaLnBrk="1" fontAlgn="auto" hangingPunct="1">
              <a:defRPr/>
            </a:pPr>
            <a:r>
              <a:rPr lang="en-US" dirty="0">
                <a:solidFill>
                  <a:schemeClr val="tx1">
                    <a:lumMod val="75000"/>
                    <a:lumOff val="25000"/>
                  </a:schemeClr>
                </a:solidFill>
              </a:rPr>
              <a:t>Determine if license exceptions apply (requires detailed analysis; may need to involve faculty; may reach out to peer institutions; can take several days)</a:t>
            </a:r>
          </a:p>
          <a:p>
            <a:pPr marL="91440" indent="-91440" eaLnBrk="1" fontAlgn="auto" hangingPunct="1">
              <a:defRPr/>
            </a:pPr>
            <a:r>
              <a:rPr lang="en-US" dirty="0">
                <a:solidFill>
                  <a:schemeClr val="tx1">
                    <a:lumMod val="75000"/>
                    <a:lumOff val="25000"/>
                  </a:schemeClr>
                </a:solidFill>
              </a:rPr>
              <a:t>Apply for licenses </a:t>
            </a:r>
          </a:p>
          <a:p>
            <a:pPr marL="384048" lvl="1" indent="-182880" eaLnBrk="1" fontAlgn="auto" hangingPunct="1">
              <a:defRPr/>
            </a:pPr>
            <a:r>
              <a:rPr lang="en-US" b="1" dirty="0">
                <a:solidFill>
                  <a:schemeClr val="tx1">
                    <a:lumMod val="75000"/>
                    <a:lumOff val="25000"/>
                  </a:schemeClr>
                </a:solidFill>
              </a:rPr>
              <a:t>ITAR – </a:t>
            </a:r>
            <a:r>
              <a:rPr lang="en-US" i="1" dirty="0">
                <a:solidFill>
                  <a:schemeClr val="tx1">
                    <a:lumMod val="75000"/>
                    <a:lumOff val="25000"/>
                  </a:schemeClr>
                </a:solidFill>
              </a:rPr>
              <a:t>Morgan is not registered with the Department of State </a:t>
            </a:r>
          </a:p>
          <a:p>
            <a:pPr marL="201168" lvl="1" indent="0" eaLnBrk="1" fontAlgn="auto" hangingPunct="1">
              <a:buFont typeface="Calibri" panose="020F0502020204030204" pitchFamily="34" charset="0"/>
              <a:buNone/>
              <a:defRPr/>
            </a:pPr>
            <a:endParaRPr lang="en-US" b="1" i="1" dirty="0">
              <a:solidFill>
                <a:schemeClr val="tx1">
                  <a:lumMod val="75000"/>
                  <a:lumOff val="25000"/>
                </a:schemeClr>
              </a:solidFill>
            </a:endParaRPr>
          </a:p>
          <a:p>
            <a:pPr marL="384048" lvl="1" indent="-182880" eaLnBrk="1" fontAlgn="auto" hangingPunct="1">
              <a:defRPr/>
            </a:pPr>
            <a:r>
              <a:rPr lang="en-US" b="1" dirty="0">
                <a:solidFill>
                  <a:schemeClr val="tx1">
                    <a:lumMod val="75000"/>
                    <a:lumOff val="25000"/>
                  </a:schemeClr>
                </a:solidFill>
              </a:rPr>
              <a:t>EAR</a:t>
            </a:r>
            <a:r>
              <a:rPr lang="en-US" dirty="0">
                <a:solidFill>
                  <a:schemeClr val="tx1">
                    <a:lumMod val="75000"/>
                    <a:lumOff val="25000"/>
                  </a:schemeClr>
                </a:solidFill>
              </a:rPr>
              <a:t> – Department of Commerce (can take 1-3 months)</a:t>
            </a:r>
          </a:p>
          <a:p>
            <a:pPr marL="201168" lvl="1" indent="0" eaLnBrk="1" fontAlgn="auto" hangingPunct="1">
              <a:buFont typeface="Calibri" panose="020F0502020204030204" pitchFamily="34" charset="0"/>
              <a:buNone/>
              <a:defRPr/>
            </a:pPr>
            <a:endParaRPr lang="en-US" b="1" dirty="0">
              <a:solidFill>
                <a:schemeClr val="tx1">
                  <a:lumMod val="75000"/>
                  <a:lumOff val="25000"/>
                </a:schemeClr>
              </a:solidFill>
            </a:endParaRPr>
          </a:p>
          <a:p>
            <a:pPr marL="384048" lvl="1" indent="-182880" eaLnBrk="1" fontAlgn="auto" hangingPunct="1">
              <a:defRPr/>
            </a:pPr>
            <a:r>
              <a:rPr lang="en-US" b="1" dirty="0">
                <a:solidFill>
                  <a:schemeClr val="tx1">
                    <a:lumMod val="75000"/>
                    <a:lumOff val="25000"/>
                  </a:schemeClr>
                </a:solidFill>
              </a:rPr>
              <a:t>OFAC</a:t>
            </a:r>
            <a:r>
              <a:rPr lang="en-US" dirty="0">
                <a:solidFill>
                  <a:schemeClr val="tx1">
                    <a:lumMod val="75000"/>
                    <a:lumOff val="25000"/>
                  </a:schemeClr>
                </a:solidFill>
              </a:rPr>
              <a:t> – Treasury (lengthy process: can take 3-6 months)</a:t>
            </a:r>
          </a:p>
        </p:txBody>
      </p:sp>
      <p:grpSp>
        <p:nvGrpSpPr>
          <p:cNvPr id="34820" name="Group 4">
            <a:extLst>
              <a:ext uri="{FF2B5EF4-FFF2-40B4-BE49-F238E27FC236}">
                <a16:creationId xmlns:a16="http://schemas.microsoft.com/office/drawing/2014/main" id="{E417A89D-0E96-4653-B98E-D156F0DECB13}"/>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45BBD4A0-AA58-48B4-BFA4-4E4D702C6A5E}"/>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CCADFF26-3C2D-4BD4-AD04-E24C6592F694}"/>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1457A19-0FBF-48AC-BC99-7EB908902722}"/>
              </a:ext>
            </a:extLst>
          </p:cNvPr>
          <p:cNvSpPr>
            <a:spLocks noGrp="1" noChangeArrowheads="1"/>
          </p:cNvSpPr>
          <p:nvPr>
            <p:ph type="title"/>
          </p:nvPr>
        </p:nvSpPr>
        <p:spPr>
          <a:xfrm>
            <a:off x="457200" y="471488"/>
            <a:ext cx="8229600" cy="1143000"/>
          </a:xfrm>
        </p:spPr>
        <p:txBody>
          <a:bodyPr>
            <a:noAutofit/>
          </a:bodyPr>
          <a:lstStyle/>
          <a:p>
            <a:pPr algn="ctr" eaLnBrk="1" fontAlgn="auto" hangingPunct="1">
              <a:spcAft>
                <a:spcPts val="0"/>
              </a:spcAft>
              <a:defRPr/>
            </a:pPr>
            <a:r>
              <a:rPr lang="en-US" altLang="en-US" sz="3600" dirty="0">
                <a:solidFill>
                  <a:srgbClr val="0070C0"/>
                </a:solidFill>
                <a:latin typeface="+mn-lt"/>
              </a:rPr>
              <a:t>Non-Compliance Consequences</a:t>
            </a:r>
          </a:p>
        </p:txBody>
      </p:sp>
      <p:sp>
        <p:nvSpPr>
          <p:cNvPr id="6147" name="Rectangle 3">
            <a:extLst>
              <a:ext uri="{FF2B5EF4-FFF2-40B4-BE49-F238E27FC236}">
                <a16:creationId xmlns:a16="http://schemas.microsoft.com/office/drawing/2014/main" id="{0147EAEA-53F4-446D-A15E-6FA8D17C4167}"/>
              </a:ext>
            </a:extLst>
          </p:cNvPr>
          <p:cNvSpPr>
            <a:spLocks noGrp="1" noChangeArrowheads="1"/>
          </p:cNvSpPr>
          <p:nvPr>
            <p:ph idx="1"/>
          </p:nvPr>
        </p:nvSpPr>
        <p:spPr>
          <a:xfrm>
            <a:off x="457200" y="1981200"/>
            <a:ext cx="8229600" cy="4495800"/>
          </a:xfrm>
        </p:spPr>
        <p:txBody>
          <a:bodyPr rtlCol="0">
            <a:noAutofit/>
          </a:bodyPr>
          <a:lstStyle/>
          <a:p>
            <a:pPr marL="514350" indent="-457200" eaLnBrk="1" fontAlgn="auto" hangingPunct="1">
              <a:defRPr/>
            </a:pPr>
            <a:r>
              <a:rPr lang="en-US" sz="2800" dirty="0">
                <a:solidFill>
                  <a:schemeClr val="tx1">
                    <a:lumMod val="75000"/>
                    <a:lumOff val="25000"/>
                  </a:schemeClr>
                </a:solidFill>
              </a:rPr>
              <a:t>Non-compliance can result in substantial monetary and criminal penalties against the </a:t>
            </a:r>
            <a:r>
              <a:rPr lang="en-US" sz="2800" b="1" i="1" dirty="0">
                <a:solidFill>
                  <a:schemeClr val="tx1">
                    <a:lumMod val="75000"/>
                    <a:lumOff val="25000"/>
                  </a:schemeClr>
                </a:solidFill>
              </a:rPr>
              <a:t>institution</a:t>
            </a:r>
            <a:r>
              <a:rPr lang="en-US" sz="2800" dirty="0">
                <a:solidFill>
                  <a:schemeClr val="tx1">
                    <a:lumMod val="75000"/>
                    <a:lumOff val="25000"/>
                  </a:schemeClr>
                </a:solidFill>
              </a:rPr>
              <a:t> </a:t>
            </a:r>
            <a:r>
              <a:rPr lang="en-US" sz="2800" u="sng" dirty="0">
                <a:solidFill>
                  <a:schemeClr val="tx1">
                    <a:lumMod val="75000"/>
                    <a:lumOff val="25000"/>
                  </a:schemeClr>
                </a:solidFill>
              </a:rPr>
              <a:t>and</a:t>
            </a:r>
            <a:r>
              <a:rPr lang="en-US" sz="2800" dirty="0">
                <a:solidFill>
                  <a:schemeClr val="tx1">
                    <a:lumMod val="75000"/>
                    <a:lumOff val="25000"/>
                  </a:schemeClr>
                </a:solidFill>
              </a:rPr>
              <a:t> the </a:t>
            </a:r>
            <a:r>
              <a:rPr lang="en-US" sz="2800" b="1" i="1" dirty="0">
                <a:solidFill>
                  <a:schemeClr val="tx1">
                    <a:lumMod val="75000"/>
                    <a:lumOff val="25000"/>
                  </a:schemeClr>
                </a:solidFill>
              </a:rPr>
              <a:t>individual</a:t>
            </a:r>
            <a:r>
              <a:rPr lang="en-US" sz="2800" dirty="0">
                <a:solidFill>
                  <a:schemeClr val="tx1">
                    <a:lumMod val="75000"/>
                    <a:lumOff val="25000"/>
                  </a:schemeClr>
                </a:solidFill>
              </a:rPr>
              <a:t>.</a:t>
            </a:r>
          </a:p>
          <a:p>
            <a:pPr marL="914400" lvl="1" indent="-457200" eaLnBrk="1" fontAlgn="auto" hangingPunct="1">
              <a:defRPr/>
            </a:pPr>
            <a:r>
              <a:rPr lang="en-US" sz="2000" dirty="0">
                <a:solidFill>
                  <a:schemeClr val="tx1">
                    <a:lumMod val="75000"/>
                    <a:lumOff val="25000"/>
                  </a:schemeClr>
                </a:solidFill>
              </a:rPr>
              <a:t>Civil penalties per violation up to $250,000 (EAR) or $500,000 (ITAR) </a:t>
            </a:r>
          </a:p>
          <a:p>
            <a:pPr marL="1314450" lvl="2" indent="-457200" eaLnBrk="1" fontAlgn="auto" hangingPunct="1">
              <a:defRPr/>
            </a:pPr>
            <a:r>
              <a:rPr lang="en-US" sz="1600" dirty="0">
                <a:solidFill>
                  <a:schemeClr val="tx1">
                    <a:lumMod val="75000"/>
                    <a:lumOff val="25000"/>
                  </a:schemeClr>
                </a:solidFill>
              </a:rPr>
              <a:t>Note: the government generally has the authority to charge more than one violation per transaction</a:t>
            </a:r>
          </a:p>
          <a:p>
            <a:pPr marL="914400" lvl="1" indent="-457200" eaLnBrk="1" fontAlgn="auto" hangingPunct="1">
              <a:defRPr/>
            </a:pPr>
            <a:r>
              <a:rPr lang="en-US" sz="2000" dirty="0">
                <a:solidFill>
                  <a:schemeClr val="tx1">
                    <a:lumMod val="75000"/>
                    <a:lumOff val="25000"/>
                  </a:schemeClr>
                </a:solidFill>
              </a:rPr>
              <a:t>Criminal fines for willful violations of up to $1 million and/or 20 years imprisonment</a:t>
            </a:r>
          </a:p>
          <a:p>
            <a:pPr marL="1314450" lvl="2" indent="-457200" eaLnBrk="1" fontAlgn="auto" hangingPunct="1">
              <a:defRPr/>
            </a:pPr>
            <a:r>
              <a:rPr lang="en-US" sz="1600" dirty="0">
                <a:solidFill>
                  <a:schemeClr val="tx1">
                    <a:lumMod val="75000"/>
                    <a:lumOff val="25000"/>
                  </a:schemeClr>
                </a:solidFill>
              </a:rPr>
              <a:t>Academics have been given prison sentences in connection with willful violations </a:t>
            </a:r>
          </a:p>
          <a:p>
            <a:pPr marL="914400" lvl="1" indent="-457200" eaLnBrk="1" fontAlgn="auto" hangingPunct="1">
              <a:defRPr/>
            </a:pPr>
            <a:r>
              <a:rPr lang="en-US" sz="2000" dirty="0">
                <a:solidFill>
                  <a:schemeClr val="tx1">
                    <a:lumMod val="75000"/>
                    <a:lumOff val="25000"/>
                  </a:schemeClr>
                </a:solidFill>
              </a:rPr>
              <a:t>Denial of export privileges under the EAR</a:t>
            </a:r>
          </a:p>
          <a:p>
            <a:pPr marL="914400" lvl="1" indent="-457200" eaLnBrk="1" fontAlgn="auto" hangingPunct="1">
              <a:defRPr/>
            </a:pPr>
            <a:r>
              <a:rPr lang="en-US" sz="2000" dirty="0">
                <a:solidFill>
                  <a:schemeClr val="tx1">
                    <a:lumMod val="75000"/>
                    <a:lumOff val="25000"/>
                  </a:schemeClr>
                </a:solidFill>
              </a:rPr>
              <a:t>Debarment from participating directly or indirectly in the export of ITAR-controlled defense articles, technical data or defense services.</a:t>
            </a:r>
            <a:endParaRPr lang="en-US" sz="2000" b="1" i="1" dirty="0">
              <a:solidFill>
                <a:schemeClr val="tx1">
                  <a:lumMod val="75000"/>
                  <a:lumOff val="25000"/>
                </a:schemeClr>
              </a:solidFill>
            </a:endParaRPr>
          </a:p>
          <a:p>
            <a:pPr marL="57150" indent="0" eaLnBrk="1" fontAlgn="auto" hangingPunct="1">
              <a:buFont typeface="Calibri" panose="020F0502020204030204" pitchFamily="34" charset="0"/>
              <a:buNone/>
              <a:defRPr/>
            </a:pPr>
            <a:endParaRPr lang="en-US" dirty="0">
              <a:solidFill>
                <a:schemeClr val="tx1">
                  <a:lumMod val="75000"/>
                  <a:lumOff val="25000"/>
                </a:schemeClr>
              </a:solidFill>
              <a:latin typeface="+mj-lt"/>
              <a:cs typeface="Arial" charset="0"/>
            </a:endParaRPr>
          </a:p>
        </p:txBody>
      </p:sp>
      <p:grpSp>
        <p:nvGrpSpPr>
          <p:cNvPr id="36868" name="Group 4">
            <a:extLst>
              <a:ext uri="{FF2B5EF4-FFF2-40B4-BE49-F238E27FC236}">
                <a16:creationId xmlns:a16="http://schemas.microsoft.com/office/drawing/2014/main" id="{C7F94039-792B-4CEB-92C1-ABF50743C1E1}"/>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F36B3C25-E216-4A25-9CBD-4DD949B2979B}"/>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1AE8D6C6-8A01-45CF-AC24-7C95E8EFC8DD}"/>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grpSp>
        <p:nvGrpSpPr>
          <p:cNvPr id="36869" name="Group 4">
            <a:extLst>
              <a:ext uri="{FF2B5EF4-FFF2-40B4-BE49-F238E27FC236}">
                <a16:creationId xmlns:a16="http://schemas.microsoft.com/office/drawing/2014/main" id="{CAC874F1-B6E7-4CD4-B7B7-58D293261159}"/>
              </a:ext>
            </a:extLst>
          </p:cNvPr>
          <p:cNvGrpSpPr>
            <a:grpSpLocks/>
          </p:cNvGrpSpPr>
          <p:nvPr/>
        </p:nvGrpSpPr>
        <p:grpSpPr bwMode="auto">
          <a:xfrm>
            <a:off x="12700" y="-26988"/>
            <a:ext cx="9144000" cy="576263"/>
            <a:chOff x="0" y="0"/>
            <a:chExt cx="9144000" cy="576263"/>
          </a:xfrm>
        </p:grpSpPr>
        <p:sp>
          <p:nvSpPr>
            <p:cNvPr id="8" name="Rectangle 7">
              <a:extLst>
                <a:ext uri="{FF2B5EF4-FFF2-40B4-BE49-F238E27FC236}">
                  <a16:creationId xmlns:a16="http://schemas.microsoft.com/office/drawing/2014/main" id="{245FFF63-6569-43CB-8CD7-E30EDA7E0475}"/>
                </a:ext>
              </a:extLst>
            </p:cNvPr>
            <p:cNvSpPr>
              <a:spLocks noChangeArrowheads="1"/>
            </p:cNvSpPr>
            <p:nvPr/>
          </p:nvSpPr>
          <p:spPr bwMode="auto">
            <a:xfrm>
              <a:off x="0" y="0"/>
              <a:ext cx="9144000" cy="457201"/>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9" name="Rectangle 8">
              <a:extLst>
                <a:ext uri="{FF2B5EF4-FFF2-40B4-BE49-F238E27FC236}">
                  <a16:creationId xmlns:a16="http://schemas.microsoft.com/office/drawing/2014/main" id="{846B491C-5703-43F6-BF15-2ACDD701EC89}"/>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grpSp>
        <p:nvGrpSpPr>
          <p:cNvPr id="36870" name="Group 4">
            <a:extLst>
              <a:ext uri="{FF2B5EF4-FFF2-40B4-BE49-F238E27FC236}">
                <a16:creationId xmlns:a16="http://schemas.microsoft.com/office/drawing/2014/main" id="{CCA141D6-4EE3-4F45-A71A-E9A410A07D03}"/>
              </a:ext>
            </a:extLst>
          </p:cNvPr>
          <p:cNvGrpSpPr>
            <a:grpSpLocks/>
          </p:cNvGrpSpPr>
          <p:nvPr/>
        </p:nvGrpSpPr>
        <p:grpSpPr bwMode="auto">
          <a:xfrm>
            <a:off x="9525" y="-46038"/>
            <a:ext cx="9144000" cy="576263"/>
            <a:chOff x="0" y="0"/>
            <a:chExt cx="9144000" cy="576263"/>
          </a:xfrm>
        </p:grpSpPr>
        <p:sp>
          <p:nvSpPr>
            <p:cNvPr id="11" name="Rectangle 10">
              <a:extLst>
                <a:ext uri="{FF2B5EF4-FFF2-40B4-BE49-F238E27FC236}">
                  <a16:creationId xmlns:a16="http://schemas.microsoft.com/office/drawing/2014/main" id="{7E7EA9D0-9AF2-4BAE-A242-F1565EC53888}"/>
                </a:ext>
              </a:extLst>
            </p:cNvPr>
            <p:cNvSpPr>
              <a:spLocks noChangeArrowheads="1"/>
            </p:cNvSpPr>
            <p:nvPr/>
          </p:nvSpPr>
          <p:spPr bwMode="auto">
            <a:xfrm>
              <a:off x="0" y="0"/>
              <a:ext cx="9144000" cy="457201"/>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12" name="Rectangle 11">
              <a:extLst>
                <a:ext uri="{FF2B5EF4-FFF2-40B4-BE49-F238E27FC236}">
                  <a16:creationId xmlns:a16="http://schemas.microsoft.com/office/drawing/2014/main" id="{3FAB69BE-E1B6-408C-BC7E-4221C8844FA9}"/>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F86DE-BF54-4E09-8B1F-1B220045A0EB}"/>
              </a:ext>
            </a:extLst>
          </p:cNvPr>
          <p:cNvSpPr>
            <a:spLocks noGrp="1"/>
          </p:cNvSpPr>
          <p:nvPr>
            <p:ph type="title"/>
          </p:nvPr>
        </p:nvSpPr>
        <p:spPr>
          <a:xfrm>
            <a:off x="838200" y="325438"/>
            <a:ext cx="7543800" cy="1449387"/>
          </a:xfrm>
        </p:spPr>
        <p:txBody>
          <a:bodyPr/>
          <a:lstStyle/>
          <a:p>
            <a:pPr eaLnBrk="1" hangingPunct="1">
              <a:defRPr/>
            </a:pPr>
            <a:r>
              <a:rPr lang="en-US" dirty="0"/>
              <a:t>COMMERCE CONTROL LIST</a:t>
            </a:r>
          </a:p>
        </p:txBody>
      </p:sp>
      <p:sp>
        <p:nvSpPr>
          <p:cNvPr id="38915" name="Rectangle 2">
            <a:extLst>
              <a:ext uri="{FF2B5EF4-FFF2-40B4-BE49-F238E27FC236}">
                <a16:creationId xmlns:a16="http://schemas.microsoft.com/office/drawing/2014/main" id="{5606C454-926A-4A5A-8276-9D38517D0015}"/>
              </a:ext>
            </a:extLst>
          </p:cNvPr>
          <p:cNvSpPr>
            <a:spLocks noChangeArrowheads="1"/>
          </p:cNvSpPr>
          <p:nvPr/>
        </p:nvSpPr>
        <p:spPr bwMode="auto">
          <a:xfrm>
            <a:off x="609600" y="4267200"/>
            <a:ext cx="8382000"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07000"/>
              </a:lnSpc>
              <a:spcAft>
                <a:spcPts val="800"/>
              </a:spcAft>
            </a:pPr>
            <a:r>
              <a:rPr lang="en-US" altLang="en-US" sz="1600">
                <a:solidFill>
                  <a:srgbClr val="000000"/>
                </a:solidFill>
                <a:latin typeface="Verdana" panose="020B0604030504040204" pitchFamily="34" charset="0"/>
                <a:cs typeface="Times New Roman" panose="02020603050405020304" pitchFamily="18" charset="0"/>
              </a:rPr>
              <a:t>If your item falls under U.S. Department of Commerce jurisdiction and is not listed on the CCL, it is designated as </a:t>
            </a:r>
            <a:r>
              <a:rPr lang="en-US" altLang="en-US" sz="1600">
                <a:solidFill>
                  <a:srgbClr val="00B050"/>
                </a:solidFill>
                <a:latin typeface="Verdana" panose="020B0604030504040204" pitchFamily="34" charset="0"/>
                <a:cs typeface="Times New Roman" panose="02020603050405020304" pitchFamily="18" charset="0"/>
              </a:rPr>
              <a:t>EAR99. EAR99</a:t>
            </a:r>
            <a:r>
              <a:rPr lang="en-US" altLang="en-US" sz="1600">
                <a:solidFill>
                  <a:srgbClr val="000000"/>
                </a:solidFill>
                <a:latin typeface="Verdana" panose="020B0604030504040204" pitchFamily="34" charset="0"/>
                <a:cs typeface="Times New Roman" panose="02020603050405020304" pitchFamily="18" charset="0"/>
              </a:rPr>
              <a:t> items generally consist of low-technology consumer goods and do not require a license in many situations. However, if you plan to export an EAR99 item to an embargoed country, to an end-user of concern, or in support of a prohibited end-use, you may be required to obtain a license.</a:t>
            </a:r>
            <a:endParaRPr lang="en-US" altLang="en-US" sz="1600">
              <a:latin typeface="Calibri" panose="020F0502020204030204" pitchFamily="34" charset="0"/>
              <a:ea typeface="Calibri" panose="020F0502020204030204" pitchFamily="34" charset="0"/>
              <a:cs typeface="Times New Roman" panose="02020603050405020304" pitchFamily="18" charset="0"/>
            </a:endParaRPr>
          </a:p>
        </p:txBody>
      </p:sp>
      <p:pic>
        <p:nvPicPr>
          <p:cNvPr id="38916" name="Picture 3">
            <a:extLst>
              <a:ext uri="{FF2B5EF4-FFF2-40B4-BE49-F238E27FC236}">
                <a16:creationId xmlns:a16="http://schemas.microsoft.com/office/drawing/2014/main" id="{732B0638-1E56-4202-93DA-B3626E28A2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828800"/>
            <a:ext cx="65627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8917" name="Group 4">
            <a:extLst>
              <a:ext uri="{FF2B5EF4-FFF2-40B4-BE49-F238E27FC236}">
                <a16:creationId xmlns:a16="http://schemas.microsoft.com/office/drawing/2014/main" id="{314F47EE-A1E0-4857-B9BC-5FEB0DABDDF4}"/>
              </a:ext>
            </a:extLst>
          </p:cNvPr>
          <p:cNvGrpSpPr>
            <a:grpSpLocks/>
          </p:cNvGrpSpPr>
          <p:nvPr/>
        </p:nvGrpSpPr>
        <p:grpSpPr bwMode="auto">
          <a:xfrm>
            <a:off x="0" y="6350"/>
            <a:ext cx="9144000" cy="576263"/>
            <a:chOff x="0" y="0"/>
            <a:chExt cx="9144000" cy="576263"/>
          </a:xfrm>
        </p:grpSpPr>
        <p:sp>
          <p:nvSpPr>
            <p:cNvPr id="10" name="Rectangle 9">
              <a:extLst>
                <a:ext uri="{FF2B5EF4-FFF2-40B4-BE49-F238E27FC236}">
                  <a16:creationId xmlns:a16="http://schemas.microsoft.com/office/drawing/2014/main" id="{15149D31-E156-4718-BA58-DBD948DD9A6F}"/>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11" name="Rectangle 10">
              <a:extLst>
                <a:ext uri="{FF2B5EF4-FFF2-40B4-BE49-F238E27FC236}">
                  <a16:creationId xmlns:a16="http://schemas.microsoft.com/office/drawing/2014/main" id="{CB1FB473-67AC-4CD4-9E76-8018316D18AE}"/>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8C5F1-0E95-4BA0-971C-419CBAF7C44E}"/>
              </a:ext>
            </a:extLst>
          </p:cNvPr>
          <p:cNvSpPr>
            <a:spLocks noGrp="1"/>
          </p:cNvSpPr>
          <p:nvPr>
            <p:ph type="title"/>
          </p:nvPr>
        </p:nvSpPr>
        <p:spPr>
          <a:xfrm>
            <a:off x="838200" y="523875"/>
            <a:ext cx="7635875" cy="1279525"/>
          </a:xfrm>
        </p:spPr>
        <p:txBody>
          <a:bodyPr>
            <a:normAutofit fontScale="90000"/>
          </a:bodyPr>
          <a:lstStyle/>
          <a:p>
            <a:pPr eaLnBrk="1" fontAlgn="auto" hangingPunct="1">
              <a:spcAft>
                <a:spcPts val="0"/>
              </a:spcAft>
              <a:defRPr/>
            </a:pPr>
            <a:r>
              <a:rPr lang="en-US" dirty="0">
                <a:solidFill>
                  <a:srgbClr val="0070C0"/>
                </a:solidFill>
              </a:rPr>
              <a:t>Trade Sanctioned Persons and Organizations Lists</a:t>
            </a:r>
          </a:p>
        </p:txBody>
      </p:sp>
      <p:sp>
        <p:nvSpPr>
          <p:cNvPr id="3" name="Rectangle 2">
            <a:extLst>
              <a:ext uri="{FF2B5EF4-FFF2-40B4-BE49-F238E27FC236}">
                <a16:creationId xmlns:a16="http://schemas.microsoft.com/office/drawing/2014/main" id="{8DCAAB2F-0A57-46E1-8C7F-8F41C9668F80}"/>
              </a:ext>
            </a:extLst>
          </p:cNvPr>
          <p:cNvSpPr/>
          <p:nvPr/>
        </p:nvSpPr>
        <p:spPr>
          <a:xfrm>
            <a:off x="1600200" y="2286000"/>
            <a:ext cx="6324600" cy="3416300"/>
          </a:xfrm>
          <a:prstGeom prst="rect">
            <a:avLst/>
          </a:prstGeom>
        </p:spPr>
        <p:txBody>
          <a:bodyPr>
            <a:spAutoFit/>
          </a:bodyPr>
          <a:lstStyle/>
          <a:p>
            <a:pPr>
              <a:buFont typeface="+mj-lt"/>
              <a:buAutoNum type="arabicPeriod"/>
              <a:defRPr/>
            </a:pPr>
            <a:r>
              <a:rPr lang="en-US" b="1" dirty="0">
                <a:latin typeface="+mj-lt"/>
                <a:hlinkClick r:id="rId2"/>
              </a:rPr>
              <a:t>The Specially Designated Nationals and Blocked Persons List</a:t>
            </a:r>
            <a:r>
              <a:rPr lang="en-US" dirty="0">
                <a:latin typeface="+mj-lt"/>
              </a:rPr>
              <a:t> (Treasury)</a:t>
            </a:r>
          </a:p>
          <a:p>
            <a:pPr>
              <a:buFont typeface="+mj-lt"/>
              <a:buAutoNum type="arabicPeriod"/>
              <a:defRPr/>
            </a:pPr>
            <a:r>
              <a:rPr lang="en-US" b="1" dirty="0">
                <a:latin typeface="+mj-lt"/>
                <a:hlinkClick r:id="rId3"/>
              </a:rPr>
              <a:t>The Foreign Sanctions Evaders List </a:t>
            </a:r>
            <a:r>
              <a:rPr lang="en-US" dirty="0">
                <a:latin typeface="+mj-lt"/>
              </a:rPr>
              <a:t>(Treasury)</a:t>
            </a:r>
          </a:p>
          <a:p>
            <a:pPr>
              <a:buFont typeface="+mj-lt"/>
              <a:buAutoNum type="arabicPeriod"/>
              <a:defRPr/>
            </a:pPr>
            <a:r>
              <a:rPr lang="en-US" b="1" u="sng" dirty="0">
                <a:latin typeface="+mj-lt"/>
                <a:hlinkClick r:id="rId4"/>
              </a:rPr>
              <a:t>The Entity List</a:t>
            </a:r>
            <a:r>
              <a:rPr lang="en-US" dirty="0">
                <a:latin typeface="+mj-lt"/>
              </a:rPr>
              <a:t> (Commerce)</a:t>
            </a:r>
          </a:p>
          <a:p>
            <a:pPr>
              <a:buFont typeface="+mj-lt"/>
              <a:buAutoNum type="arabicPeriod"/>
              <a:defRPr/>
            </a:pPr>
            <a:r>
              <a:rPr lang="en-US" b="1" dirty="0">
                <a:latin typeface="+mj-lt"/>
                <a:hlinkClick r:id="rId5"/>
              </a:rPr>
              <a:t>The Denied Persons List </a:t>
            </a:r>
            <a:r>
              <a:rPr lang="en-US" dirty="0">
                <a:latin typeface="+mj-lt"/>
              </a:rPr>
              <a:t>(Commerce)</a:t>
            </a:r>
          </a:p>
          <a:p>
            <a:pPr>
              <a:buFont typeface="+mj-lt"/>
              <a:buAutoNum type="arabicPeriod"/>
              <a:defRPr/>
            </a:pPr>
            <a:r>
              <a:rPr lang="en-US" b="1" dirty="0">
                <a:latin typeface="+mj-lt"/>
                <a:hlinkClick r:id="rId6"/>
              </a:rPr>
              <a:t>The Unverified List</a:t>
            </a:r>
            <a:r>
              <a:rPr lang="en-US" dirty="0">
                <a:latin typeface="+mj-lt"/>
              </a:rPr>
              <a:t> (Commerce)</a:t>
            </a:r>
          </a:p>
          <a:p>
            <a:pPr>
              <a:buFont typeface="+mj-lt"/>
              <a:buAutoNum type="arabicPeriod"/>
              <a:defRPr/>
            </a:pPr>
            <a:r>
              <a:rPr lang="en-US" b="1" dirty="0">
                <a:latin typeface="+mj-lt"/>
                <a:hlinkClick r:id="rId7"/>
              </a:rPr>
              <a:t>The Nonproliferation Sanctions List </a:t>
            </a:r>
            <a:r>
              <a:rPr lang="en-US" dirty="0">
                <a:latin typeface="+mj-lt"/>
              </a:rPr>
              <a:t>(State)</a:t>
            </a:r>
          </a:p>
          <a:p>
            <a:pPr>
              <a:buFont typeface="+mj-lt"/>
              <a:buAutoNum type="arabicPeriod"/>
              <a:defRPr/>
            </a:pPr>
            <a:r>
              <a:rPr lang="en-US" b="1" dirty="0">
                <a:latin typeface="+mj-lt"/>
                <a:hlinkClick r:id="rId8"/>
              </a:rPr>
              <a:t>The AECA Debarred List</a:t>
            </a:r>
            <a:r>
              <a:rPr lang="en-US" dirty="0">
                <a:latin typeface="+mj-lt"/>
              </a:rPr>
              <a:t> (State) </a:t>
            </a:r>
            <a:r>
              <a:rPr lang="en-US" sz="1600" i="1" dirty="0">
                <a:latin typeface="Arial Narrow" panose="020B0606020202030204" pitchFamily="34" charset="0"/>
              </a:rPr>
              <a:t>Arms Export Control Act</a:t>
            </a:r>
          </a:p>
          <a:p>
            <a:pPr>
              <a:defRPr/>
            </a:pPr>
            <a:r>
              <a:rPr lang="en-US" dirty="0">
                <a:latin typeface="+mj-lt"/>
              </a:rPr>
              <a:t> </a:t>
            </a:r>
          </a:p>
        </p:txBody>
      </p:sp>
      <p:grpSp>
        <p:nvGrpSpPr>
          <p:cNvPr id="39940" name="Group 4">
            <a:extLst>
              <a:ext uri="{FF2B5EF4-FFF2-40B4-BE49-F238E27FC236}">
                <a16:creationId xmlns:a16="http://schemas.microsoft.com/office/drawing/2014/main" id="{C81A1DE4-ECFC-41B0-8BC6-9D88CAA36202}"/>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74FBBAFC-6442-436C-9F07-8F58867690DE}"/>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305D741E-3C24-4D6A-9957-8D9EC463333E}"/>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3">
            <a:extLst>
              <a:ext uri="{FF2B5EF4-FFF2-40B4-BE49-F238E27FC236}">
                <a16:creationId xmlns:a16="http://schemas.microsoft.com/office/drawing/2014/main" id="{697D3764-BFF6-4FBD-B0A3-6FF6A37EB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33400"/>
            <a:ext cx="84582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0963" name="Group 4">
            <a:extLst>
              <a:ext uri="{FF2B5EF4-FFF2-40B4-BE49-F238E27FC236}">
                <a16:creationId xmlns:a16="http://schemas.microsoft.com/office/drawing/2014/main" id="{73C7EF4D-EC53-4C5C-8733-B0AFC54B25DC}"/>
              </a:ext>
            </a:extLst>
          </p:cNvPr>
          <p:cNvGrpSpPr>
            <a:grpSpLocks/>
          </p:cNvGrpSpPr>
          <p:nvPr/>
        </p:nvGrpSpPr>
        <p:grpSpPr bwMode="auto">
          <a:xfrm>
            <a:off x="0" y="0"/>
            <a:ext cx="9144000" cy="457200"/>
            <a:chOff x="0" y="0"/>
            <a:chExt cx="9144000" cy="576263"/>
          </a:xfrm>
        </p:grpSpPr>
        <p:sp>
          <p:nvSpPr>
            <p:cNvPr id="6" name="Rectangle 5">
              <a:extLst>
                <a:ext uri="{FF2B5EF4-FFF2-40B4-BE49-F238E27FC236}">
                  <a16:creationId xmlns:a16="http://schemas.microsoft.com/office/drawing/2014/main" id="{7C26EA13-51FB-49E6-9D01-960C8900382D}"/>
                </a:ext>
              </a:extLst>
            </p:cNvPr>
            <p:cNvSpPr>
              <a:spLocks noChangeArrowheads="1"/>
            </p:cNvSpPr>
            <p:nvPr/>
          </p:nvSpPr>
          <p:spPr bwMode="auto">
            <a:xfrm>
              <a:off x="0" y="0"/>
              <a:ext cx="9144000" cy="456208"/>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7" name="Rectangle 6">
              <a:extLst>
                <a:ext uri="{FF2B5EF4-FFF2-40B4-BE49-F238E27FC236}">
                  <a16:creationId xmlns:a16="http://schemas.microsoft.com/office/drawing/2014/main" id="{41D89CBD-0C91-497F-B2ED-0F56D93EBE5F}"/>
                </a:ext>
              </a:extLst>
            </p:cNvPr>
            <p:cNvSpPr>
              <a:spLocks noChangeArrowheads="1"/>
            </p:cNvSpPr>
            <p:nvPr/>
          </p:nvSpPr>
          <p:spPr bwMode="auto">
            <a:xfrm>
              <a:off x="0" y="472216"/>
              <a:ext cx="9144000" cy="104047"/>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896B2C1-0D7A-4B2B-930F-05C9890E1021}"/>
              </a:ext>
            </a:extLst>
          </p:cNvPr>
          <p:cNvSpPr>
            <a:spLocks noGrp="1" noChangeArrowheads="1"/>
          </p:cNvSpPr>
          <p:nvPr>
            <p:ph type="title"/>
          </p:nvPr>
        </p:nvSpPr>
        <p:spPr>
          <a:xfrm>
            <a:off x="457200" y="762000"/>
            <a:ext cx="8305800" cy="914400"/>
          </a:xfrm>
        </p:spPr>
        <p:txBody>
          <a:bodyPr>
            <a:noAutofit/>
          </a:bodyPr>
          <a:lstStyle/>
          <a:p>
            <a:pPr algn="ctr" eaLnBrk="1" fontAlgn="auto" hangingPunct="1">
              <a:spcAft>
                <a:spcPts val="0"/>
              </a:spcAft>
              <a:defRPr/>
            </a:pPr>
            <a:r>
              <a:rPr lang="en-US" altLang="en-US" sz="3600" dirty="0">
                <a:solidFill>
                  <a:srgbClr val="0070C0"/>
                </a:solidFill>
                <a:latin typeface="+mn-lt"/>
              </a:rPr>
              <a:t>Case Study – Physical &amp; Deemed Export</a:t>
            </a:r>
          </a:p>
        </p:txBody>
      </p:sp>
      <p:sp>
        <p:nvSpPr>
          <p:cNvPr id="6147" name="Rectangle 3">
            <a:extLst>
              <a:ext uri="{FF2B5EF4-FFF2-40B4-BE49-F238E27FC236}">
                <a16:creationId xmlns:a16="http://schemas.microsoft.com/office/drawing/2014/main" id="{65F268AE-9524-4F72-887E-D0BDE051769A}"/>
              </a:ext>
            </a:extLst>
          </p:cNvPr>
          <p:cNvSpPr>
            <a:spLocks noGrp="1" noChangeArrowheads="1"/>
          </p:cNvSpPr>
          <p:nvPr>
            <p:ph idx="1"/>
          </p:nvPr>
        </p:nvSpPr>
        <p:spPr>
          <a:xfrm>
            <a:off x="152400" y="1905000"/>
            <a:ext cx="8821738" cy="4953000"/>
          </a:xfrm>
        </p:spPr>
        <p:txBody>
          <a:bodyPr rtlCol="0">
            <a:noAutofit/>
          </a:bodyPr>
          <a:lstStyle/>
          <a:p>
            <a:pPr marL="0" indent="0" eaLnBrk="1" fontAlgn="auto" hangingPunct="1">
              <a:buFont typeface="Calibri" panose="020F0502020204030204" pitchFamily="34" charset="0"/>
              <a:buNone/>
              <a:defRPr/>
            </a:pPr>
            <a:r>
              <a:rPr lang="en-US" altLang="en-US" sz="1600" b="1" dirty="0">
                <a:solidFill>
                  <a:schemeClr val="tx1">
                    <a:lumMod val="75000"/>
                    <a:lumOff val="25000"/>
                  </a:schemeClr>
                </a:solidFill>
                <a:latin typeface="+mj-lt"/>
                <a:cs typeface="Arial" charset="0"/>
              </a:rPr>
              <a:t>Dr. Brenda Starr, Associate Professor in the Department of Biology, studies nocturnal animals. To better observe their behavior, Dr. Starr recently purchased a thermal imaging infrared camera. Since the camera cost $9,000., she had to use the MSU procurement process.  The camera was delivered to Dr. Starr’s lab.</a:t>
            </a:r>
          </a:p>
          <a:p>
            <a:pPr marL="0" indent="0" eaLnBrk="1" fontAlgn="auto" hangingPunct="1">
              <a:buFont typeface="Calibri" panose="020F0502020204030204" pitchFamily="34" charset="0"/>
              <a:buNone/>
              <a:defRPr/>
            </a:pPr>
            <a:r>
              <a:rPr lang="en-US" altLang="en-US" sz="1600" b="1" dirty="0">
                <a:solidFill>
                  <a:schemeClr val="tx1">
                    <a:lumMod val="75000"/>
                    <a:lumOff val="25000"/>
                  </a:schemeClr>
                </a:solidFill>
                <a:cs typeface="Arial" charset="0"/>
              </a:rPr>
              <a:t>Dr. Starr is interested in studying some nocturnal animals that are unique to Cuba. </a:t>
            </a:r>
          </a:p>
          <a:p>
            <a:pPr marL="0" indent="0" eaLnBrk="1" fontAlgn="auto" hangingPunct="1">
              <a:buFont typeface="Calibri" panose="020F0502020204030204" pitchFamily="34" charset="0"/>
              <a:buNone/>
              <a:defRPr/>
            </a:pPr>
            <a:r>
              <a:rPr lang="en-US" altLang="en-US" sz="1600" b="1" dirty="0">
                <a:solidFill>
                  <a:schemeClr val="tx1">
                    <a:lumMod val="75000"/>
                    <a:lumOff val="25000"/>
                  </a:schemeClr>
                </a:solidFill>
                <a:latin typeface="+mj-lt"/>
                <a:cs typeface="Arial" charset="0"/>
              </a:rPr>
              <a:t>Dr. Starr collaborates closely with colleagues at McGill University in Canada, and the University of Havana, Cuba (her former post-doc of Dr. Starr leads the Cuban research team). She has been invited by her colleagues in Cuba to attend a symposium and give a key note. Dr. Starr plans to stay an extra two weeks in Cuba so that she can observe these unique nocturnal animals. </a:t>
            </a:r>
            <a:r>
              <a:rPr lang="en-US" altLang="en-US" sz="1600" b="1" dirty="0">
                <a:solidFill>
                  <a:schemeClr val="tx1">
                    <a:lumMod val="75000"/>
                    <a:lumOff val="25000"/>
                  </a:schemeClr>
                </a:solidFill>
                <a:cs typeface="Arial" charset="0"/>
              </a:rPr>
              <a:t>She travels to Cuba with her thermal imaging infrared camera and her laptop. </a:t>
            </a:r>
          </a:p>
          <a:p>
            <a:pPr marL="0" indent="0" eaLnBrk="1" fontAlgn="auto" hangingPunct="1">
              <a:buFont typeface="Calibri" panose="020F0502020204030204" pitchFamily="34" charset="0"/>
              <a:buNone/>
              <a:defRPr/>
            </a:pPr>
            <a:r>
              <a:rPr lang="en-US" altLang="en-US" sz="1600" b="1" dirty="0">
                <a:solidFill>
                  <a:schemeClr val="tx1">
                    <a:lumMod val="75000"/>
                    <a:lumOff val="25000"/>
                  </a:schemeClr>
                </a:solidFill>
                <a:latin typeface="+mj-lt"/>
                <a:cs typeface="Arial" charset="0"/>
              </a:rPr>
              <a:t>Two weeks later, Dr. Jones travels to Montreal, Canada where she meets with her collaborator at McGill University, Dr. St. Pierre. While there, she discusses her recent observations from Cuba with Dr. St. Pierre’s lab. She shows the camera and its advanced capabilities. and discusses some of the clips she has filmed. Dr. St. Pierre and his lab team, which includes a Syrian and a Russian post-doc, provide useful feedback. After a short stay in Montreal, Dr. Starr returns home to the U.S. </a:t>
            </a:r>
          </a:p>
          <a:p>
            <a:pPr marL="0" indent="0" eaLnBrk="1" fontAlgn="auto" hangingPunct="1">
              <a:buFont typeface="Calibri" panose="020F0502020204030204" pitchFamily="34" charset="0"/>
              <a:buNone/>
              <a:defRPr/>
            </a:pPr>
            <a:r>
              <a:rPr lang="en-US" altLang="en-US" sz="1600" b="1" i="1" dirty="0">
                <a:solidFill>
                  <a:schemeClr val="tx1">
                    <a:lumMod val="75000"/>
                    <a:lumOff val="25000"/>
                  </a:schemeClr>
                </a:solidFill>
                <a:latin typeface="+mj-lt"/>
                <a:cs typeface="Arial" charset="0"/>
              </a:rPr>
              <a:t>Why is Dr. Starr’s international research trip problematic in terms of Export Control?</a:t>
            </a:r>
          </a:p>
        </p:txBody>
      </p:sp>
      <p:grpSp>
        <p:nvGrpSpPr>
          <p:cNvPr id="43012" name="Group 4">
            <a:extLst>
              <a:ext uri="{FF2B5EF4-FFF2-40B4-BE49-F238E27FC236}">
                <a16:creationId xmlns:a16="http://schemas.microsoft.com/office/drawing/2014/main" id="{A394D35C-7D8A-40EB-8287-07DAA81D850B}"/>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EFBC8EED-5804-4F46-B75C-0CF0719157F7}"/>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68A72089-3AAF-492E-9A3C-979B3626657C}"/>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1CA23-E761-472E-B745-9407EDDB4582}"/>
              </a:ext>
            </a:extLst>
          </p:cNvPr>
          <p:cNvSpPr>
            <a:spLocks noGrp="1"/>
          </p:cNvSpPr>
          <p:nvPr>
            <p:ph type="title"/>
          </p:nvPr>
        </p:nvSpPr>
        <p:spPr>
          <a:xfrm>
            <a:off x="822325" y="685800"/>
            <a:ext cx="7543800" cy="1050925"/>
          </a:xfrm>
        </p:spPr>
        <p:txBody>
          <a:bodyPr>
            <a:normAutofit fontScale="90000"/>
          </a:bodyPr>
          <a:lstStyle/>
          <a:p>
            <a:pPr eaLnBrk="1" fontAlgn="auto" hangingPunct="1">
              <a:spcAft>
                <a:spcPts val="0"/>
              </a:spcAft>
              <a:defRPr/>
            </a:pPr>
            <a:br>
              <a:rPr lang="en-US" b="1" dirty="0">
                <a:solidFill>
                  <a:srgbClr val="0070C0"/>
                </a:solidFill>
                <a:latin typeface="Century Gothic" panose="020B0502020202020204" pitchFamily="34" charset="0"/>
              </a:rPr>
            </a:br>
            <a:br>
              <a:rPr lang="en-US" b="1" dirty="0">
                <a:solidFill>
                  <a:srgbClr val="0070C0"/>
                </a:solidFill>
                <a:latin typeface="Century Gothic" panose="020B0502020202020204" pitchFamily="34" charset="0"/>
              </a:rPr>
            </a:br>
            <a:br>
              <a:rPr lang="en-US" b="1" dirty="0">
                <a:solidFill>
                  <a:srgbClr val="0070C0"/>
                </a:solidFill>
                <a:latin typeface="Century Gothic" panose="020B0502020202020204" pitchFamily="34" charset="0"/>
              </a:rPr>
            </a:br>
            <a:br>
              <a:rPr lang="en-US" b="1" dirty="0">
                <a:solidFill>
                  <a:srgbClr val="0070C0"/>
                </a:solidFill>
                <a:latin typeface="Century Gothic" panose="020B0502020202020204" pitchFamily="34" charset="0"/>
              </a:rPr>
            </a:br>
            <a:r>
              <a:rPr lang="en-US" b="1" dirty="0">
                <a:solidFill>
                  <a:srgbClr val="0070C0"/>
                </a:solidFill>
                <a:latin typeface="Century Gothic" panose="020B0502020202020204" pitchFamily="34" charset="0"/>
              </a:rPr>
              <a:t>Training Plan</a:t>
            </a:r>
            <a:endParaRPr lang="en-US" dirty="0">
              <a:solidFill>
                <a:schemeClr val="tx1">
                  <a:lumMod val="75000"/>
                  <a:lumOff val="25000"/>
                </a:schemeClr>
              </a:solidFill>
            </a:endParaRPr>
          </a:p>
        </p:txBody>
      </p:sp>
      <p:sp>
        <p:nvSpPr>
          <p:cNvPr id="3" name="Rectangle 2">
            <a:extLst>
              <a:ext uri="{FF2B5EF4-FFF2-40B4-BE49-F238E27FC236}">
                <a16:creationId xmlns:a16="http://schemas.microsoft.com/office/drawing/2014/main" id="{30B9A281-6BDB-4813-ADAE-F2E647C5F26C}"/>
              </a:ext>
            </a:extLst>
          </p:cNvPr>
          <p:cNvSpPr/>
          <p:nvPr/>
        </p:nvSpPr>
        <p:spPr>
          <a:xfrm>
            <a:off x="1143000" y="2133600"/>
            <a:ext cx="6477000" cy="3046413"/>
          </a:xfrm>
          <a:prstGeom prst="rect">
            <a:avLst/>
          </a:prstGeom>
        </p:spPr>
        <p:txBody>
          <a:bodyPr>
            <a:spAutoFit/>
          </a:bodyPr>
          <a:lstStyle/>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Complete CITI Training on Export Control</a:t>
            </a:r>
          </a:p>
          <a:p>
            <a:pPr>
              <a:buClr>
                <a:srgbClr val="DD550C"/>
              </a:buClr>
              <a:buSzPct val="100000"/>
              <a:defRPr/>
            </a:pPr>
            <a:endParaRPr lang="en-US" dirty="0">
              <a:solidFill>
                <a:srgbClr val="03244D"/>
              </a:solidFill>
              <a:latin typeface="Century Gothic" panose="020B0502020202020204" pitchFamily="34" charset="0"/>
            </a:endParaRPr>
          </a:p>
          <a:p>
            <a:pPr marL="457200" indent="-457200">
              <a:buClr>
                <a:srgbClr val="DD550C"/>
              </a:buClr>
              <a:buSzPct val="100000"/>
              <a:buFontTx/>
              <a:buAutoNum type="alphaUcPeriod" startAt="2"/>
              <a:defRPr/>
            </a:pPr>
            <a:r>
              <a:rPr lang="en-US" dirty="0">
                <a:solidFill>
                  <a:srgbClr val="03244D"/>
                </a:solidFill>
                <a:latin typeface="Century Gothic" panose="020B0502020202020204" pitchFamily="34" charset="0"/>
              </a:rPr>
              <a:t>Attend D-RED Seminar Series on Export</a:t>
            </a:r>
          </a:p>
          <a:p>
            <a:pPr>
              <a:buClr>
                <a:srgbClr val="DD550C"/>
              </a:buClr>
              <a:buSzPct val="100000"/>
              <a:defRPr/>
            </a:pPr>
            <a:r>
              <a:rPr lang="en-US" dirty="0">
                <a:solidFill>
                  <a:srgbClr val="03244D"/>
                </a:solidFill>
                <a:latin typeface="Century Gothic" panose="020B0502020202020204" pitchFamily="34" charset="0"/>
              </a:rPr>
              <a:t>     Control</a:t>
            </a:r>
          </a:p>
          <a:p>
            <a:pPr>
              <a:buClr>
                <a:srgbClr val="DD550C"/>
              </a:buClr>
              <a:buSzPct val="100000"/>
              <a:defRPr/>
            </a:pPr>
            <a:endParaRPr lang="en-US" dirty="0">
              <a:solidFill>
                <a:srgbClr val="03244D"/>
              </a:solidFill>
              <a:latin typeface="Century Gothic" panose="020B0502020202020204" pitchFamily="34" charset="0"/>
            </a:endParaRPr>
          </a:p>
          <a:p>
            <a:pPr>
              <a:buClr>
                <a:srgbClr val="DD550C"/>
              </a:buClr>
              <a:buSzPct val="100000"/>
              <a:defRPr/>
            </a:pPr>
            <a:r>
              <a:rPr lang="en-US" dirty="0">
                <a:solidFill>
                  <a:srgbClr val="C00000"/>
                </a:solidFill>
                <a:latin typeface="Century Gothic" panose="020B0502020202020204" pitchFamily="34" charset="0"/>
              </a:rPr>
              <a:t>C. </a:t>
            </a:r>
            <a:r>
              <a:rPr lang="en-US" dirty="0">
                <a:latin typeface="Century Gothic" panose="020B0502020202020204" pitchFamily="34" charset="0"/>
              </a:rPr>
              <a:t>Consult D-RED/Research Compliance</a:t>
            </a:r>
          </a:p>
          <a:p>
            <a:pPr marL="457200" indent="-457200" algn="just">
              <a:buClr>
                <a:srgbClr val="DD550C"/>
              </a:buClr>
              <a:buSzPct val="100000"/>
              <a:buFontTx/>
              <a:buAutoNum type="alphaUcPeriod"/>
              <a:defRPr/>
            </a:pPr>
            <a:endParaRPr lang="en-US" dirty="0">
              <a:latin typeface="Century Gothic" panose="020B0502020202020204" pitchFamily="34" charset="0"/>
            </a:endParaRPr>
          </a:p>
        </p:txBody>
      </p:sp>
      <p:grpSp>
        <p:nvGrpSpPr>
          <p:cNvPr id="45060" name="Group 4">
            <a:extLst>
              <a:ext uri="{FF2B5EF4-FFF2-40B4-BE49-F238E27FC236}">
                <a16:creationId xmlns:a16="http://schemas.microsoft.com/office/drawing/2014/main" id="{CF5BB409-6AC0-4E09-8E50-DCF7A96F28F1}"/>
              </a:ext>
            </a:extLst>
          </p:cNvPr>
          <p:cNvGrpSpPr>
            <a:grpSpLocks/>
          </p:cNvGrpSpPr>
          <p:nvPr/>
        </p:nvGrpSpPr>
        <p:grpSpPr bwMode="auto">
          <a:xfrm>
            <a:off x="22225" y="0"/>
            <a:ext cx="9144000" cy="576263"/>
            <a:chOff x="0" y="0"/>
            <a:chExt cx="9144000" cy="576263"/>
          </a:xfrm>
        </p:grpSpPr>
        <p:sp>
          <p:nvSpPr>
            <p:cNvPr id="5" name="Rectangle 4">
              <a:extLst>
                <a:ext uri="{FF2B5EF4-FFF2-40B4-BE49-F238E27FC236}">
                  <a16:creationId xmlns:a16="http://schemas.microsoft.com/office/drawing/2014/main" id="{E095A488-7B70-4CB5-B68D-69B6BB68EC84}"/>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512C1060-12D3-4FF1-BB60-45096073EC35}"/>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2379E9D-D18B-4CDC-B44D-F4FCDF4A9EAE}"/>
              </a:ext>
            </a:extLst>
          </p:cNvPr>
          <p:cNvSpPr>
            <a:spLocks noGrp="1" noChangeArrowheads="1"/>
          </p:cNvSpPr>
          <p:nvPr>
            <p:ph type="ctrTitle"/>
          </p:nvPr>
        </p:nvSpPr>
        <p:spPr>
          <a:xfrm>
            <a:off x="266700" y="1905000"/>
            <a:ext cx="8648700" cy="2895600"/>
          </a:xfrm>
        </p:spPr>
        <p:txBody>
          <a:bodyPr>
            <a:noAutofit/>
          </a:bodyPr>
          <a:lstStyle/>
          <a:p>
            <a:pPr algn="ctr" eaLnBrk="1" fontAlgn="auto" hangingPunct="1">
              <a:spcAft>
                <a:spcPts val="0"/>
              </a:spcAft>
              <a:defRPr/>
            </a:pPr>
            <a:r>
              <a:rPr lang="en-US" altLang="en-US" sz="3600" dirty="0">
                <a:solidFill>
                  <a:srgbClr val="0070C0"/>
                </a:solidFill>
                <a:latin typeface="Arial" charset="0"/>
              </a:rPr>
              <a:t>Export Controls Basics</a:t>
            </a:r>
            <a:br>
              <a:rPr lang="en-US" altLang="en-US" sz="3600" dirty="0">
                <a:solidFill>
                  <a:srgbClr val="0070C0"/>
                </a:solidFill>
                <a:latin typeface="Arial" charset="0"/>
              </a:rPr>
            </a:br>
            <a:br>
              <a:rPr lang="en-US" altLang="en-US" sz="3600" dirty="0">
                <a:solidFill>
                  <a:srgbClr val="0070C0"/>
                </a:solidFill>
                <a:latin typeface="Arial" charset="0"/>
              </a:rPr>
            </a:br>
            <a:br>
              <a:rPr lang="en-US" altLang="en-US" sz="3600" dirty="0">
                <a:solidFill>
                  <a:srgbClr val="0070C0"/>
                </a:solidFill>
                <a:latin typeface="Arial" charset="0"/>
              </a:rPr>
            </a:br>
            <a:r>
              <a:rPr lang="en-US" altLang="en-US" sz="3600" dirty="0">
                <a:solidFill>
                  <a:srgbClr val="0070C0"/>
                </a:solidFill>
                <a:latin typeface="Arial" charset="0"/>
              </a:rPr>
              <a:t>ITAR/EAR/OFAC</a:t>
            </a:r>
            <a:br>
              <a:rPr lang="en-US" altLang="en-US" sz="3600" dirty="0">
                <a:solidFill>
                  <a:srgbClr val="0070C0"/>
                </a:solidFill>
                <a:latin typeface="Arial" charset="0"/>
              </a:rPr>
            </a:br>
            <a:endParaRPr lang="en-US" altLang="en-US" sz="3600" dirty="0">
              <a:solidFill>
                <a:srgbClr val="0070C0"/>
              </a:solidFill>
              <a:latin typeface="Arial" charset="0"/>
            </a:endParaRPr>
          </a:p>
        </p:txBody>
      </p:sp>
      <p:sp>
        <p:nvSpPr>
          <p:cNvPr id="3075" name="Rectangle 3">
            <a:extLst>
              <a:ext uri="{FF2B5EF4-FFF2-40B4-BE49-F238E27FC236}">
                <a16:creationId xmlns:a16="http://schemas.microsoft.com/office/drawing/2014/main" id="{CA039DA4-B371-4013-BB65-0A84F77A6698}"/>
              </a:ext>
            </a:extLst>
          </p:cNvPr>
          <p:cNvSpPr>
            <a:spLocks noGrp="1" noChangeArrowheads="1"/>
          </p:cNvSpPr>
          <p:nvPr>
            <p:ph type="subTitle" idx="1"/>
          </p:nvPr>
        </p:nvSpPr>
        <p:spPr>
          <a:xfrm>
            <a:off x="1295400" y="3581400"/>
            <a:ext cx="6934200" cy="2514600"/>
          </a:xfrm>
        </p:spPr>
        <p:txBody>
          <a:bodyPr rtlCol="0"/>
          <a:lstStyle/>
          <a:p>
            <a:pPr algn="ctr" eaLnBrk="1" fontAlgn="auto" hangingPunct="1">
              <a:defRPr/>
            </a:pPr>
            <a:endParaRPr lang="en-US" altLang="en-US" b="1" dirty="0">
              <a:latin typeface="Arial" charset="0"/>
              <a:cs typeface="Arial" charset="0"/>
            </a:endParaRPr>
          </a:p>
          <a:p>
            <a:pPr eaLnBrk="1" fontAlgn="auto" hangingPunct="1">
              <a:defRPr/>
            </a:pPr>
            <a:endParaRPr lang="en-US" altLang="en-US" dirty="0">
              <a:latin typeface="Arial" charset="0"/>
              <a:cs typeface="Arial" charset="0"/>
            </a:endParaRPr>
          </a:p>
          <a:p>
            <a:pPr eaLnBrk="1" fontAlgn="auto" hangingPunct="1">
              <a:defRPr/>
            </a:pPr>
            <a:endParaRPr lang="en-US" altLang="en-US" dirty="0">
              <a:latin typeface="Arial" charset="0"/>
              <a:cs typeface="Arial" charset="0"/>
            </a:endParaRPr>
          </a:p>
          <a:p>
            <a:pPr eaLnBrk="1" fontAlgn="auto" hangingPunct="1">
              <a:defRPr/>
            </a:pPr>
            <a:endParaRPr lang="en-US" altLang="en-US" dirty="0">
              <a:latin typeface="Arial" charset="0"/>
              <a:cs typeface="Arial" charset="0"/>
            </a:endParaRPr>
          </a:p>
        </p:txBody>
      </p:sp>
      <p:grpSp>
        <p:nvGrpSpPr>
          <p:cNvPr id="12292" name="Group 4">
            <a:extLst>
              <a:ext uri="{FF2B5EF4-FFF2-40B4-BE49-F238E27FC236}">
                <a16:creationId xmlns:a16="http://schemas.microsoft.com/office/drawing/2014/main" id="{8BD8162F-EED5-4873-A501-7BA034163D93}"/>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0DD1DA82-A258-49DD-8ACA-2A387CAE57B0}"/>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7EB9FA1F-7478-4B12-8008-2DB890EAFBFE}"/>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DC7BB5B7-36B4-4C39-8BF0-2DE323F80E88}"/>
              </a:ext>
            </a:extLst>
          </p:cNvPr>
          <p:cNvSpPr>
            <a:spLocks noGrp="1" noChangeArrowheads="1"/>
          </p:cNvSpPr>
          <p:nvPr>
            <p:ph type="title"/>
          </p:nvPr>
        </p:nvSpPr>
        <p:spPr>
          <a:xfrm>
            <a:off x="1752600" y="-762000"/>
            <a:ext cx="5638800" cy="2362200"/>
          </a:xfrm>
        </p:spPr>
        <p:txBody>
          <a:bodyPr>
            <a:normAutofit fontScale="90000"/>
          </a:bodyPr>
          <a:lstStyle/>
          <a:p>
            <a:pPr algn="ctr" eaLnBrk="1" fontAlgn="auto" hangingPunct="1">
              <a:spcAft>
                <a:spcPts val="0"/>
              </a:spcAft>
              <a:defRPr/>
            </a:pPr>
            <a:br>
              <a:rPr lang="en-US" altLang="en-US" dirty="0">
                <a:solidFill>
                  <a:srgbClr val="7B9899"/>
                </a:solidFill>
              </a:rPr>
            </a:br>
            <a:br>
              <a:rPr lang="en-US" altLang="en-US" dirty="0">
                <a:solidFill>
                  <a:srgbClr val="7B9899"/>
                </a:solidFill>
              </a:rPr>
            </a:br>
            <a:br>
              <a:rPr lang="en-US" altLang="en-US" dirty="0">
                <a:solidFill>
                  <a:srgbClr val="7B9899"/>
                </a:solidFill>
              </a:rPr>
            </a:br>
            <a:r>
              <a:rPr lang="en-US" altLang="en-US" dirty="0">
                <a:solidFill>
                  <a:srgbClr val="7B9899"/>
                </a:solidFill>
              </a:rPr>
              <a:t>		</a:t>
            </a:r>
            <a:br>
              <a:rPr lang="en-US" altLang="en-US" dirty="0">
                <a:solidFill>
                  <a:srgbClr val="7B9899"/>
                </a:solidFill>
              </a:rPr>
            </a:br>
            <a:endParaRPr lang="en-US" altLang="en-US" b="1" dirty="0">
              <a:solidFill>
                <a:srgbClr val="0070C0"/>
              </a:solidFill>
            </a:endParaRPr>
          </a:p>
        </p:txBody>
      </p:sp>
      <p:sp>
        <p:nvSpPr>
          <p:cNvPr id="46083" name="Rectangle 4">
            <a:extLst>
              <a:ext uri="{FF2B5EF4-FFF2-40B4-BE49-F238E27FC236}">
                <a16:creationId xmlns:a16="http://schemas.microsoft.com/office/drawing/2014/main" id="{0B4B3CA4-516F-4661-87E3-7744013FB58E}"/>
              </a:ext>
            </a:extLst>
          </p:cNvPr>
          <p:cNvSpPr>
            <a:spLocks noChangeArrowheads="1"/>
          </p:cNvSpPr>
          <p:nvPr/>
        </p:nvSpPr>
        <p:spPr bwMode="auto">
          <a:xfrm>
            <a:off x="228600" y="1905000"/>
            <a:ext cx="87534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a:p>
            <a:pPr algn="ct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p:txBody>
      </p:sp>
      <p:sp>
        <p:nvSpPr>
          <p:cNvPr id="46084" name="Rectangle 1">
            <a:extLst>
              <a:ext uri="{FF2B5EF4-FFF2-40B4-BE49-F238E27FC236}">
                <a16:creationId xmlns:a16="http://schemas.microsoft.com/office/drawing/2014/main" id="{BEB71AB5-0BD7-4312-BA77-2E59CE836734}"/>
              </a:ext>
            </a:extLst>
          </p:cNvPr>
          <p:cNvSpPr>
            <a:spLocks noChangeArrowheads="1"/>
          </p:cNvSpPr>
          <p:nvPr/>
        </p:nvSpPr>
        <p:spPr bwMode="auto">
          <a:xfrm>
            <a:off x="1362075" y="1676400"/>
            <a:ext cx="75533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latin typeface="Arial" panose="020B0604020202020204" pitchFamily="34" charset="0"/>
              <a:ea typeface="MS PGothic" panose="020B0600070205080204" pitchFamily="34" charset="-128"/>
            </a:endParaRPr>
          </a:p>
          <a:p>
            <a:r>
              <a:rPr lang="en-US" altLang="en-US">
                <a:latin typeface="Arial" panose="020B0604020202020204" pitchFamily="34" charset="0"/>
                <a:ea typeface="MS PGothic" panose="020B0600070205080204" pitchFamily="34" charset="-128"/>
              </a:rPr>
              <a:t>       Questions?</a:t>
            </a:r>
            <a:br>
              <a:rPr lang="en-US" altLang="en-US">
                <a:latin typeface="Arial" panose="020B0604020202020204" pitchFamily="34" charset="0"/>
                <a:ea typeface="MS PGothic" panose="020B0600070205080204" pitchFamily="34" charset="-128"/>
              </a:rPr>
            </a:br>
            <a:br>
              <a:rPr lang="en-US" altLang="en-US">
                <a:latin typeface="Arial" panose="020B0604020202020204" pitchFamily="34" charset="0"/>
                <a:ea typeface="MS PGothic" panose="020B0600070205080204" pitchFamily="34" charset="-128"/>
              </a:rPr>
            </a:br>
            <a:r>
              <a:rPr lang="en-US" altLang="en-US">
                <a:latin typeface="Arial" panose="020B0604020202020204" pitchFamily="34" charset="0"/>
                <a:ea typeface="MS PGothic" panose="020B0600070205080204" pitchFamily="34" charset="-128"/>
              </a:rPr>
              <a:t>	</a:t>
            </a:r>
          </a:p>
          <a:p>
            <a:endParaRPr lang="en-US" altLang="en-US">
              <a:latin typeface="Arial" panose="020B0604020202020204" pitchFamily="34" charset="0"/>
              <a:ea typeface="MS PGothic" panose="020B0600070205080204" pitchFamily="34" charset="-128"/>
            </a:endParaRPr>
          </a:p>
          <a:p>
            <a:r>
              <a:rPr lang="en-US" altLang="en-US">
                <a:latin typeface="Arial" panose="020B0604020202020204" pitchFamily="34" charset="0"/>
                <a:ea typeface="MS PGothic" panose="020B0600070205080204" pitchFamily="34" charset="-128"/>
              </a:rPr>
              <a:t>		Comments? </a:t>
            </a:r>
          </a:p>
          <a:p>
            <a:endParaRPr lang="en-US" altLang="en-US">
              <a:latin typeface="Arial" panose="020B0604020202020204" pitchFamily="34" charset="0"/>
              <a:ea typeface="MS PGothic" panose="020B0600070205080204" pitchFamily="34" charset="-128"/>
            </a:endParaRPr>
          </a:p>
          <a:p>
            <a:pPr algn="r"/>
            <a:r>
              <a:rPr lang="en-US" altLang="en-US">
                <a:latin typeface="Arial" panose="020B0604020202020204" pitchFamily="34" charset="0"/>
                <a:ea typeface="MS PGothic" panose="020B0600070205080204" pitchFamily="34" charset="-128"/>
              </a:rPr>
              <a:t>		</a:t>
            </a:r>
            <a:r>
              <a:rPr lang="en-US" altLang="en-US" sz="1600">
                <a:latin typeface="Arial" panose="020B0604020202020204" pitchFamily="34" charset="0"/>
                <a:ea typeface="MS PGothic" panose="020B0600070205080204" pitchFamily="34" charset="-128"/>
              </a:rPr>
              <a:t>edet.isuk@morgan.edu</a:t>
            </a:r>
          </a:p>
          <a:p>
            <a:pPr algn="r"/>
            <a:r>
              <a:rPr lang="en-US" altLang="en-US">
                <a:latin typeface="Aharoni" panose="02010803020104030203" pitchFamily="2" charset="-79"/>
                <a:ea typeface="MS PGothic" panose="020B0600070205080204" pitchFamily="34" charset="-128"/>
                <a:cs typeface="Aharoni" panose="02010803020104030203" pitchFamily="2" charset="-79"/>
              </a:rPr>
              <a:t>				         </a:t>
            </a:r>
            <a:r>
              <a:rPr lang="en-US" altLang="en-US">
                <a:solidFill>
                  <a:srgbClr val="0070C0"/>
                </a:solidFill>
                <a:latin typeface="Aharoni" panose="02010803020104030203" pitchFamily="2" charset="-79"/>
                <a:ea typeface="MS PGothic" panose="020B0600070205080204" pitchFamily="34" charset="-128"/>
                <a:cs typeface="Aharoni" panose="02010803020104030203" pitchFamily="2" charset="-79"/>
              </a:rPr>
              <a:t>www.morgan.edu/ora</a:t>
            </a:r>
            <a:endParaRPr lang="en-US" altLang="en-US">
              <a:solidFill>
                <a:srgbClr val="0070C0"/>
              </a:solidFill>
              <a:latin typeface="Arial" panose="020B0604020202020204" pitchFamily="34" charset="0"/>
              <a:ea typeface="MS PGothic" panose="020B0600070205080204" pitchFamily="34" charset="-128"/>
            </a:endParaRPr>
          </a:p>
        </p:txBody>
      </p:sp>
      <p:grpSp>
        <p:nvGrpSpPr>
          <p:cNvPr id="46085" name="Group 4">
            <a:extLst>
              <a:ext uri="{FF2B5EF4-FFF2-40B4-BE49-F238E27FC236}">
                <a16:creationId xmlns:a16="http://schemas.microsoft.com/office/drawing/2014/main" id="{A6992A06-5E63-4C6A-95DA-F10F3EA41E6C}"/>
              </a:ext>
            </a:extLst>
          </p:cNvPr>
          <p:cNvGrpSpPr>
            <a:grpSpLocks/>
          </p:cNvGrpSpPr>
          <p:nvPr/>
        </p:nvGrpSpPr>
        <p:grpSpPr bwMode="auto">
          <a:xfrm>
            <a:off x="0" y="0"/>
            <a:ext cx="9144000" cy="576263"/>
            <a:chOff x="0" y="0"/>
            <a:chExt cx="9144000" cy="576263"/>
          </a:xfrm>
        </p:grpSpPr>
        <p:sp>
          <p:nvSpPr>
            <p:cNvPr id="6" name="Rectangle 5">
              <a:extLst>
                <a:ext uri="{FF2B5EF4-FFF2-40B4-BE49-F238E27FC236}">
                  <a16:creationId xmlns:a16="http://schemas.microsoft.com/office/drawing/2014/main" id="{4E27D8FE-BCEE-4C22-87E9-949A4228FC3C}"/>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7" name="Rectangle 6">
              <a:extLst>
                <a:ext uri="{FF2B5EF4-FFF2-40B4-BE49-F238E27FC236}">
                  <a16:creationId xmlns:a16="http://schemas.microsoft.com/office/drawing/2014/main" id="{07B95A63-B233-4BA0-984D-E9DBA15FC2E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FB763FF-5316-443E-B0E1-D2677DE430BD}"/>
              </a:ext>
            </a:extLst>
          </p:cNvPr>
          <p:cNvSpPr>
            <a:spLocks noGrp="1" noChangeArrowheads="1"/>
          </p:cNvSpPr>
          <p:nvPr>
            <p:ph type="ctrTitle"/>
          </p:nvPr>
        </p:nvSpPr>
        <p:spPr>
          <a:xfrm>
            <a:off x="266700" y="1905000"/>
            <a:ext cx="8610600" cy="1524000"/>
          </a:xfrm>
        </p:spPr>
        <p:txBody>
          <a:bodyPr>
            <a:noAutofit/>
          </a:bodyPr>
          <a:lstStyle/>
          <a:p>
            <a:pPr algn="ctr" eaLnBrk="1" fontAlgn="auto" hangingPunct="1">
              <a:spcAft>
                <a:spcPts val="0"/>
              </a:spcAft>
              <a:defRPr/>
            </a:pPr>
            <a:r>
              <a:rPr lang="en-US" altLang="en-US" sz="3600" dirty="0">
                <a:solidFill>
                  <a:srgbClr val="0070C0"/>
                </a:solidFill>
                <a:latin typeface="Arial" charset="0"/>
              </a:rPr>
              <a:t>Conflict of Interest - </a:t>
            </a:r>
            <a:br>
              <a:rPr lang="en-US" altLang="en-US" sz="3600" dirty="0">
                <a:solidFill>
                  <a:srgbClr val="0070C0"/>
                </a:solidFill>
                <a:latin typeface="Arial" charset="0"/>
              </a:rPr>
            </a:br>
            <a:r>
              <a:rPr lang="en-US" altLang="en-US" sz="3600" dirty="0">
                <a:solidFill>
                  <a:srgbClr val="0070C0"/>
                </a:solidFill>
                <a:latin typeface="Arial" charset="0"/>
              </a:rPr>
              <a:t>Financial Conflict of Interest</a:t>
            </a:r>
            <a:br>
              <a:rPr lang="en-US" altLang="en-US" sz="3600" dirty="0">
                <a:solidFill>
                  <a:srgbClr val="0070C0"/>
                </a:solidFill>
                <a:latin typeface="Arial" charset="0"/>
              </a:rPr>
            </a:br>
            <a:endParaRPr lang="en-US" altLang="en-US" sz="3600" dirty="0">
              <a:solidFill>
                <a:srgbClr val="0070C0"/>
              </a:solidFill>
              <a:latin typeface="Arial" charset="0"/>
            </a:endParaRPr>
          </a:p>
        </p:txBody>
      </p:sp>
      <p:sp>
        <p:nvSpPr>
          <p:cNvPr id="3075" name="Rectangle 3">
            <a:extLst>
              <a:ext uri="{FF2B5EF4-FFF2-40B4-BE49-F238E27FC236}">
                <a16:creationId xmlns:a16="http://schemas.microsoft.com/office/drawing/2014/main" id="{D8BAFD3F-B9E9-4242-BBB9-508276EC2FD5}"/>
              </a:ext>
            </a:extLst>
          </p:cNvPr>
          <p:cNvSpPr>
            <a:spLocks noGrp="1" noChangeArrowheads="1"/>
          </p:cNvSpPr>
          <p:nvPr>
            <p:ph type="subTitle" idx="1"/>
          </p:nvPr>
        </p:nvSpPr>
        <p:spPr>
          <a:xfrm>
            <a:off x="1295400" y="3581400"/>
            <a:ext cx="6934200" cy="2514600"/>
          </a:xfrm>
        </p:spPr>
        <p:txBody>
          <a:bodyPr rtlCol="0"/>
          <a:lstStyle/>
          <a:p>
            <a:pPr algn="ctr" eaLnBrk="1" fontAlgn="auto" hangingPunct="1">
              <a:defRPr/>
            </a:pPr>
            <a:r>
              <a:rPr lang="en-US" altLang="en-US" b="1" dirty="0">
                <a:latin typeface="Arial" charset="0"/>
                <a:cs typeface="Arial" charset="0"/>
              </a:rPr>
              <a:t>Division of Research and Economic Development (D-RED)</a:t>
            </a:r>
          </a:p>
          <a:p>
            <a:pPr eaLnBrk="1" fontAlgn="auto" hangingPunct="1">
              <a:defRPr/>
            </a:pPr>
            <a:endParaRPr lang="en-US" altLang="en-US" dirty="0">
              <a:latin typeface="Arial" charset="0"/>
              <a:cs typeface="Arial" charset="0"/>
            </a:endParaRPr>
          </a:p>
          <a:p>
            <a:pPr eaLnBrk="1" fontAlgn="auto" hangingPunct="1">
              <a:defRPr/>
            </a:pPr>
            <a:endParaRPr lang="en-US" altLang="en-US" dirty="0">
              <a:latin typeface="Arial" charset="0"/>
              <a:cs typeface="Arial" charset="0"/>
            </a:endParaRPr>
          </a:p>
        </p:txBody>
      </p:sp>
      <p:grpSp>
        <p:nvGrpSpPr>
          <p:cNvPr id="48132" name="Group 4">
            <a:extLst>
              <a:ext uri="{FF2B5EF4-FFF2-40B4-BE49-F238E27FC236}">
                <a16:creationId xmlns:a16="http://schemas.microsoft.com/office/drawing/2014/main" id="{431D68FF-A43D-492D-9A2E-164348F3C08B}"/>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371C7A70-BA58-48EC-8E6C-48762F1CBD31}"/>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0D3D9F7A-652D-4719-AC20-D41EE9A75931}"/>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3A32C8B1-61ED-4204-B9D6-23FEFE7B2FF1}"/>
              </a:ext>
            </a:extLst>
          </p:cNvPr>
          <p:cNvSpPr>
            <a:spLocks noGrp="1" noChangeArrowheads="1"/>
          </p:cNvSpPr>
          <p:nvPr>
            <p:ph type="title"/>
          </p:nvPr>
        </p:nvSpPr>
        <p:spPr>
          <a:xfrm>
            <a:off x="838200" y="609600"/>
            <a:ext cx="7642225" cy="1281113"/>
          </a:xfrm>
        </p:spPr>
        <p:txBody>
          <a:bodyPr/>
          <a:lstStyle/>
          <a:p>
            <a:pPr eaLnBrk="1" fontAlgn="auto" hangingPunct="1">
              <a:spcAft>
                <a:spcPts val="0"/>
              </a:spcAft>
              <a:defRPr/>
            </a:pPr>
            <a:r>
              <a:rPr lang="en-US" altLang="en-US" b="1">
                <a:solidFill>
                  <a:srgbClr val="0070C0"/>
                </a:solidFill>
              </a:rPr>
              <a:t>Introduction</a:t>
            </a:r>
            <a:r>
              <a:rPr lang="en-US" altLang="en-US">
                <a:solidFill>
                  <a:schemeClr val="tx1">
                    <a:lumMod val="75000"/>
                    <a:lumOff val="25000"/>
                  </a:schemeClr>
                </a:solidFill>
              </a:rPr>
              <a:t> </a:t>
            </a:r>
          </a:p>
        </p:txBody>
      </p:sp>
      <p:sp>
        <p:nvSpPr>
          <p:cNvPr id="50179" name="Rectangle 5">
            <a:extLst>
              <a:ext uri="{FF2B5EF4-FFF2-40B4-BE49-F238E27FC236}">
                <a16:creationId xmlns:a16="http://schemas.microsoft.com/office/drawing/2014/main" id="{064263DC-889E-41D1-9A6E-D6E2A4887D46}"/>
              </a:ext>
            </a:extLst>
          </p:cNvPr>
          <p:cNvSpPr>
            <a:spLocks noGrp="1" noChangeArrowheads="1"/>
          </p:cNvSpPr>
          <p:nvPr>
            <p:ph idx="1"/>
          </p:nvPr>
        </p:nvSpPr>
        <p:spPr>
          <a:xfrm>
            <a:off x="1524000" y="2590800"/>
            <a:ext cx="6765925" cy="3887788"/>
          </a:xfrm>
        </p:spPr>
        <p:txBody>
          <a:bodyPr/>
          <a:lstStyle/>
          <a:p>
            <a:pPr eaLnBrk="1" hangingPunct="1">
              <a:buFont typeface="Wingdings" panose="05000000000000000000" pitchFamily="2" charset="2"/>
              <a:buChar char="Ø"/>
            </a:pPr>
            <a:r>
              <a:rPr lang="en-US" altLang="en-US"/>
              <a:t>What are Conflicts of Interest </a:t>
            </a:r>
          </a:p>
          <a:p>
            <a:pPr eaLnBrk="1" hangingPunct="1">
              <a:buFont typeface="Wingdings" panose="05000000000000000000" pitchFamily="2" charset="2"/>
              <a:buNone/>
            </a:pPr>
            <a:endParaRPr lang="en-US" altLang="en-US"/>
          </a:p>
          <a:p>
            <a:pPr eaLnBrk="1" hangingPunct="1">
              <a:buFont typeface="Wingdings" panose="05000000000000000000" pitchFamily="2" charset="2"/>
              <a:buChar char="Ø"/>
            </a:pPr>
            <a:r>
              <a:rPr lang="en-US" altLang="en-US"/>
              <a:t>Why should you be concerned?</a:t>
            </a:r>
          </a:p>
          <a:p>
            <a:pPr eaLnBrk="1" hangingPunct="1">
              <a:buFont typeface="Wingdings" panose="05000000000000000000" pitchFamily="2" charset="2"/>
              <a:buNone/>
            </a:pPr>
            <a:endParaRPr lang="en-US" altLang="en-US"/>
          </a:p>
          <a:p>
            <a:pPr eaLnBrk="1" hangingPunct="1">
              <a:buFont typeface="Wingdings" panose="05000000000000000000" pitchFamily="2" charset="2"/>
              <a:buChar char="Ø"/>
            </a:pPr>
            <a:r>
              <a:rPr lang="en-US" altLang="en-US"/>
              <a:t>Consequences if not handled properly?</a:t>
            </a:r>
          </a:p>
          <a:p>
            <a:pPr eaLnBrk="1" hangingPunct="1"/>
            <a:endParaRPr lang="en-US" altLang="en-US"/>
          </a:p>
        </p:txBody>
      </p:sp>
      <p:grpSp>
        <p:nvGrpSpPr>
          <p:cNvPr id="50180" name="Group 4">
            <a:extLst>
              <a:ext uri="{FF2B5EF4-FFF2-40B4-BE49-F238E27FC236}">
                <a16:creationId xmlns:a16="http://schemas.microsoft.com/office/drawing/2014/main" id="{AEC5A35F-D473-4382-8DB0-5B48E26AAF8F}"/>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5AE63DB7-2ED5-499E-B6D2-E90C05162C3D}"/>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4FCD1D8B-CDE3-431D-A4D3-2D5914E6CDD7}"/>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5BE6A791-9724-494E-83FE-95F0E8FDD6D1}"/>
              </a:ext>
            </a:extLst>
          </p:cNvPr>
          <p:cNvSpPr>
            <a:spLocks noChangeArrowheads="1"/>
          </p:cNvSpPr>
          <p:nvPr/>
        </p:nvSpPr>
        <p:spPr bwMode="auto">
          <a:xfrm>
            <a:off x="1143000" y="457200"/>
            <a:ext cx="7543800" cy="468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10000"/>
              </a:lnSpc>
              <a:spcAft>
                <a:spcPts val="1800"/>
              </a:spcAft>
              <a:defRPr/>
            </a:pPr>
            <a:r>
              <a:rPr lang="en-US" altLang="en-US" sz="3200" b="1" dirty="0">
                <a:solidFill>
                  <a:srgbClr val="0070C0"/>
                </a:solidFill>
                <a:latin typeface="Times" panose="02020603050405020304" pitchFamily="18" charset="0"/>
              </a:rPr>
              <a:t>Synopsis</a:t>
            </a:r>
            <a:endParaRPr lang="en-US" altLang="en-US" dirty="0">
              <a:solidFill>
                <a:srgbClr val="0070C0"/>
              </a:solidFill>
              <a:latin typeface="Times" panose="02020603050405020304" pitchFamily="18" charset="0"/>
            </a:endParaRPr>
          </a:p>
          <a:p>
            <a:pPr marL="800100" lvl="1" indent="-342900" eaLnBrk="1" hangingPunct="1">
              <a:lnSpc>
                <a:spcPct val="110000"/>
              </a:lnSpc>
              <a:spcAft>
                <a:spcPts val="1800"/>
              </a:spcAft>
              <a:buFont typeface="Wingdings" panose="05000000000000000000" pitchFamily="2" charset="2"/>
              <a:buChar char="q"/>
              <a:defRPr/>
            </a:pPr>
            <a:r>
              <a:rPr lang="en-US" altLang="en-US" sz="2000" dirty="0">
                <a:latin typeface="Gill Sans MT" panose="020B0502020104020203" pitchFamily="34" charset="0"/>
              </a:rPr>
              <a:t>Recognizing when you have a conflict of interest</a:t>
            </a:r>
          </a:p>
          <a:p>
            <a:pPr marL="800100" lvl="1" indent="-342900" eaLnBrk="1" hangingPunct="1">
              <a:lnSpc>
                <a:spcPct val="110000"/>
              </a:lnSpc>
              <a:spcAft>
                <a:spcPts val="1800"/>
              </a:spcAft>
              <a:buFont typeface="Wingdings" panose="05000000000000000000" pitchFamily="2" charset="2"/>
              <a:buChar char="q"/>
              <a:defRPr/>
            </a:pPr>
            <a:r>
              <a:rPr lang="en-US" altLang="en-US" sz="2000" dirty="0"/>
              <a:t>Definition of an Investigator</a:t>
            </a:r>
          </a:p>
          <a:p>
            <a:pPr marL="800100" lvl="1" indent="-342900" eaLnBrk="1" hangingPunct="1">
              <a:lnSpc>
                <a:spcPct val="110000"/>
              </a:lnSpc>
              <a:spcAft>
                <a:spcPts val="1800"/>
              </a:spcAft>
              <a:buFont typeface="Wingdings" panose="05000000000000000000" pitchFamily="2" charset="2"/>
              <a:buChar char="q"/>
              <a:defRPr/>
            </a:pPr>
            <a:r>
              <a:rPr lang="en-US" altLang="en-US" sz="2000" dirty="0"/>
              <a:t>Responsibilities of an Investigator</a:t>
            </a:r>
          </a:p>
          <a:p>
            <a:pPr marL="800100" lvl="1" indent="-342900" eaLnBrk="1" hangingPunct="1">
              <a:lnSpc>
                <a:spcPct val="110000"/>
              </a:lnSpc>
              <a:spcAft>
                <a:spcPts val="1800"/>
              </a:spcAft>
              <a:buFont typeface="Wingdings" panose="05000000000000000000" pitchFamily="2" charset="2"/>
              <a:buChar char="q"/>
              <a:defRPr/>
            </a:pPr>
            <a:r>
              <a:rPr lang="en-US" altLang="en-US" sz="2000" dirty="0">
                <a:latin typeface="Gill Sans MT" panose="020B0502020104020203" pitchFamily="34" charset="0"/>
              </a:rPr>
              <a:t>When to disclose a real or potential COI</a:t>
            </a:r>
          </a:p>
          <a:p>
            <a:pPr marL="800100" lvl="1" indent="-342900" eaLnBrk="1" hangingPunct="1">
              <a:lnSpc>
                <a:spcPct val="110000"/>
              </a:lnSpc>
              <a:spcAft>
                <a:spcPts val="1800"/>
              </a:spcAft>
              <a:buFont typeface="Wingdings" panose="05000000000000000000" pitchFamily="2" charset="2"/>
              <a:buChar char="q"/>
              <a:defRPr/>
            </a:pPr>
            <a:r>
              <a:rPr lang="en-US" altLang="en-US" sz="2000" dirty="0">
                <a:latin typeface="Gill Sans MT" panose="020B0502020104020203" pitchFamily="34" charset="0"/>
              </a:rPr>
              <a:t>Managing conflicts of interest </a:t>
            </a:r>
          </a:p>
          <a:p>
            <a:pPr marL="800100" lvl="1" indent="-342900" eaLnBrk="1" hangingPunct="1">
              <a:lnSpc>
                <a:spcPct val="110000"/>
              </a:lnSpc>
              <a:spcAft>
                <a:spcPts val="1800"/>
              </a:spcAft>
              <a:buFont typeface="Wingdings" panose="05000000000000000000" pitchFamily="2" charset="2"/>
              <a:buChar char="q"/>
              <a:defRPr/>
            </a:pPr>
            <a:r>
              <a:rPr lang="en-US" altLang="en-US" sz="2000" dirty="0">
                <a:latin typeface="Gill Sans MT" panose="020B0502020104020203" pitchFamily="34" charset="0"/>
              </a:rPr>
              <a:t>Things to Remember</a:t>
            </a:r>
          </a:p>
          <a:p>
            <a:pPr lvl="1" eaLnBrk="1" hangingPunct="1">
              <a:lnSpc>
                <a:spcPct val="110000"/>
              </a:lnSpc>
              <a:spcAft>
                <a:spcPts val="1800"/>
              </a:spcAft>
              <a:defRPr/>
            </a:pPr>
            <a:endParaRPr lang="en-US" altLang="en-US" dirty="0">
              <a:latin typeface="Gill Sans MT" panose="020B0502020104020203" pitchFamily="34" charset="0"/>
            </a:endParaRPr>
          </a:p>
        </p:txBody>
      </p:sp>
      <p:grpSp>
        <p:nvGrpSpPr>
          <p:cNvPr id="52227" name="Group 4">
            <a:extLst>
              <a:ext uri="{FF2B5EF4-FFF2-40B4-BE49-F238E27FC236}">
                <a16:creationId xmlns:a16="http://schemas.microsoft.com/office/drawing/2014/main" id="{BFCD144E-0464-4804-A543-357AB4AA9506}"/>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87C81A9E-C01C-4A4B-8AE1-C65304BC7177}"/>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4D13A6A7-12D2-4F3E-9BDA-CA2393291B1D}"/>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3">
            <a:extLst>
              <a:ext uri="{FF2B5EF4-FFF2-40B4-BE49-F238E27FC236}">
                <a16:creationId xmlns:a16="http://schemas.microsoft.com/office/drawing/2014/main" id="{BA2FF94D-9A50-4367-B9A7-8D636A62D68F}"/>
              </a:ext>
            </a:extLst>
          </p:cNvPr>
          <p:cNvSpPr>
            <a:spLocks noGrp="1" noChangeArrowheads="1"/>
          </p:cNvSpPr>
          <p:nvPr>
            <p:ph type="title"/>
          </p:nvPr>
        </p:nvSpPr>
        <p:spPr>
          <a:xfrm>
            <a:off x="-228600" y="762000"/>
            <a:ext cx="8915400" cy="1143000"/>
          </a:xfrm>
        </p:spPr>
        <p:txBody>
          <a:bodyPr/>
          <a:lstStyle/>
          <a:p>
            <a:pPr eaLnBrk="1" fontAlgn="auto" hangingPunct="1">
              <a:spcAft>
                <a:spcPts val="0"/>
              </a:spcAft>
              <a:defRPr/>
            </a:pPr>
            <a:r>
              <a:rPr lang="en-US" altLang="en-US">
                <a:solidFill>
                  <a:schemeClr val="tx1">
                    <a:lumMod val="75000"/>
                    <a:lumOff val="25000"/>
                  </a:schemeClr>
                </a:solidFill>
              </a:rPr>
              <a:t>		</a:t>
            </a:r>
            <a:r>
              <a:rPr lang="en-US" altLang="en-US" b="1">
                <a:solidFill>
                  <a:srgbClr val="0070C0"/>
                </a:solidFill>
              </a:rPr>
              <a:t>Overview</a:t>
            </a:r>
            <a:r>
              <a:rPr lang="en-US" altLang="en-US">
                <a:solidFill>
                  <a:srgbClr val="0070C0"/>
                </a:solidFill>
              </a:rPr>
              <a:t> </a:t>
            </a:r>
          </a:p>
        </p:txBody>
      </p:sp>
      <p:sp>
        <p:nvSpPr>
          <p:cNvPr id="24579" name="Rectangle 14">
            <a:extLst>
              <a:ext uri="{FF2B5EF4-FFF2-40B4-BE49-F238E27FC236}">
                <a16:creationId xmlns:a16="http://schemas.microsoft.com/office/drawing/2014/main" id="{E527623D-4060-48E5-82C5-47AD10F032F1}"/>
              </a:ext>
            </a:extLst>
          </p:cNvPr>
          <p:cNvSpPr>
            <a:spLocks noGrp="1" noChangeArrowheads="1"/>
          </p:cNvSpPr>
          <p:nvPr>
            <p:ph idx="1"/>
          </p:nvPr>
        </p:nvSpPr>
        <p:spPr>
          <a:xfrm>
            <a:off x="685800" y="1905000"/>
            <a:ext cx="7772400" cy="3581400"/>
          </a:xfrm>
        </p:spPr>
        <p:txBody>
          <a:bodyPr rtlCol="0">
            <a:normAutofit/>
          </a:bodyPr>
          <a:lstStyle/>
          <a:p>
            <a:pPr marL="91440" indent="-91440" eaLnBrk="1" fontAlgn="auto" hangingPunct="1">
              <a:lnSpc>
                <a:spcPct val="80000"/>
              </a:lnSpc>
              <a:buFont typeface="Arial"/>
              <a:buChar char="•"/>
              <a:defRPr/>
            </a:pPr>
            <a:endParaRPr lang="en-US" altLang="en-US" dirty="0">
              <a:solidFill>
                <a:schemeClr val="tx1">
                  <a:lumMod val="85000"/>
                  <a:lumOff val="15000"/>
                </a:schemeClr>
              </a:solidFill>
            </a:endParaRPr>
          </a:p>
          <a:p>
            <a:pPr marL="91440" indent="-91440" eaLnBrk="1" fontAlgn="auto" hangingPunct="1">
              <a:lnSpc>
                <a:spcPct val="80000"/>
              </a:lnSpc>
              <a:buFont typeface="Arial"/>
              <a:buChar char="•"/>
              <a:defRPr/>
            </a:pPr>
            <a:endParaRPr lang="en-US" altLang="en-US" dirty="0">
              <a:solidFill>
                <a:schemeClr val="tx1">
                  <a:lumMod val="85000"/>
                  <a:lumOff val="15000"/>
                </a:schemeClr>
              </a:solidFill>
            </a:endParaRPr>
          </a:p>
          <a:p>
            <a:pPr marL="0" indent="0" eaLnBrk="1" fontAlgn="auto" hangingPunct="1">
              <a:lnSpc>
                <a:spcPct val="80000"/>
              </a:lnSpc>
              <a:buFont typeface="Arial"/>
              <a:buNone/>
              <a:defRPr/>
            </a:pPr>
            <a:r>
              <a:rPr lang="en-US" altLang="en-US" b="1" dirty="0">
                <a:solidFill>
                  <a:schemeClr val="tx1">
                    <a:lumMod val="85000"/>
                    <a:lumOff val="15000"/>
                  </a:schemeClr>
                </a:solidFill>
              </a:rPr>
              <a:t>Conflicts of Interest in the university may arise in</a:t>
            </a:r>
            <a:r>
              <a:rPr lang="en-US" altLang="en-US" dirty="0">
                <a:solidFill>
                  <a:schemeClr val="tx1">
                    <a:lumMod val="85000"/>
                    <a:lumOff val="15000"/>
                  </a:schemeClr>
                </a:solidFill>
              </a:rPr>
              <a:t>:</a:t>
            </a:r>
          </a:p>
          <a:p>
            <a:pPr marL="384048" lvl="1" indent="-182880" eaLnBrk="1" fontAlgn="auto" hangingPunct="1">
              <a:buFont typeface="Arial"/>
              <a:buChar char="•"/>
              <a:defRPr/>
            </a:pPr>
            <a:r>
              <a:rPr lang="en-US" altLang="en-US" sz="2400" dirty="0">
                <a:solidFill>
                  <a:schemeClr val="tx1">
                    <a:lumMod val="85000"/>
                    <a:lumOff val="15000"/>
                  </a:schemeClr>
                </a:solidFill>
              </a:rPr>
              <a:t>Conduct of Research </a:t>
            </a:r>
          </a:p>
          <a:p>
            <a:pPr marL="384048" lvl="1" indent="-182880" eaLnBrk="1" fontAlgn="auto" hangingPunct="1">
              <a:buFont typeface="Arial"/>
              <a:buChar char="•"/>
              <a:defRPr/>
            </a:pPr>
            <a:r>
              <a:rPr lang="en-US" altLang="en-US" sz="2400" dirty="0">
                <a:solidFill>
                  <a:schemeClr val="tx1">
                    <a:lumMod val="85000"/>
                    <a:lumOff val="15000"/>
                  </a:schemeClr>
                </a:solidFill>
              </a:rPr>
              <a:t>Contract Management</a:t>
            </a:r>
          </a:p>
          <a:p>
            <a:pPr marL="384048" lvl="1" indent="-182880" eaLnBrk="1" fontAlgn="auto" hangingPunct="1">
              <a:buFont typeface="Arial"/>
              <a:buChar char="•"/>
              <a:defRPr/>
            </a:pPr>
            <a:r>
              <a:rPr lang="en-US" altLang="en-US" sz="2400" dirty="0">
                <a:solidFill>
                  <a:schemeClr val="tx1">
                    <a:lumMod val="85000"/>
                    <a:lumOff val="15000"/>
                  </a:schemeClr>
                </a:solidFill>
              </a:rPr>
              <a:t>Consulting and Other External Activities for Pay </a:t>
            </a:r>
          </a:p>
          <a:p>
            <a:pPr marL="457200" lvl="1" indent="0" eaLnBrk="1" fontAlgn="auto" hangingPunct="1">
              <a:buFont typeface="Arial"/>
              <a:buNone/>
              <a:defRPr/>
            </a:pPr>
            <a:endParaRPr lang="en-US" altLang="en-US" sz="2400" dirty="0">
              <a:solidFill>
                <a:schemeClr val="tx1">
                  <a:lumMod val="85000"/>
                  <a:lumOff val="15000"/>
                </a:schemeClr>
              </a:solidFill>
            </a:endParaRPr>
          </a:p>
          <a:p>
            <a:pPr marL="384048" lvl="1" indent="-182880" eaLnBrk="1" fontAlgn="auto" hangingPunct="1">
              <a:buFont typeface="Arial"/>
              <a:buChar char="•"/>
              <a:defRPr/>
            </a:pPr>
            <a:endParaRPr lang="en-US" altLang="en-US" sz="2400" dirty="0">
              <a:solidFill>
                <a:schemeClr val="tx1">
                  <a:lumMod val="85000"/>
                  <a:lumOff val="15000"/>
                </a:schemeClr>
              </a:solidFill>
            </a:endParaRPr>
          </a:p>
        </p:txBody>
      </p:sp>
      <p:grpSp>
        <p:nvGrpSpPr>
          <p:cNvPr id="53252" name="Group 4">
            <a:extLst>
              <a:ext uri="{FF2B5EF4-FFF2-40B4-BE49-F238E27FC236}">
                <a16:creationId xmlns:a16="http://schemas.microsoft.com/office/drawing/2014/main" id="{EE5D17B4-CF8E-4AEF-8AC8-3D3F179072E7}"/>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237F14BA-CF18-493D-9F6B-53FF7AFC9FAF}"/>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407C2E6A-DE99-4884-8C66-3955F5371F55}"/>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4E266BF-B5A6-46BD-8F36-62E3632801DB}"/>
              </a:ext>
            </a:extLst>
          </p:cNvPr>
          <p:cNvSpPr>
            <a:spLocks noGrp="1" noChangeArrowheads="1"/>
          </p:cNvSpPr>
          <p:nvPr>
            <p:ph type="title"/>
          </p:nvPr>
        </p:nvSpPr>
        <p:spPr>
          <a:xfrm>
            <a:off x="762000" y="623888"/>
            <a:ext cx="7772400" cy="1281112"/>
          </a:xfrm>
        </p:spPr>
        <p:txBody>
          <a:bodyPr/>
          <a:lstStyle/>
          <a:p>
            <a:pPr eaLnBrk="1" fontAlgn="auto" hangingPunct="1">
              <a:spcAft>
                <a:spcPts val="0"/>
              </a:spcAft>
              <a:defRPr/>
            </a:pPr>
            <a:r>
              <a:rPr lang="en-US" altLang="en-US" b="1" dirty="0">
                <a:solidFill>
                  <a:srgbClr val="0070C0"/>
                </a:solidFill>
              </a:rPr>
              <a:t>What Is Conflict of Interest? </a:t>
            </a:r>
          </a:p>
        </p:txBody>
      </p:sp>
      <p:sp>
        <p:nvSpPr>
          <p:cNvPr id="20483" name="Rectangle 3">
            <a:extLst>
              <a:ext uri="{FF2B5EF4-FFF2-40B4-BE49-F238E27FC236}">
                <a16:creationId xmlns:a16="http://schemas.microsoft.com/office/drawing/2014/main" id="{4E64B95C-B8A8-4E46-A542-BDD5807C6889}"/>
              </a:ext>
            </a:extLst>
          </p:cNvPr>
          <p:cNvSpPr>
            <a:spLocks noGrp="1" noChangeArrowheads="1"/>
          </p:cNvSpPr>
          <p:nvPr>
            <p:ph idx="1"/>
          </p:nvPr>
        </p:nvSpPr>
        <p:spPr>
          <a:xfrm>
            <a:off x="762000" y="2057400"/>
            <a:ext cx="8001000" cy="4038600"/>
          </a:xfrm>
        </p:spPr>
        <p:txBody>
          <a:bodyPr rtlCol="0">
            <a:normAutofit/>
          </a:bodyPr>
          <a:lstStyle/>
          <a:p>
            <a:pPr marL="91440" indent="-91440" eaLnBrk="1" fontAlgn="auto" hangingPunct="1">
              <a:lnSpc>
                <a:spcPct val="110000"/>
              </a:lnSpc>
              <a:spcAft>
                <a:spcPts val="0"/>
              </a:spcAft>
              <a:buFont typeface="Wingdings 3" charset="2"/>
              <a:buChar char=""/>
              <a:defRPr/>
            </a:pPr>
            <a:r>
              <a:rPr lang="en-US" altLang="en-US" dirty="0">
                <a:solidFill>
                  <a:schemeClr val="tx1">
                    <a:lumMod val="75000"/>
                    <a:lumOff val="25000"/>
                  </a:schemeClr>
                </a:solidFill>
              </a:rPr>
              <a:t>Financial or other considerations that may compromise (or have the appearance of compromising) investigator’s objectivity or independent professional judgment in reporting research results or meeting university responsibilities. It includes s</a:t>
            </a:r>
            <a:r>
              <a:rPr lang="en-US" dirty="0">
                <a:solidFill>
                  <a:schemeClr val="tx1">
                    <a:lumMod val="75000"/>
                    <a:lumOff val="25000"/>
                  </a:schemeClr>
                </a:solidFill>
              </a:rPr>
              <a:t>ituations in which an individual, or the individual’s spouse or dependent children, has a significant financial interest, or financial relationship that could directly and significantly affect the design, conduct, reporting, or funding of research.</a:t>
            </a:r>
            <a:endParaRPr lang="en-US" altLang="en-US" dirty="0">
              <a:solidFill>
                <a:schemeClr val="tx1">
                  <a:lumMod val="75000"/>
                  <a:lumOff val="25000"/>
                </a:schemeClr>
              </a:solidFill>
            </a:endParaRPr>
          </a:p>
          <a:p>
            <a:pPr marL="91440" indent="-91440" eaLnBrk="1" fontAlgn="auto" hangingPunct="1">
              <a:lnSpc>
                <a:spcPct val="110000"/>
              </a:lnSpc>
              <a:spcAft>
                <a:spcPts val="0"/>
              </a:spcAft>
              <a:buFont typeface="Wingdings 3" charset="2"/>
              <a:buChar char=""/>
              <a:defRPr/>
            </a:pPr>
            <a:r>
              <a:rPr lang="en-US" altLang="en-US" sz="2800" dirty="0">
                <a:solidFill>
                  <a:schemeClr val="tx1">
                    <a:lumMod val="75000"/>
                    <a:lumOff val="25000"/>
                  </a:schemeClr>
                </a:solidFill>
              </a:rPr>
              <a:t>i.e.,</a:t>
            </a:r>
            <a:r>
              <a:rPr lang="en-US" sz="2800" i="1" dirty="0">
                <a:solidFill>
                  <a:srgbClr val="0070C0"/>
                </a:solidFill>
                <a:latin typeface="Book Antiqua" panose="02040602050305030304" pitchFamily="18" charset="0"/>
              </a:rPr>
              <a:t> </a:t>
            </a:r>
            <a:r>
              <a:rPr lang="en-US" i="1" dirty="0">
                <a:solidFill>
                  <a:srgbClr val="0070C0"/>
                </a:solidFill>
                <a:latin typeface="Book Antiqua" panose="02040602050305030304" pitchFamily="18" charset="0"/>
              </a:rPr>
              <a:t>interest that creates potential for bias;</a:t>
            </a:r>
          </a:p>
          <a:p>
            <a:pPr marL="91440" indent="-91440" eaLnBrk="1" fontAlgn="auto" hangingPunct="1">
              <a:lnSpc>
                <a:spcPct val="110000"/>
              </a:lnSpc>
              <a:spcAft>
                <a:spcPts val="0"/>
              </a:spcAft>
              <a:buFont typeface="Wingdings 3" charset="2"/>
              <a:buChar char=""/>
              <a:defRPr/>
            </a:pPr>
            <a:r>
              <a:rPr lang="en-US" sz="2200" i="1" dirty="0">
                <a:solidFill>
                  <a:srgbClr val="0070C0"/>
                </a:solidFill>
                <a:latin typeface="Book Antiqua" panose="02040602050305030304" pitchFamily="18" charset="0"/>
              </a:rPr>
              <a:t>  financial </a:t>
            </a:r>
            <a:r>
              <a:rPr lang="en-US" sz="2200" b="1" i="1" dirty="0">
                <a:solidFill>
                  <a:srgbClr val="0070C0"/>
                </a:solidFill>
              </a:rPr>
              <a:t>Possibility of profit that</a:t>
            </a:r>
            <a:br>
              <a:rPr lang="en-US" sz="2200" b="1" i="1" dirty="0">
                <a:solidFill>
                  <a:srgbClr val="0070C0"/>
                </a:solidFill>
              </a:rPr>
            </a:br>
            <a:r>
              <a:rPr lang="en-US" sz="2200" b="1" i="1" dirty="0">
                <a:solidFill>
                  <a:srgbClr val="0070C0"/>
                </a:solidFill>
              </a:rPr>
              <a:t>may affect researcher’s/investigator’s judgment</a:t>
            </a:r>
          </a:p>
          <a:p>
            <a:pPr marL="91440" indent="-91440" eaLnBrk="1" fontAlgn="auto" hangingPunct="1">
              <a:lnSpc>
                <a:spcPct val="110000"/>
              </a:lnSpc>
              <a:spcAft>
                <a:spcPts val="0"/>
              </a:spcAft>
              <a:buFont typeface="Wingdings 3" charset="2"/>
              <a:buChar char=""/>
              <a:defRPr/>
            </a:pPr>
            <a:endParaRPr lang="en-US" sz="2800" i="1" dirty="0">
              <a:solidFill>
                <a:srgbClr val="0070C0"/>
              </a:solidFill>
              <a:latin typeface="Book Antiqua" panose="02040602050305030304" pitchFamily="18" charset="0"/>
            </a:endParaRPr>
          </a:p>
          <a:p>
            <a:pPr marL="91440" indent="-91440" eaLnBrk="1" fontAlgn="auto" hangingPunct="1">
              <a:lnSpc>
                <a:spcPct val="110000"/>
              </a:lnSpc>
              <a:spcAft>
                <a:spcPts val="0"/>
              </a:spcAft>
              <a:buFont typeface="Wingdings 3" charset="2"/>
              <a:buChar char=""/>
              <a:defRPr/>
            </a:pPr>
            <a:endParaRPr lang="en-US" sz="2800" i="1" dirty="0">
              <a:solidFill>
                <a:srgbClr val="0070C0"/>
              </a:solidFill>
              <a:latin typeface="Book Antiqua" panose="02040602050305030304" pitchFamily="18" charset="0"/>
            </a:endParaRPr>
          </a:p>
          <a:p>
            <a:pPr marL="0" indent="0" eaLnBrk="1" fontAlgn="auto" hangingPunct="1">
              <a:lnSpc>
                <a:spcPct val="110000"/>
              </a:lnSpc>
              <a:spcAft>
                <a:spcPts val="0"/>
              </a:spcAft>
              <a:buFont typeface="Wingdings 3" charset="2"/>
              <a:buNone/>
              <a:defRPr/>
            </a:pPr>
            <a:endParaRPr lang="en-US" altLang="en-US" sz="2800" dirty="0">
              <a:solidFill>
                <a:schemeClr val="tx1">
                  <a:lumMod val="75000"/>
                  <a:lumOff val="25000"/>
                </a:schemeClr>
              </a:solidFill>
            </a:endParaRPr>
          </a:p>
          <a:p>
            <a:pPr marL="91440" indent="-91440" eaLnBrk="1" fontAlgn="auto" hangingPunct="1">
              <a:lnSpc>
                <a:spcPct val="110000"/>
              </a:lnSpc>
              <a:spcAft>
                <a:spcPts val="0"/>
              </a:spcAft>
              <a:buFont typeface="Wingdings 3" charset="2"/>
              <a:buChar char=""/>
              <a:defRPr/>
            </a:pPr>
            <a:endParaRPr lang="en-US" altLang="en-US" sz="2800" dirty="0">
              <a:solidFill>
                <a:schemeClr val="tx1">
                  <a:lumMod val="75000"/>
                  <a:lumOff val="25000"/>
                </a:schemeClr>
              </a:solidFill>
            </a:endParaRPr>
          </a:p>
        </p:txBody>
      </p:sp>
      <p:grpSp>
        <p:nvGrpSpPr>
          <p:cNvPr id="55300" name="Group 4">
            <a:extLst>
              <a:ext uri="{FF2B5EF4-FFF2-40B4-BE49-F238E27FC236}">
                <a16:creationId xmlns:a16="http://schemas.microsoft.com/office/drawing/2014/main" id="{09C71265-1908-4DF4-BBFA-D62549F53C47}"/>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D59BFCBD-C1FC-4A48-A400-982620303FD6}"/>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851A7D4D-7383-48CE-8821-EFA1022C19E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C379A-C34F-4FA6-BAD7-5992D3962329}"/>
              </a:ext>
            </a:extLst>
          </p:cNvPr>
          <p:cNvSpPr>
            <a:spLocks noGrp="1"/>
          </p:cNvSpPr>
          <p:nvPr>
            <p:ph type="title"/>
          </p:nvPr>
        </p:nvSpPr>
        <p:spPr/>
        <p:txBody>
          <a:bodyPr/>
          <a:lstStyle/>
          <a:p>
            <a:pPr eaLnBrk="1" fontAlgn="auto" hangingPunct="1">
              <a:spcAft>
                <a:spcPts val="0"/>
              </a:spcAft>
              <a:defRPr/>
            </a:pPr>
            <a:r>
              <a:rPr lang="en-US" b="1" dirty="0">
                <a:solidFill>
                  <a:srgbClr val="0070C0"/>
                </a:solidFill>
              </a:rPr>
              <a:t>What Kind of Research?</a:t>
            </a:r>
          </a:p>
        </p:txBody>
      </p:sp>
      <p:sp>
        <p:nvSpPr>
          <p:cNvPr id="3" name="Rectangle 2">
            <a:extLst>
              <a:ext uri="{FF2B5EF4-FFF2-40B4-BE49-F238E27FC236}">
                <a16:creationId xmlns:a16="http://schemas.microsoft.com/office/drawing/2014/main" id="{C73AD890-29D2-4CB0-943E-8225E56B8AED}"/>
              </a:ext>
            </a:extLst>
          </p:cNvPr>
          <p:cNvSpPr/>
          <p:nvPr/>
        </p:nvSpPr>
        <p:spPr>
          <a:xfrm>
            <a:off x="1524000" y="1905000"/>
            <a:ext cx="6324600" cy="4154488"/>
          </a:xfrm>
          <a:prstGeom prst="rect">
            <a:avLst/>
          </a:prstGeom>
        </p:spPr>
        <p:txBody>
          <a:bodyPr>
            <a:spAutoFit/>
          </a:bodyPr>
          <a:lstStyle/>
          <a:p>
            <a:pPr marL="342900" indent="-342900">
              <a:buFont typeface="Wingdings" panose="05000000000000000000" pitchFamily="2" charset="2"/>
              <a:buChar char="q"/>
              <a:defRPr/>
            </a:pPr>
            <a:r>
              <a:rPr lang="en-US" dirty="0">
                <a:solidFill>
                  <a:srgbClr val="342F2E"/>
                </a:solidFill>
                <a:latin typeface="Akkurat Pro Regular"/>
              </a:rPr>
              <a:t>All federally funded research</a:t>
            </a:r>
          </a:p>
          <a:p>
            <a:pPr>
              <a:buFont typeface="Arial" panose="020B0604020202020204" pitchFamily="34" charset="0"/>
              <a:buChar char="•"/>
              <a:defRPr/>
            </a:pPr>
            <a:endParaRPr lang="en-US" dirty="0">
              <a:solidFill>
                <a:srgbClr val="342F2E"/>
              </a:solidFill>
              <a:latin typeface="Akkurat Pro Regular"/>
            </a:endParaRPr>
          </a:p>
          <a:p>
            <a:pPr marL="342900" indent="-342900">
              <a:buFont typeface="Wingdings" panose="05000000000000000000" pitchFamily="2" charset="2"/>
              <a:buChar char="q"/>
              <a:defRPr/>
            </a:pPr>
            <a:r>
              <a:rPr lang="en-US" dirty="0">
                <a:solidFill>
                  <a:srgbClr val="342F2E"/>
                </a:solidFill>
                <a:latin typeface="Akkurat Pro Regular"/>
              </a:rPr>
              <a:t>All industry-sponsored research</a:t>
            </a:r>
          </a:p>
          <a:p>
            <a:pPr>
              <a:buFont typeface="Arial" panose="020B0604020202020204" pitchFamily="34" charset="0"/>
              <a:buChar char="•"/>
              <a:defRPr/>
            </a:pPr>
            <a:endParaRPr lang="en-US" dirty="0">
              <a:solidFill>
                <a:srgbClr val="342F2E"/>
              </a:solidFill>
              <a:latin typeface="Akkurat Pro Regular"/>
            </a:endParaRPr>
          </a:p>
          <a:p>
            <a:pPr marL="342900" indent="-342900">
              <a:buFont typeface="Wingdings" panose="05000000000000000000" pitchFamily="2" charset="2"/>
              <a:buChar char="q"/>
              <a:defRPr/>
            </a:pPr>
            <a:r>
              <a:rPr lang="en-US" dirty="0">
                <a:solidFill>
                  <a:srgbClr val="342F2E"/>
                </a:solidFill>
                <a:latin typeface="Akkurat Pro Regular"/>
              </a:rPr>
              <a:t>Research sponsored by foundations or other organizations with COI terms and conditions</a:t>
            </a:r>
          </a:p>
          <a:p>
            <a:pPr>
              <a:buFont typeface="Arial" panose="020B0604020202020204" pitchFamily="34" charset="0"/>
              <a:buChar char="•"/>
              <a:defRPr/>
            </a:pPr>
            <a:endParaRPr lang="en-US" dirty="0">
              <a:solidFill>
                <a:srgbClr val="342F2E"/>
              </a:solidFill>
              <a:latin typeface="Akkurat Pro Regular"/>
            </a:endParaRPr>
          </a:p>
          <a:p>
            <a:pPr marL="342900" indent="-342900">
              <a:buFont typeface="Wingdings" panose="05000000000000000000" pitchFamily="2" charset="2"/>
              <a:buChar char="q"/>
              <a:defRPr/>
            </a:pPr>
            <a:r>
              <a:rPr lang="en-US" dirty="0">
                <a:solidFill>
                  <a:srgbClr val="342F2E"/>
                </a:solidFill>
                <a:latin typeface="Akkurat Pro Regular"/>
              </a:rPr>
              <a:t>All research involving human participants and submitted to the IRB, regardless of funding source</a:t>
            </a:r>
          </a:p>
        </p:txBody>
      </p:sp>
      <p:grpSp>
        <p:nvGrpSpPr>
          <p:cNvPr id="57348" name="Group 4">
            <a:extLst>
              <a:ext uri="{FF2B5EF4-FFF2-40B4-BE49-F238E27FC236}">
                <a16:creationId xmlns:a16="http://schemas.microsoft.com/office/drawing/2014/main" id="{DD42DACB-E507-4F59-8F9C-4E2CFD53EEA7}"/>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B91A00AF-18F2-42D7-807A-868BF127970A}"/>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851DEAAE-B546-4BA5-B056-A018F586CC61}"/>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665FE-0FFD-4BAB-AC63-E43D57E3D7FA}"/>
              </a:ext>
            </a:extLst>
          </p:cNvPr>
          <p:cNvSpPr>
            <a:spLocks noGrp="1"/>
          </p:cNvSpPr>
          <p:nvPr>
            <p:ph type="title"/>
          </p:nvPr>
        </p:nvSpPr>
        <p:spPr/>
        <p:txBody>
          <a:bodyPr/>
          <a:lstStyle/>
          <a:p>
            <a:pPr eaLnBrk="1" fontAlgn="auto" hangingPunct="1">
              <a:spcAft>
                <a:spcPts val="0"/>
              </a:spcAft>
              <a:defRPr/>
            </a:pPr>
            <a:r>
              <a:rPr lang="en-US" dirty="0">
                <a:solidFill>
                  <a:schemeClr val="tx1">
                    <a:lumMod val="75000"/>
                    <a:lumOff val="25000"/>
                  </a:schemeClr>
                </a:solidFill>
              </a:rPr>
              <a:t> </a:t>
            </a:r>
            <a:r>
              <a:rPr lang="en-US" b="1" dirty="0">
                <a:solidFill>
                  <a:srgbClr val="0070C0"/>
                </a:solidFill>
              </a:rPr>
              <a:t>Who Is Investigator ?</a:t>
            </a:r>
          </a:p>
        </p:txBody>
      </p:sp>
      <p:sp>
        <p:nvSpPr>
          <p:cNvPr id="3" name="Rectangle 2">
            <a:extLst>
              <a:ext uri="{FF2B5EF4-FFF2-40B4-BE49-F238E27FC236}">
                <a16:creationId xmlns:a16="http://schemas.microsoft.com/office/drawing/2014/main" id="{91E4BB2D-8D0F-4940-B5D1-E0967172967C}"/>
              </a:ext>
            </a:extLst>
          </p:cNvPr>
          <p:cNvSpPr/>
          <p:nvPr/>
        </p:nvSpPr>
        <p:spPr>
          <a:xfrm>
            <a:off x="914400" y="1736725"/>
            <a:ext cx="7772400" cy="3908425"/>
          </a:xfrm>
          <a:prstGeom prst="rect">
            <a:avLst/>
          </a:prstGeom>
        </p:spPr>
        <p:txBody>
          <a:bodyPr>
            <a:spAutoFit/>
          </a:bodyPr>
          <a:lstStyle/>
          <a:p>
            <a:pPr>
              <a:defRPr/>
            </a:pPr>
            <a:r>
              <a:rPr lang="en-US" sz="1600" b="1" i="1" dirty="0"/>
              <a:t>Investigator includes individuals responsible for the design, conduct, or reporting of research, regardless of position or title;</a:t>
            </a:r>
            <a:endParaRPr lang="en-US" sz="1600" b="1" i="1" dirty="0">
              <a:solidFill>
                <a:srgbClr val="342F2E"/>
              </a:solidFill>
              <a:latin typeface="Akkurat Pro Regular"/>
            </a:endParaRPr>
          </a:p>
          <a:p>
            <a:pPr marL="285750" indent="-285750">
              <a:buFont typeface="Wingdings" panose="05000000000000000000" pitchFamily="2" charset="2"/>
              <a:buChar char="Ø"/>
              <a:defRPr/>
            </a:pPr>
            <a:r>
              <a:rPr lang="en-US" sz="1800" dirty="0">
                <a:solidFill>
                  <a:srgbClr val="342F2E"/>
                </a:solidFill>
                <a:latin typeface="Akkurat Pro Regular"/>
              </a:rPr>
              <a:t>Key Personnel are </a:t>
            </a:r>
            <a:r>
              <a:rPr lang="en-US" sz="1800" dirty="0">
                <a:solidFill>
                  <a:srgbClr val="342F2E"/>
                </a:solidFill>
                <a:latin typeface="Akkurat Pro Bold"/>
              </a:rPr>
              <a:t>always</a:t>
            </a:r>
            <a:r>
              <a:rPr lang="en-US" sz="1800" dirty="0">
                <a:solidFill>
                  <a:srgbClr val="342F2E"/>
                </a:solidFill>
                <a:latin typeface="Akkurat Pro Regular"/>
              </a:rPr>
              <a:t> considered Investigators by virtue of the definition of Key Personnel</a:t>
            </a:r>
          </a:p>
          <a:p>
            <a:pPr>
              <a:defRPr/>
            </a:pPr>
            <a:endParaRPr lang="en-US" sz="1800" dirty="0">
              <a:solidFill>
                <a:srgbClr val="342F2E"/>
              </a:solidFill>
              <a:latin typeface="Akkurat Pro Regular"/>
            </a:endParaRPr>
          </a:p>
          <a:p>
            <a:pPr marL="285750" indent="-285750">
              <a:buFont typeface="Wingdings" panose="05000000000000000000" pitchFamily="2" charset="2"/>
              <a:buChar char="Ø"/>
              <a:defRPr/>
            </a:pPr>
            <a:r>
              <a:rPr lang="en-US" sz="1800" dirty="0">
                <a:solidFill>
                  <a:srgbClr val="342F2E"/>
                </a:solidFill>
                <a:latin typeface="Akkurat Pro Regular"/>
              </a:rPr>
              <a:t>Investigators </a:t>
            </a:r>
            <a:r>
              <a:rPr lang="en-US" sz="1800" dirty="0">
                <a:solidFill>
                  <a:srgbClr val="342F2E"/>
                </a:solidFill>
                <a:latin typeface="Akkurat Pro Bold"/>
              </a:rPr>
              <a:t>may also</a:t>
            </a:r>
            <a:r>
              <a:rPr lang="en-US" sz="1800" dirty="0">
                <a:solidFill>
                  <a:srgbClr val="342F2E"/>
                </a:solidFill>
                <a:latin typeface="Akkurat Pro Regular"/>
              </a:rPr>
              <a:t> include others (internal or external to MSU) who are </a:t>
            </a:r>
            <a:r>
              <a:rPr lang="en-US" sz="1800" dirty="0">
                <a:solidFill>
                  <a:srgbClr val="342F2E"/>
                </a:solidFill>
                <a:latin typeface="Akkurat Pro Bold"/>
              </a:rPr>
              <a:t>independently </a:t>
            </a:r>
            <a:r>
              <a:rPr lang="en-US" sz="1800" dirty="0">
                <a:solidFill>
                  <a:srgbClr val="342F2E"/>
                </a:solidFill>
                <a:latin typeface="Akkurat Pro Regular"/>
              </a:rPr>
              <a:t>responsible for research design, conduct, or reporting (i.e., individual(s) who have the authority to make independent decisions about the direction of the research and the subsequent conclusions about the results and/or are likely to be authors on manuscripts or to present research findings)</a:t>
            </a:r>
            <a:br>
              <a:rPr lang="en-US" sz="1800" dirty="0">
                <a:solidFill>
                  <a:srgbClr val="342F2E"/>
                </a:solidFill>
                <a:latin typeface="Akkurat Pro Regular"/>
              </a:rPr>
            </a:br>
            <a:endParaRPr lang="en-US" sz="1800" dirty="0">
              <a:solidFill>
                <a:srgbClr val="342F2E"/>
              </a:solidFill>
              <a:latin typeface="Akkurat Pro Regular"/>
            </a:endParaRPr>
          </a:p>
          <a:p>
            <a:pPr marL="285750" indent="-285750">
              <a:buFont typeface="Wingdings" panose="05000000000000000000" pitchFamily="2" charset="2"/>
              <a:buChar char="v"/>
              <a:defRPr/>
            </a:pPr>
            <a:r>
              <a:rPr lang="en-US" sz="1800" dirty="0">
                <a:solidFill>
                  <a:srgbClr val="342F2E"/>
                </a:solidFill>
                <a:latin typeface="Akkurat Pro Regular"/>
              </a:rPr>
              <a:t>Investigators are </a:t>
            </a:r>
            <a:r>
              <a:rPr lang="en-US" sz="1800" u="sng" dirty="0">
                <a:solidFill>
                  <a:srgbClr val="342F2E"/>
                </a:solidFill>
                <a:latin typeface="Akkurat Pro Bold"/>
              </a:rPr>
              <a:t>not</a:t>
            </a:r>
            <a:r>
              <a:rPr lang="en-US" sz="1800" dirty="0">
                <a:solidFill>
                  <a:srgbClr val="342F2E"/>
                </a:solidFill>
                <a:latin typeface="Akkurat Pro Regular"/>
              </a:rPr>
              <a:t> administrative staff or individuals who perform routine, pre-defined, or incidental tasks related to the research project</a:t>
            </a:r>
          </a:p>
        </p:txBody>
      </p:sp>
      <p:grpSp>
        <p:nvGrpSpPr>
          <p:cNvPr id="58372" name="Group 4">
            <a:extLst>
              <a:ext uri="{FF2B5EF4-FFF2-40B4-BE49-F238E27FC236}">
                <a16:creationId xmlns:a16="http://schemas.microsoft.com/office/drawing/2014/main" id="{BBAF9D23-1440-4D0D-9C46-80B44B2BDF2B}"/>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BB95B8EC-06A3-4B35-9D0C-F764A36E1767}"/>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CF038E8E-A5BA-44A3-9013-08C6FB6497C3}"/>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a:extLst>
              <a:ext uri="{FF2B5EF4-FFF2-40B4-BE49-F238E27FC236}">
                <a16:creationId xmlns:a16="http://schemas.microsoft.com/office/drawing/2014/main" id="{2E276ADA-3DBA-4D50-86B5-7F6A76AFA0FE}"/>
              </a:ext>
            </a:extLst>
          </p:cNvPr>
          <p:cNvSpPr>
            <a:spLocks noChangeArrowheads="1"/>
          </p:cNvSpPr>
          <p:nvPr/>
        </p:nvSpPr>
        <p:spPr bwMode="auto">
          <a:xfrm>
            <a:off x="1600200" y="1524000"/>
            <a:ext cx="6934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70C0"/>
                </a:solidFill>
              </a:rPr>
              <a:t>Who Is Investigator</a:t>
            </a:r>
            <a:r>
              <a:rPr lang="en-US" altLang="en-US" b="1" i="1">
                <a:solidFill>
                  <a:srgbClr val="0070C0"/>
                </a:solidFill>
              </a:rPr>
              <a:t> cont’d?</a:t>
            </a:r>
          </a:p>
          <a:p>
            <a:endParaRPr lang="en-US" altLang="en-US"/>
          </a:p>
          <a:p>
            <a:r>
              <a:rPr lang="en-US" altLang="en-US"/>
              <a:t>If you are serving in the role of Principal Investigator (PI), it is your responsibility to make sure that all investigators/key personnel on the project also complete the Investigator Disclosure Form.  </a:t>
            </a:r>
          </a:p>
          <a:p>
            <a:endParaRPr lang="en-US" altLang="en-US" b="1"/>
          </a:p>
          <a:p>
            <a:r>
              <a:rPr lang="en-US" altLang="en-US" b="1"/>
              <a:t>An investigator is anyone involved in the design, conduct, or reporting of research!</a:t>
            </a:r>
          </a:p>
        </p:txBody>
      </p:sp>
      <p:grpSp>
        <p:nvGrpSpPr>
          <p:cNvPr id="59395" name="Group 4">
            <a:extLst>
              <a:ext uri="{FF2B5EF4-FFF2-40B4-BE49-F238E27FC236}">
                <a16:creationId xmlns:a16="http://schemas.microsoft.com/office/drawing/2014/main" id="{FAFBEA3A-5086-4A94-B0E1-99387272A1B4}"/>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84E40C36-CF70-4D7C-BA28-13894B86485C}"/>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2CEBA2F7-B898-4373-B271-F34EE2D9953B}"/>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EB7EEA-CDD2-487A-9B69-391F5396DFA5}"/>
              </a:ext>
            </a:extLst>
          </p:cNvPr>
          <p:cNvSpPr/>
          <p:nvPr/>
        </p:nvSpPr>
        <p:spPr>
          <a:xfrm>
            <a:off x="685800" y="1219200"/>
            <a:ext cx="8001000" cy="4400550"/>
          </a:xfrm>
          <a:prstGeom prst="rect">
            <a:avLst/>
          </a:prstGeom>
        </p:spPr>
        <p:txBody>
          <a:bodyPr>
            <a:spAutoFit/>
          </a:bodyPr>
          <a:lstStyle/>
          <a:p>
            <a:pPr>
              <a:defRPr/>
            </a:pPr>
            <a:r>
              <a:rPr lang="en-US" altLang="en-US" sz="1600" b="1" i="1" dirty="0">
                <a:latin typeface="proxima-nova"/>
              </a:rPr>
              <a:t>When individually or in aggregate, such interest involves:</a:t>
            </a:r>
          </a:p>
          <a:p>
            <a:pPr marL="285750" indent="-285750">
              <a:buFont typeface="Wingdings" panose="05000000000000000000" pitchFamily="2" charset="2"/>
              <a:buChar char="§"/>
              <a:defRPr/>
            </a:pPr>
            <a:endParaRPr lang="en-US" sz="1200" dirty="0">
              <a:solidFill>
                <a:srgbClr val="333333"/>
              </a:solidFill>
              <a:latin typeface="proxima-nova"/>
            </a:endParaRPr>
          </a:p>
          <a:p>
            <a:pPr marL="285750" indent="-285750">
              <a:buFont typeface="Wingdings" panose="05000000000000000000" pitchFamily="2" charset="2"/>
              <a:buChar char="§"/>
              <a:defRPr/>
            </a:pPr>
            <a:r>
              <a:rPr lang="en-US" sz="1200" dirty="0">
                <a:solidFill>
                  <a:srgbClr val="333333"/>
                </a:solidFill>
                <a:latin typeface="proxima-nova"/>
              </a:rPr>
              <a:t>Earnings in excess of $5,000 (including salary, consulting fees, royalty or licensing payments from intellectual property, and honoraria and/or gifts) received within the past 12 months or anticipated for the next 12 months (excluding salary and other payments for services from the University);</a:t>
            </a:r>
          </a:p>
          <a:p>
            <a:pPr>
              <a:defRPr/>
            </a:pPr>
            <a:endParaRPr lang="en-US" sz="1200" dirty="0">
              <a:solidFill>
                <a:srgbClr val="333333"/>
              </a:solidFill>
              <a:latin typeface="proxima-nova"/>
            </a:endParaRPr>
          </a:p>
          <a:p>
            <a:pPr marL="285750" indent="-285750">
              <a:buFont typeface="Wingdings" panose="05000000000000000000" pitchFamily="2" charset="2"/>
              <a:buChar char="§"/>
              <a:defRPr/>
            </a:pPr>
            <a:r>
              <a:rPr lang="en-US" sz="1200" dirty="0">
                <a:solidFill>
                  <a:srgbClr val="333333"/>
                </a:solidFill>
                <a:latin typeface="proxima-nova"/>
              </a:rPr>
              <a:t>An equity interest in a publicly traded company worth more than $5,000 or more than 5 percent of the business entity as determined by reference to its publicly listed price (excluding mutual funds);</a:t>
            </a:r>
          </a:p>
          <a:p>
            <a:pPr>
              <a:buFont typeface="Arial" panose="020B0604020202020204" pitchFamily="34" charset="0"/>
              <a:buChar char="•"/>
              <a:defRPr/>
            </a:pPr>
            <a:endParaRPr lang="en-US" sz="1200" dirty="0">
              <a:solidFill>
                <a:srgbClr val="333333"/>
              </a:solidFill>
              <a:latin typeface="proxima-nova"/>
            </a:endParaRPr>
          </a:p>
          <a:p>
            <a:pPr marL="285750" indent="-285750">
              <a:buFont typeface="Wingdings" panose="05000000000000000000" pitchFamily="2" charset="2"/>
              <a:buChar char="§"/>
              <a:defRPr/>
            </a:pPr>
            <a:r>
              <a:rPr lang="en-US" sz="1200" dirty="0">
                <a:solidFill>
                  <a:srgbClr val="333333"/>
                </a:solidFill>
                <a:latin typeface="proxima-nova"/>
              </a:rPr>
              <a:t>Any equity interest if the value cannot be determined by reference to publicly listed prices (i.e., an equity interest in a privately held company, such as a start-up company);</a:t>
            </a:r>
          </a:p>
          <a:p>
            <a:pPr>
              <a:defRPr/>
            </a:pPr>
            <a:endParaRPr lang="en-US" sz="1200" dirty="0">
              <a:solidFill>
                <a:srgbClr val="333333"/>
              </a:solidFill>
              <a:latin typeface="proxima-nova"/>
            </a:endParaRPr>
          </a:p>
          <a:p>
            <a:pPr marL="285750" indent="-285750">
              <a:buFont typeface="Arial" panose="020B0604020202020204" pitchFamily="34" charset="0"/>
              <a:buChar char="•"/>
              <a:defRPr/>
            </a:pPr>
            <a:r>
              <a:rPr lang="en-US" sz="1200" dirty="0">
                <a:latin typeface="proxima-nova"/>
              </a:rPr>
              <a:t>All </a:t>
            </a:r>
            <a:r>
              <a:rPr lang="en-US" sz="1200" b="1" dirty="0">
                <a:latin typeface="proxima-nova"/>
              </a:rPr>
              <a:t>foreign financial interests </a:t>
            </a:r>
            <a:r>
              <a:rPr lang="en-US" sz="1200" dirty="0">
                <a:latin typeface="proxima-nova"/>
              </a:rPr>
              <a:t>(which includes income from seminars, lectures, or teaching engagements, income from service on advisory committees or review panels, and reimbursed or sponsored travel) received from any foreign entity, including foreign Institutions of higher education or foreign governments (which includes local, provincial, or equivalent governments of another country) when such income meets the threshold for disclosure (e.g., income in excess of $5,000);</a:t>
            </a:r>
          </a:p>
          <a:p>
            <a:pPr>
              <a:defRPr/>
            </a:pPr>
            <a:endParaRPr lang="en-US" sz="1200" dirty="0">
              <a:solidFill>
                <a:srgbClr val="333333"/>
              </a:solidFill>
              <a:latin typeface="proxima-nova"/>
            </a:endParaRPr>
          </a:p>
          <a:p>
            <a:pPr marL="285750" indent="-285750">
              <a:buFont typeface="Wingdings" panose="05000000000000000000" pitchFamily="2" charset="2"/>
              <a:buChar char="§"/>
              <a:defRPr/>
            </a:pPr>
            <a:r>
              <a:rPr lang="en-US" sz="1200" dirty="0">
                <a:solidFill>
                  <a:srgbClr val="333333"/>
                </a:solidFill>
                <a:latin typeface="proxima-nova"/>
              </a:rPr>
              <a:t>A position giving rise to a fiduciary duty, such as director, officer, partner, trustee, employee, or any other position of management; or</a:t>
            </a:r>
          </a:p>
          <a:p>
            <a:pPr>
              <a:buFont typeface="Arial" panose="020B0604020202020204" pitchFamily="34" charset="0"/>
              <a:buChar char="•"/>
              <a:defRPr/>
            </a:pPr>
            <a:endParaRPr lang="en-US" sz="1200" dirty="0">
              <a:solidFill>
                <a:srgbClr val="333333"/>
              </a:solidFill>
              <a:latin typeface="proxima-nova"/>
            </a:endParaRPr>
          </a:p>
          <a:p>
            <a:pPr marL="285750" indent="-285750">
              <a:buFont typeface="Wingdings" panose="05000000000000000000" pitchFamily="2" charset="2"/>
              <a:buChar char="§"/>
              <a:defRPr/>
            </a:pPr>
            <a:r>
              <a:rPr lang="en-US" sz="1200" dirty="0">
                <a:solidFill>
                  <a:srgbClr val="333333"/>
                </a:solidFill>
                <a:latin typeface="proxima-nova"/>
              </a:rPr>
              <a:t>Intellectual property rights (patents or copyrights) or royalties from such rights whose value may be affected by the outcome of the research. </a:t>
            </a:r>
          </a:p>
        </p:txBody>
      </p:sp>
      <p:sp>
        <p:nvSpPr>
          <p:cNvPr id="60419" name="Rectangle 2">
            <a:extLst>
              <a:ext uri="{FF2B5EF4-FFF2-40B4-BE49-F238E27FC236}">
                <a16:creationId xmlns:a16="http://schemas.microsoft.com/office/drawing/2014/main" id="{B1C783D5-098D-4017-811B-2F5ADDB6CFE9}"/>
              </a:ext>
            </a:extLst>
          </p:cNvPr>
          <p:cNvSpPr>
            <a:spLocks noChangeArrowheads="1"/>
          </p:cNvSpPr>
          <p:nvPr/>
        </p:nvSpPr>
        <p:spPr bwMode="auto">
          <a:xfrm>
            <a:off x="990600" y="498475"/>
            <a:ext cx="6553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b="1">
                <a:solidFill>
                  <a:srgbClr val="0070C0"/>
                </a:solidFill>
                <a:latin typeface="proxima-nova"/>
              </a:rPr>
              <a:t>Financial Conflict of Interest</a:t>
            </a:r>
            <a:endParaRPr lang="en-US" altLang="en-US" sz="1600" b="1">
              <a:solidFill>
                <a:srgbClr val="0070C0"/>
              </a:solidFill>
            </a:endParaRPr>
          </a:p>
        </p:txBody>
      </p:sp>
      <p:grpSp>
        <p:nvGrpSpPr>
          <p:cNvPr id="60420" name="Group 4">
            <a:extLst>
              <a:ext uri="{FF2B5EF4-FFF2-40B4-BE49-F238E27FC236}">
                <a16:creationId xmlns:a16="http://schemas.microsoft.com/office/drawing/2014/main" id="{FB608154-9C15-4A2D-A0E3-15A5BE20F3C4}"/>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EF8E735F-1FAB-4CD8-86AE-3F14CAB34DC6}"/>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3AFED2A2-31D2-40FC-836D-ED7F0F264F7F}"/>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23F9E2A-9836-4F88-BC63-D7648EBBDD87}"/>
              </a:ext>
            </a:extLst>
          </p:cNvPr>
          <p:cNvSpPr>
            <a:spLocks noGrp="1" noChangeArrowheads="1"/>
          </p:cNvSpPr>
          <p:nvPr>
            <p:ph type="title"/>
          </p:nvPr>
        </p:nvSpPr>
        <p:spPr>
          <a:xfrm>
            <a:off x="457200" y="304800"/>
            <a:ext cx="8229600" cy="1066800"/>
          </a:xfrm>
        </p:spPr>
        <p:txBody>
          <a:bodyPr>
            <a:noAutofit/>
          </a:bodyPr>
          <a:lstStyle/>
          <a:p>
            <a:pPr algn="ctr" eaLnBrk="1" fontAlgn="auto" hangingPunct="1">
              <a:spcAft>
                <a:spcPts val="0"/>
              </a:spcAft>
              <a:defRPr/>
            </a:pPr>
            <a:r>
              <a:rPr lang="en-US" altLang="en-US" sz="3600" dirty="0">
                <a:solidFill>
                  <a:srgbClr val="0070C0"/>
                </a:solidFill>
                <a:latin typeface="+mn-lt"/>
              </a:rPr>
              <a:t>What are Export Controls?</a:t>
            </a:r>
          </a:p>
        </p:txBody>
      </p:sp>
      <p:sp>
        <p:nvSpPr>
          <p:cNvPr id="6147" name="Rectangle 3">
            <a:extLst>
              <a:ext uri="{FF2B5EF4-FFF2-40B4-BE49-F238E27FC236}">
                <a16:creationId xmlns:a16="http://schemas.microsoft.com/office/drawing/2014/main" id="{9F7DF106-56D0-4840-905B-584B1E45470B}"/>
              </a:ext>
            </a:extLst>
          </p:cNvPr>
          <p:cNvSpPr>
            <a:spLocks noGrp="1" noChangeArrowheads="1"/>
          </p:cNvSpPr>
          <p:nvPr>
            <p:ph idx="1"/>
          </p:nvPr>
        </p:nvSpPr>
        <p:spPr>
          <a:xfrm>
            <a:off x="457200" y="1905000"/>
            <a:ext cx="8610600" cy="4953000"/>
          </a:xfrm>
        </p:spPr>
        <p:txBody>
          <a:bodyPr rtlCol="0">
            <a:normAutofit/>
          </a:bodyPr>
          <a:lstStyle/>
          <a:p>
            <a:pPr marL="91440" indent="-91440" eaLnBrk="1" fontAlgn="auto" hangingPunct="1">
              <a:defRPr/>
            </a:pPr>
            <a:r>
              <a:rPr lang="en-US" sz="2800" dirty="0">
                <a:solidFill>
                  <a:schemeClr val="tx1">
                    <a:lumMod val="75000"/>
                    <a:lumOff val="25000"/>
                  </a:schemeClr>
                </a:solidFill>
                <a:latin typeface="+mj-lt"/>
              </a:rPr>
              <a:t>A set of </a:t>
            </a:r>
            <a:r>
              <a:rPr lang="en-US" sz="2800" b="1" i="1" dirty="0">
                <a:solidFill>
                  <a:schemeClr val="tx1">
                    <a:lumMod val="75000"/>
                    <a:lumOff val="25000"/>
                  </a:schemeClr>
                </a:solidFill>
                <a:latin typeface="+mj-lt"/>
              </a:rPr>
              <a:t>federal laws </a:t>
            </a:r>
            <a:r>
              <a:rPr lang="en-US" sz="2800" dirty="0">
                <a:solidFill>
                  <a:schemeClr val="tx1">
                    <a:lumMod val="75000"/>
                    <a:lumOff val="25000"/>
                  </a:schemeClr>
                </a:solidFill>
                <a:latin typeface="+mj-lt"/>
              </a:rPr>
              <a:t>&amp; </a:t>
            </a:r>
            <a:r>
              <a:rPr lang="en-US" sz="2800" b="1" i="1" dirty="0">
                <a:solidFill>
                  <a:schemeClr val="tx1">
                    <a:lumMod val="75000"/>
                    <a:lumOff val="25000"/>
                  </a:schemeClr>
                </a:solidFill>
                <a:latin typeface="+mj-lt"/>
              </a:rPr>
              <a:t>regulations</a:t>
            </a:r>
          </a:p>
          <a:p>
            <a:pPr marL="91440" indent="-91440" eaLnBrk="1" fontAlgn="auto" hangingPunct="1">
              <a:defRPr/>
            </a:pPr>
            <a:r>
              <a:rPr lang="en-US" sz="2800" dirty="0">
                <a:solidFill>
                  <a:schemeClr val="tx1">
                    <a:lumMod val="75000"/>
                    <a:lumOff val="25000"/>
                  </a:schemeClr>
                </a:solidFill>
              </a:rPr>
              <a:t>Export control laws regulate the transfer of </a:t>
            </a:r>
            <a:r>
              <a:rPr lang="en-US" sz="2800" b="1" dirty="0">
                <a:solidFill>
                  <a:schemeClr val="tx1">
                    <a:lumMod val="75000"/>
                    <a:lumOff val="25000"/>
                  </a:schemeClr>
                </a:solidFill>
              </a:rPr>
              <a:t>commodities</a:t>
            </a:r>
            <a:r>
              <a:rPr lang="en-US" sz="2800" dirty="0">
                <a:solidFill>
                  <a:schemeClr val="tx1">
                    <a:lumMod val="75000"/>
                    <a:lumOff val="25000"/>
                  </a:schemeClr>
                </a:solidFill>
              </a:rPr>
              <a:t>, </a:t>
            </a:r>
            <a:r>
              <a:rPr lang="en-US" sz="2800" b="1" dirty="0">
                <a:solidFill>
                  <a:schemeClr val="tx1">
                    <a:lumMod val="75000"/>
                    <a:lumOff val="25000"/>
                  </a:schemeClr>
                </a:solidFill>
              </a:rPr>
              <a:t>technology</a:t>
            </a:r>
            <a:r>
              <a:rPr lang="en-US" sz="2800" dirty="0">
                <a:solidFill>
                  <a:schemeClr val="tx1">
                    <a:lumMod val="75000"/>
                    <a:lumOff val="25000"/>
                  </a:schemeClr>
                </a:solidFill>
              </a:rPr>
              <a:t>, </a:t>
            </a:r>
            <a:r>
              <a:rPr lang="en-US" sz="2800" b="1" dirty="0">
                <a:solidFill>
                  <a:schemeClr val="tx1">
                    <a:lumMod val="75000"/>
                    <a:lumOff val="25000"/>
                  </a:schemeClr>
                </a:solidFill>
              </a:rPr>
              <a:t>information</a:t>
            </a:r>
            <a:r>
              <a:rPr lang="en-US" sz="2800" dirty="0">
                <a:solidFill>
                  <a:schemeClr val="tx1">
                    <a:lumMod val="75000"/>
                    <a:lumOff val="25000"/>
                  </a:schemeClr>
                </a:solidFill>
              </a:rPr>
              <a:t>, and </a:t>
            </a:r>
            <a:r>
              <a:rPr lang="en-US" sz="2800" b="1" dirty="0">
                <a:solidFill>
                  <a:schemeClr val="tx1">
                    <a:lumMod val="75000"/>
                    <a:lumOff val="25000"/>
                  </a:schemeClr>
                </a:solidFill>
              </a:rPr>
              <a:t>software</a:t>
            </a:r>
            <a:r>
              <a:rPr lang="en-US" sz="2800" dirty="0">
                <a:solidFill>
                  <a:schemeClr val="tx1">
                    <a:lumMod val="75000"/>
                    <a:lumOff val="25000"/>
                  </a:schemeClr>
                </a:solidFill>
              </a:rPr>
              <a:t> considered to be strategically important to the U.S. in the interest of national security, economic, and foreign policy concerns </a:t>
            </a:r>
          </a:p>
          <a:p>
            <a:pPr marL="91440" indent="-91440" eaLnBrk="1" fontAlgn="auto" hangingPunct="1">
              <a:defRPr/>
            </a:pPr>
            <a:r>
              <a:rPr lang="en-US" sz="2800" dirty="0">
                <a:solidFill>
                  <a:schemeClr val="tx1">
                    <a:lumMod val="75000"/>
                    <a:lumOff val="25000"/>
                  </a:schemeClr>
                </a:solidFill>
                <a:latin typeface="+mj-lt"/>
              </a:rPr>
              <a:t>Concerns shipments/transfers </a:t>
            </a:r>
            <a:r>
              <a:rPr lang="en-US" sz="2800" b="1" i="1" dirty="0">
                <a:solidFill>
                  <a:schemeClr val="tx1">
                    <a:lumMod val="75000"/>
                    <a:lumOff val="25000"/>
                  </a:schemeClr>
                </a:solidFill>
                <a:latin typeface="+mj-lt"/>
              </a:rPr>
              <a:t>out</a:t>
            </a:r>
            <a:r>
              <a:rPr lang="en-US" sz="2800" dirty="0">
                <a:solidFill>
                  <a:schemeClr val="tx1">
                    <a:lumMod val="75000"/>
                    <a:lumOff val="25000"/>
                  </a:schemeClr>
                </a:solidFill>
                <a:latin typeface="+mj-lt"/>
              </a:rPr>
              <a:t> of the U.S. </a:t>
            </a:r>
            <a:r>
              <a:rPr lang="en-US" sz="2800" b="1" dirty="0">
                <a:solidFill>
                  <a:schemeClr val="tx1">
                    <a:lumMod val="75000"/>
                    <a:lumOff val="25000"/>
                  </a:schemeClr>
                </a:solidFill>
                <a:latin typeface="+mj-lt"/>
              </a:rPr>
              <a:t>&amp;</a:t>
            </a:r>
            <a:r>
              <a:rPr lang="en-US" sz="2800" dirty="0">
                <a:solidFill>
                  <a:schemeClr val="tx1">
                    <a:lumMod val="75000"/>
                    <a:lumOff val="25000"/>
                  </a:schemeClr>
                </a:solidFill>
                <a:latin typeface="+mj-lt"/>
              </a:rPr>
              <a:t> transfers to foreign nationals </a:t>
            </a:r>
            <a:r>
              <a:rPr lang="en-US" sz="2800" b="1" i="1" dirty="0">
                <a:solidFill>
                  <a:schemeClr val="tx1">
                    <a:lumMod val="75000"/>
                    <a:lumOff val="25000"/>
                  </a:schemeClr>
                </a:solidFill>
                <a:latin typeface="+mj-lt"/>
              </a:rPr>
              <a:t>within</a:t>
            </a:r>
            <a:r>
              <a:rPr lang="en-US" sz="2800" dirty="0">
                <a:solidFill>
                  <a:schemeClr val="tx1">
                    <a:lumMod val="75000"/>
                    <a:lumOff val="25000"/>
                  </a:schemeClr>
                </a:solidFill>
                <a:latin typeface="+mj-lt"/>
              </a:rPr>
              <a:t> the U.S. </a:t>
            </a:r>
            <a:r>
              <a:rPr lang="en-US" sz="2800" b="1" dirty="0">
                <a:solidFill>
                  <a:schemeClr val="tx1"/>
                </a:solidFill>
                <a:latin typeface="+mj-lt"/>
              </a:rPr>
              <a:t>(</a:t>
            </a:r>
            <a:r>
              <a:rPr lang="en-US" sz="2800" b="1" dirty="0">
                <a:solidFill>
                  <a:srgbClr val="00B050"/>
                </a:solidFill>
                <a:latin typeface="+mj-lt"/>
              </a:rPr>
              <a:t>“Deemed Export”</a:t>
            </a:r>
            <a:r>
              <a:rPr lang="en-US" sz="2800" b="1" dirty="0">
                <a:solidFill>
                  <a:schemeClr val="tx1">
                    <a:lumMod val="75000"/>
                    <a:lumOff val="25000"/>
                  </a:schemeClr>
                </a:solidFill>
                <a:latin typeface="+mj-lt"/>
              </a:rPr>
              <a:t>)</a:t>
            </a:r>
          </a:p>
        </p:txBody>
      </p:sp>
      <p:grpSp>
        <p:nvGrpSpPr>
          <p:cNvPr id="14340" name="Group 4">
            <a:extLst>
              <a:ext uri="{FF2B5EF4-FFF2-40B4-BE49-F238E27FC236}">
                <a16:creationId xmlns:a16="http://schemas.microsoft.com/office/drawing/2014/main" id="{15FA2376-545C-496C-8746-13B61A9608FF}"/>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BB9B1E0F-E4C6-48E9-82A6-94B47D76E22C}"/>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5C66A8C6-C799-4DC9-8C0B-5D3F722304D7}"/>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9BA46B5-07E8-4164-9030-C364904C1181}"/>
              </a:ext>
            </a:extLst>
          </p:cNvPr>
          <p:cNvGraphicFramePr>
            <a:graphicFrameLocks noGrp="1"/>
          </p:cNvGraphicFramePr>
          <p:nvPr/>
        </p:nvGraphicFramePr>
        <p:xfrm>
          <a:off x="1447800" y="76200"/>
          <a:ext cx="6553200" cy="6330950"/>
        </p:xfrm>
        <a:graphic>
          <a:graphicData uri="http://schemas.openxmlformats.org/drawingml/2006/table">
            <a:tbl>
              <a:tblPr/>
              <a:tblGrid>
                <a:gridCol w="2184400">
                  <a:extLst>
                    <a:ext uri="{9D8B030D-6E8A-4147-A177-3AD203B41FA5}">
                      <a16:colId xmlns:a16="http://schemas.microsoft.com/office/drawing/2014/main" val="20000"/>
                    </a:ext>
                  </a:extLst>
                </a:gridCol>
                <a:gridCol w="2184400">
                  <a:extLst>
                    <a:ext uri="{9D8B030D-6E8A-4147-A177-3AD203B41FA5}">
                      <a16:colId xmlns:a16="http://schemas.microsoft.com/office/drawing/2014/main" val="20001"/>
                    </a:ext>
                  </a:extLst>
                </a:gridCol>
                <a:gridCol w="2184400">
                  <a:extLst>
                    <a:ext uri="{9D8B030D-6E8A-4147-A177-3AD203B41FA5}">
                      <a16:colId xmlns:a16="http://schemas.microsoft.com/office/drawing/2014/main" val="20002"/>
                    </a:ext>
                  </a:extLst>
                </a:gridCol>
              </a:tblGrid>
              <a:tr h="580165">
                <a:tc>
                  <a:txBody>
                    <a:bodyPr/>
                    <a:lstStyle/>
                    <a:p>
                      <a:pPr algn="l"/>
                      <a:r>
                        <a:rPr lang="en-US" sz="1200" b="1" dirty="0">
                          <a:solidFill>
                            <a:schemeClr val="accent1"/>
                          </a:solidFill>
                          <a:effectLst/>
                          <a:latin typeface="Arial Black" panose="020B0A04020102020204" pitchFamily="34" charset="0"/>
                        </a:rPr>
                        <a:t>Financial Interest</a:t>
                      </a:r>
                    </a:p>
                  </a:txBody>
                  <a:tcPr marL="12299" marR="12299" marT="12299" marB="12299" anchor="ctr">
                    <a:lnL>
                      <a:noFill/>
                    </a:lnL>
                    <a:lnR>
                      <a:noFill/>
                    </a:lnR>
                    <a:lnT>
                      <a:noFill/>
                    </a:lnT>
                    <a:lnB>
                      <a:noFill/>
                    </a:lnB>
                    <a:solidFill>
                      <a:schemeClr val="bg1"/>
                    </a:solidFill>
                  </a:tcPr>
                </a:tc>
                <a:tc>
                  <a:txBody>
                    <a:bodyPr/>
                    <a:lstStyle/>
                    <a:p>
                      <a:pPr algn="l"/>
                      <a:r>
                        <a:rPr lang="en-US" sz="1200" b="1" dirty="0">
                          <a:solidFill>
                            <a:schemeClr val="accent1"/>
                          </a:solidFill>
                          <a:effectLst/>
                          <a:latin typeface="Arial Black" panose="020B0A04020102020204" pitchFamily="34" charset="0"/>
                        </a:rPr>
                        <a:t>Examples</a:t>
                      </a:r>
                    </a:p>
                  </a:txBody>
                  <a:tcPr marL="12299" marR="12299" marT="12299" marB="12299" anchor="ctr">
                    <a:lnL>
                      <a:noFill/>
                    </a:lnL>
                    <a:lnR>
                      <a:noFill/>
                    </a:lnR>
                    <a:lnT>
                      <a:noFill/>
                    </a:lnT>
                    <a:lnB>
                      <a:noFill/>
                    </a:lnB>
                    <a:solidFill>
                      <a:schemeClr val="bg1"/>
                    </a:solidFill>
                  </a:tcPr>
                </a:tc>
                <a:tc>
                  <a:txBody>
                    <a:bodyPr/>
                    <a:lstStyle/>
                    <a:p>
                      <a:pPr algn="l"/>
                      <a:r>
                        <a:rPr lang="en-US" sz="1200" b="1" dirty="0">
                          <a:solidFill>
                            <a:schemeClr val="accent1"/>
                          </a:solidFill>
                          <a:effectLst/>
                          <a:latin typeface="Arial Black" panose="020B0A04020102020204" pitchFamily="34" charset="0"/>
                        </a:rPr>
                        <a:t>Thresholds for Significant Financial Interest (SFI)</a:t>
                      </a:r>
                    </a:p>
                  </a:txBody>
                  <a:tcPr marL="12299" marR="12299" marT="12299" marB="12299" anchor="ctr">
                    <a:lnL>
                      <a:noFill/>
                    </a:lnL>
                    <a:lnR>
                      <a:noFill/>
                    </a:lnR>
                    <a:lnT>
                      <a:noFill/>
                    </a:lnT>
                    <a:lnB>
                      <a:noFill/>
                    </a:lnB>
                    <a:solidFill>
                      <a:schemeClr val="bg1"/>
                    </a:solidFill>
                  </a:tcPr>
                </a:tc>
                <a:extLst>
                  <a:ext uri="{0D108BD9-81ED-4DB2-BD59-A6C34878D82A}">
                    <a16:rowId xmlns:a16="http://schemas.microsoft.com/office/drawing/2014/main" val="10000"/>
                  </a:ext>
                </a:extLst>
              </a:tr>
              <a:tr h="333388">
                <a:tc>
                  <a:txBody>
                    <a:bodyPr/>
                    <a:lstStyle/>
                    <a:p>
                      <a:r>
                        <a:rPr lang="en-US" sz="1000" dirty="0">
                          <a:effectLst/>
                        </a:rPr>
                        <a:t>Remuneration, income, salary, and any payment for services</a:t>
                      </a:r>
                    </a:p>
                  </a:txBody>
                  <a:tcPr marL="12299" marR="12299" marT="12299" marB="12299" anchor="ctr">
                    <a:lnL>
                      <a:noFill/>
                    </a:lnL>
                    <a:lnR>
                      <a:noFill/>
                    </a:lnR>
                    <a:lnT>
                      <a:noFill/>
                    </a:lnT>
                    <a:lnB>
                      <a:noFill/>
                    </a:lnB>
                  </a:tcPr>
                </a:tc>
                <a:tc>
                  <a:txBody>
                    <a:bodyPr/>
                    <a:lstStyle/>
                    <a:p>
                      <a:r>
                        <a:rPr lang="en-US" sz="1000" dirty="0">
                          <a:effectLst/>
                        </a:rPr>
                        <a:t>Consulting fees, honoraria, paid authorship.</a:t>
                      </a:r>
                    </a:p>
                  </a:txBody>
                  <a:tcPr marL="12299" marR="12299" marT="12299" marB="12299" anchor="ctr">
                    <a:lnL>
                      <a:noFill/>
                    </a:lnL>
                    <a:lnR>
                      <a:noFill/>
                    </a:lnR>
                    <a:lnT>
                      <a:noFill/>
                    </a:lnT>
                    <a:lnB>
                      <a:noFill/>
                    </a:lnB>
                  </a:tcPr>
                </a:tc>
                <a:tc>
                  <a:txBody>
                    <a:bodyPr/>
                    <a:lstStyle/>
                    <a:p>
                      <a:r>
                        <a:rPr lang="en-US" sz="1000" dirty="0">
                          <a:effectLst/>
                        </a:rPr>
                        <a:t>$5,000 or more.</a:t>
                      </a:r>
                    </a:p>
                  </a:txBody>
                  <a:tcPr marL="12299" marR="12299" marT="12299" marB="12299" anchor="ctr">
                    <a:lnL>
                      <a:noFill/>
                    </a:lnL>
                    <a:lnR>
                      <a:noFill/>
                    </a:lnR>
                    <a:lnT>
                      <a:noFill/>
                    </a:lnT>
                    <a:lnB>
                      <a:noFill/>
                    </a:lnB>
                  </a:tcPr>
                </a:tc>
                <a:extLst>
                  <a:ext uri="{0D108BD9-81ED-4DB2-BD59-A6C34878D82A}">
                    <a16:rowId xmlns:a16="http://schemas.microsoft.com/office/drawing/2014/main" val="10001"/>
                  </a:ext>
                </a:extLst>
              </a:tr>
              <a:tr h="333388">
                <a:tc>
                  <a:txBody>
                    <a:bodyPr/>
                    <a:lstStyle/>
                    <a:p>
                      <a:r>
                        <a:rPr lang="en-US" sz="1000" dirty="0">
                          <a:effectLst/>
                        </a:rPr>
                        <a:t>Public equity interest</a:t>
                      </a:r>
                    </a:p>
                  </a:txBody>
                  <a:tcPr marL="12299" marR="12299" marT="12299" marB="12299" anchor="ctr">
                    <a:lnL>
                      <a:noFill/>
                    </a:lnL>
                    <a:lnR>
                      <a:noFill/>
                    </a:lnR>
                    <a:lnT>
                      <a:noFill/>
                    </a:lnT>
                    <a:lnB>
                      <a:noFill/>
                    </a:lnB>
                    <a:solidFill>
                      <a:srgbClr val="E8E9EB"/>
                    </a:solidFill>
                  </a:tcPr>
                </a:tc>
                <a:tc>
                  <a:txBody>
                    <a:bodyPr/>
                    <a:lstStyle/>
                    <a:p>
                      <a:r>
                        <a:rPr lang="en-US" sz="1000" dirty="0">
                          <a:effectLst/>
                        </a:rPr>
                        <a:t>Stock, stock option, or other ownership interest.</a:t>
                      </a:r>
                    </a:p>
                  </a:txBody>
                  <a:tcPr marL="12299" marR="12299" marT="12299" marB="12299" anchor="ctr">
                    <a:lnL>
                      <a:noFill/>
                    </a:lnL>
                    <a:lnR>
                      <a:noFill/>
                    </a:lnR>
                    <a:lnT>
                      <a:noFill/>
                    </a:lnT>
                    <a:lnB>
                      <a:noFill/>
                    </a:lnB>
                    <a:solidFill>
                      <a:srgbClr val="E8E9EB"/>
                    </a:solidFill>
                  </a:tcPr>
                </a:tc>
                <a:tc>
                  <a:txBody>
                    <a:bodyPr/>
                    <a:lstStyle/>
                    <a:p>
                      <a:r>
                        <a:rPr lang="en-US" sz="1000">
                          <a:effectLst/>
                        </a:rPr>
                        <a:t>The present-day market value of $5,000 or more.</a:t>
                      </a:r>
                    </a:p>
                  </a:txBody>
                  <a:tcPr marL="12299" marR="12299" marT="12299" marB="12299" anchor="ctr">
                    <a:lnL>
                      <a:noFill/>
                    </a:lnL>
                    <a:lnR>
                      <a:noFill/>
                    </a:lnR>
                    <a:lnT>
                      <a:noFill/>
                    </a:lnT>
                    <a:lnB>
                      <a:noFill/>
                    </a:lnB>
                    <a:solidFill>
                      <a:srgbClr val="E8E9EB"/>
                    </a:solidFill>
                  </a:tcPr>
                </a:tc>
                <a:extLst>
                  <a:ext uri="{0D108BD9-81ED-4DB2-BD59-A6C34878D82A}">
                    <a16:rowId xmlns:a16="http://schemas.microsoft.com/office/drawing/2014/main" val="10002"/>
                  </a:ext>
                </a:extLst>
              </a:tr>
              <a:tr h="394210">
                <a:tc>
                  <a:txBody>
                    <a:bodyPr/>
                    <a:lstStyle/>
                    <a:p>
                      <a:r>
                        <a:rPr lang="en-US" sz="1000" dirty="0">
                          <a:effectLst/>
                        </a:rPr>
                        <a:t>Private equity interest</a:t>
                      </a:r>
                    </a:p>
                  </a:txBody>
                  <a:tcPr marL="12299" marR="12299" marT="12299" marB="12299" anchor="ctr">
                    <a:lnL>
                      <a:noFill/>
                    </a:lnL>
                    <a:lnR>
                      <a:noFill/>
                    </a:lnR>
                    <a:lnT>
                      <a:noFill/>
                    </a:lnT>
                    <a:lnB>
                      <a:noFill/>
                    </a:lnB>
                  </a:tcPr>
                </a:tc>
                <a:tc>
                  <a:txBody>
                    <a:bodyPr/>
                    <a:lstStyle/>
                    <a:p>
                      <a:r>
                        <a:rPr lang="en-US" sz="1000" dirty="0">
                          <a:effectLst/>
                        </a:rPr>
                        <a:t>Stock, stock option, or other ownership interest.</a:t>
                      </a:r>
                    </a:p>
                  </a:txBody>
                  <a:tcPr marL="12299" marR="12299" marT="12299" marB="12299" anchor="ctr">
                    <a:lnL>
                      <a:noFill/>
                    </a:lnL>
                    <a:lnR>
                      <a:noFill/>
                    </a:lnR>
                    <a:lnT>
                      <a:noFill/>
                    </a:lnT>
                    <a:lnB>
                      <a:noFill/>
                    </a:lnB>
                  </a:tcPr>
                </a:tc>
                <a:tc>
                  <a:txBody>
                    <a:bodyPr/>
                    <a:lstStyle/>
                    <a:p>
                      <a:r>
                        <a:rPr lang="en-US" sz="1000">
                          <a:effectLst/>
                        </a:rPr>
                        <a:t>Any ownership interest regardless of percentage or the dollar value.</a:t>
                      </a:r>
                    </a:p>
                  </a:txBody>
                  <a:tcPr marL="12299" marR="12299" marT="12299" marB="12299" anchor="ctr">
                    <a:lnL>
                      <a:noFill/>
                    </a:lnL>
                    <a:lnR>
                      <a:noFill/>
                    </a:lnR>
                    <a:lnT>
                      <a:noFill/>
                    </a:lnT>
                    <a:lnB>
                      <a:noFill/>
                    </a:lnB>
                  </a:tcPr>
                </a:tc>
                <a:extLst>
                  <a:ext uri="{0D108BD9-81ED-4DB2-BD59-A6C34878D82A}">
                    <a16:rowId xmlns:a16="http://schemas.microsoft.com/office/drawing/2014/main" val="10003"/>
                  </a:ext>
                </a:extLst>
              </a:tr>
              <a:tr h="758979">
                <a:tc>
                  <a:txBody>
                    <a:bodyPr/>
                    <a:lstStyle/>
                    <a:p>
                      <a:r>
                        <a:rPr lang="en-US" sz="1000">
                          <a:effectLst/>
                        </a:rPr>
                        <a:t>Intellectual property (IP) rights and interests</a:t>
                      </a:r>
                    </a:p>
                  </a:txBody>
                  <a:tcPr marL="12299" marR="12299" marT="12299" marB="12299" anchor="ctr">
                    <a:lnL>
                      <a:noFill/>
                    </a:lnL>
                    <a:lnR>
                      <a:noFill/>
                    </a:lnR>
                    <a:lnT>
                      <a:noFill/>
                    </a:lnT>
                    <a:lnB>
                      <a:noFill/>
                    </a:lnB>
                    <a:solidFill>
                      <a:srgbClr val="E8E9EB"/>
                    </a:solidFill>
                  </a:tcPr>
                </a:tc>
                <a:tc>
                  <a:txBody>
                    <a:bodyPr/>
                    <a:lstStyle/>
                    <a:p>
                      <a:r>
                        <a:rPr lang="en-US" sz="1000" dirty="0">
                          <a:effectLst/>
                        </a:rPr>
                        <a:t>Patents </a:t>
                      </a:r>
                      <a:r>
                        <a:rPr lang="en-US" sz="1000" u="sng" dirty="0">
                          <a:effectLst/>
                        </a:rPr>
                        <a:t>not assigned </a:t>
                      </a:r>
                      <a:r>
                        <a:rPr lang="en-US" sz="1000" dirty="0">
                          <a:effectLst/>
                        </a:rPr>
                        <a:t>to MSU; licenses from the MSU to an external entity; copyrights; royalties that are not paid by MSU.</a:t>
                      </a:r>
                    </a:p>
                  </a:txBody>
                  <a:tcPr marL="12299" marR="12299" marT="12299" marB="12299" anchor="ctr">
                    <a:lnL>
                      <a:noFill/>
                    </a:lnL>
                    <a:lnR>
                      <a:noFill/>
                    </a:lnR>
                    <a:lnT>
                      <a:noFill/>
                    </a:lnT>
                    <a:lnB>
                      <a:noFill/>
                    </a:lnB>
                    <a:solidFill>
                      <a:srgbClr val="E8E9EB"/>
                    </a:solidFill>
                  </a:tcPr>
                </a:tc>
                <a:tc>
                  <a:txBody>
                    <a:bodyPr/>
                    <a:lstStyle/>
                    <a:p>
                      <a:r>
                        <a:rPr lang="en-US" sz="1000" dirty="0">
                          <a:effectLst/>
                        </a:rPr>
                        <a:t>When profit or remuneration from IP interests meets or exceeds $5,000.</a:t>
                      </a:r>
                    </a:p>
                  </a:txBody>
                  <a:tcPr marL="12299" marR="12299" marT="12299" marB="12299" anchor="ctr">
                    <a:lnL>
                      <a:noFill/>
                    </a:lnL>
                    <a:lnR>
                      <a:noFill/>
                    </a:lnR>
                    <a:lnT>
                      <a:noFill/>
                    </a:lnT>
                    <a:lnB>
                      <a:noFill/>
                    </a:lnB>
                    <a:solidFill>
                      <a:srgbClr val="E8E9EB"/>
                    </a:solidFill>
                  </a:tcPr>
                </a:tc>
                <a:extLst>
                  <a:ext uri="{0D108BD9-81ED-4DB2-BD59-A6C34878D82A}">
                    <a16:rowId xmlns:a16="http://schemas.microsoft.com/office/drawing/2014/main" val="10004"/>
                  </a:ext>
                </a:extLst>
              </a:tr>
              <a:tr h="950368">
                <a:tc>
                  <a:txBody>
                    <a:bodyPr/>
                    <a:lstStyle/>
                    <a:p>
                      <a:r>
                        <a:rPr lang="en-US" sz="1000">
                          <a:effectLst/>
                        </a:rPr>
                        <a:t>Fiduciary role</a:t>
                      </a:r>
                    </a:p>
                  </a:txBody>
                  <a:tcPr marL="12299" marR="12299" marT="12299" marB="12299" anchor="ctr">
                    <a:lnL>
                      <a:noFill/>
                    </a:lnL>
                    <a:lnR>
                      <a:noFill/>
                    </a:lnR>
                    <a:lnT>
                      <a:noFill/>
                    </a:lnT>
                    <a:lnB>
                      <a:noFill/>
                    </a:lnB>
                  </a:tcPr>
                </a:tc>
                <a:tc>
                  <a:txBody>
                    <a:bodyPr/>
                    <a:lstStyle/>
                    <a:p>
                      <a:r>
                        <a:rPr lang="en-US" sz="1000">
                          <a:effectLst/>
                        </a:rPr>
                        <a:t>The executive role is a voting member of the board.</a:t>
                      </a:r>
                    </a:p>
                  </a:txBody>
                  <a:tcPr marL="12299" marR="12299" marT="12299" marB="12299" anchor="ctr">
                    <a:lnL>
                      <a:noFill/>
                    </a:lnL>
                    <a:lnR>
                      <a:noFill/>
                    </a:lnR>
                    <a:lnT>
                      <a:noFill/>
                    </a:lnT>
                    <a:lnB>
                      <a:noFill/>
                    </a:lnB>
                  </a:tcPr>
                </a:tc>
                <a:tc>
                  <a:txBody>
                    <a:bodyPr/>
                    <a:lstStyle/>
                    <a:p>
                      <a:r>
                        <a:rPr lang="en-US" sz="1000" dirty="0">
                          <a:effectLst/>
                        </a:rPr>
                        <a:t>Report fiduciary relationships (even if unpaid) that may be reasonably related to your research or university responsibilities; or with an entity that does business with the university.</a:t>
                      </a:r>
                    </a:p>
                  </a:txBody>
                  <a:tcPr marL="12299" marR="12299" marT="12299" marB="12299" anchor="ctr">
                    <a:lnL>
                      <a:noFill/>
                    </a:lnL>
                    <a:lnR>
                      <a:noFill/>
                    </a:lnR>
                    <a:lnT>
                      <a:noFill/>
                    </a:lnT>
                    <a:lnB>
                      <a:noFill/>
                    </a:lnB>
                  </a:tcPr>
                </a:tc>
                <a:extLst>
                  <a:ext uri="{0D108BD9-81ED-4DB2-BD59-A6C34878D82A}">
                    <a16:rowId xmlns:a16="http://schemas.microsoft.com/office/drawing/2014/main" val="10005"/>
                  </a:ext>
                </a:extLst>
              </a:tr>
              <a:tr h="2030083">
                <a:tc>
                  <a:txBody>
                    <a:bodyPr/>
                    <a:lstStyle/>
                    <a:p>
                      <a:r>
                        <a:rPr lang="en-US" sz="1000" dirty="0">
                          <a:effectLst/>
                        </a:rPr>
                        <a:t>Sponsored or reimbursed travel</a:t>
                      </a:r>
                    </a:p>
                  </a:txBody>
                  <a:tcPr marL="12299" marR="12299" marT="12299" marB="12299" anchor="ctr">
                    <a:lnL>
                      <a:noFill/>
                    </a:lnL>
                    <a:lnR>
                      <a:noFill/>
                    </a:lnR>
                    <a:lnT>
                      <a:noFill/>
                    </a:lnT>
                    <a:lnB>
                      <a:noFill/>
                    </a:lnB>
                    <a:solidFill>
                      <a:srgbClr val="E8E9EB"/>
                    </a:solidFill>
                  </a:tcPr>
                </a:tc>
                <a:tc>
                  <a:txBody>
                    <a:bodyPr/>
                    <a:lstStyle/>
                    <a:p>
                      <a:r>
                        <a:rPr lang="en-US" sz="1000">
                          <a:effectLst/>
                        </a:rPr>
                        <a:t>Travel paid by an external entity (including airfare, gas, car rental, hotel room meals, stipends, etc.). Travel must be reported from any entity unless the travel is reimbursed or sponsored by a federal, state, or local government agency, an institution of higher education as defined by 20 U.S.C. 1001(a); an academic teaching hospital, a medical center, or a research institute that is affiliated with an institution of higher education.</a:t>
                      </a:r>
                    </a:p>
                  </a:txBody>
                  <a:tcPr marL="12299" marR="12299" marT="12299" marB="12299" anchor="ctr">
                    <a:lnL>
                      <a:noFill/>
                    </a:lnL>
                    <a:lnR>
                      <a:noFill/>
                    </a:lnR>
                    <a:lnT>
                      <a:noFill/>
                    </a:lnT>
                    <a:lnB>
                      <a:noFill/>
                    </a:lnB>
                    <a:solidFill>
                      <a:srgbClr val="E8E9EB"/>
                    </a:solidFill>
                  </a:tcPr>
                </a:tc>
                <a:tc>
                  <a:txBody>
                    <a:bodyPr/>
                    <a:lstStyle/>
                    <a:p>
                      <a:r>
                        <a:rPr lang="en-US" sz="1000" dirty="0">
                          <a:effectLst/>
                        </a:rPr>
                        <a:t>$5,000 threshold for reporting.</a:t>
                      </a:r>
                    </a:p>
                  </a:txBody>
                  <a:tcPr marL="12299" marR="12299" marT="12299" marB="12299" anchor="ctr">
                    <a:lnL>
                      <a:noFill/>
                    </a:lnL>
                    <a:lnR>
                      <a:noFill/>
                    </a:lnR>
                    <a:lnT>
                      <a:noFill/>
                    </a:lnT>
                    <a:lnB>
                      <a:noFill/>
                    </a:lnB>
                    <a:solidFill>
                      <a:srgbClr val="E8E9EB"/>
                    </a:solidFill>
                  </a:tcPr>
                </a:tc>
                <a:extLst>
                  <a:ext uri="{0D108BD9-81ED-4DB2-BD59-A6C34878D82A}">
                    <a16:rowId xmlns:a16="http://schemas.microsoft.com/office/drawing/2014/main" val="10006"/>
                  </a:ext>
                </a:extLst>
              </a:tr>
              <a:tr h="950368">
                <a:tc>
                  <a:txBody>
                    <a:bodyPr/>
                    <a:lstStyle/>
                    <a:p>
                      <a:r>
                        <a:rPr lang="en-US" sz="1000" dirty="0">
                          <a:effectLst/>
                        </a:rPr>
                        <a:t>Foreign financial interests</a:t>
                      </a:r>
                    </a:p>
                  </a:txBody>
                  <a:tcPr marL="12299" marR="12299" marT="12299" marB="12299" anchor="ctr">
                    <a:lnL>
                      <a:noFill/>
                    </a:lnL>
                    <a:lnR>
                      <a:noFill/>
                    </a:lnR>
                    <a:lnT>
                      <a:noFill/>
                    </a:lnT>
                    <a:lnB>
                      <a:noFill/>
                    </a:lnB>
                  </a:tcPr>
                </a:tc>
                <a:tc>
                  <a:txBody>
                    <a:bodyPr/>
                    <a:lstStyle/>
                    <a:p>
                      <a:r>
                        <a:rPr lang="en-US" sz="1000">
                          <a:effectLst/>
                        </a:rPr>
                        <a:t>Financial interests are received from a foreign institution of higher education or the government of another country (which includes local, provincial, or equivalent governments of another country).</a:t>
                      </a:r>
                    </a:p>
                  </a:txBody>
                  <a:tcPr marL="12299" marR="12299" marT="12299" marB="12299" anchor="ctr">
                    <a:lnL>
                      <a:noFill/>
                    </a:lnL>
                    <a:lnR>
                      <a:noFill/>
                    </a:lnR>
                    <a:lnT>
                      <a:noFill/>
                    </a:lnT>
                    <a:lnB>
                      <a:noFill/>
                    </a:lnB>
                  </a:tcPr>
                </a:tc>
                <a:tc>
                  <a:txBody>
                    <a:bodyPr/>
                    <a:lstStyle/>
                    <a:p>
                      <a:r>
                        <a:rPr lang="en-US" sz="1000" dirty="0">
                          <a:effectLst/>
                        </a:rPr>
                        <a:t>$5,000 or more.</a:t>
                      </a:r>
                    </a:p>
                  </a:txBody>
                  <a:tcPr marL="12299" marR="12299" marT="12299" marB="12299" anchor="ctr">
                    <a:lnL>
                      <a:noFill/>
                    </a:lnL>
                    <a:lnR>
                      <a:noFill/>
                    </a:lnR>
                    <a:lnT>
                      <a:noFill/>
                    </a:lnT>
                    <a:lnB>
                      <a:noFill/>
                    </a:lnB>
                  </a:tcPr>
                </a:tc>
                <a:extLst>
                  <a:ext uri="{0D108BD9-81ED-4DB2-BD59-A6C34878D82A}">
                    <a16:rowId xmlns:a16="http://schemas.microsoft.com/office/drawing/2014/main" val="10007"/>
                  </a:ext>
                </a:extLst>
              </a:tr>
            </a:tbl>
          </a:graphicData>
        </a:graphic>
      </p:graphicFrame>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C3E78D2D-3ED4-4CAF-BC2F-067D50377155}"/>
              </a:ext>
            </a:extLst>
          </p:cNvPr>
          <p:cNvSpPr>
            <a:spLocks noChangeArrowheads="1"/>
          </p:cNvSpPr>
          <p:nvPr/>
        </p:nvSpPr>
        <p:spPr bwMode="auto">
          <a:xfrm>
            <a:off x="914400" y="762000"/>
            <a:ext cx="7543800" cy="537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3600" dirty="0">
                <a:solidFill>
                  <a:srgbClr val="0070C0"/>
                </a:solidFill>
              </a:rPr>
              <a:t>Financial Interests DO NOT include</a:t>
            </a:r>
            <a:endParaRPr lang="en-US" altLang="en-US" dirty="0">
              <a:solidFill>
                <a:srgbClr val="0070C0"/>
              </a:solidFill>
            </a:endParaRPr>
          </a:p>
          <a:p>
            <a:pPr marL="342900" indent="-342900">
              <a:buFont typeface="Wingdings" panose="05000000000000000000" pitchFamily="2" charset="2"/>
              <a:buChar char="§"/>
              <a:defRPr/>
            </a:pPr>
            <a:r>
              <a:rPr lang="en-US" altLang="en-US" dirty="0"/>
              <a:t>Salary royalties, or other remuneration paid by MSU to the investigator if the investigator is currently employed or otherwise appointed by MSU</a:t>
            </a:r>
          </a:p>
          <a:p>
            <a:pPr marL="342900" indent="-342900">
              <a:buFont typeface="Wingdings" panose="05000000000000000000" pitchFamily="2" charset="2"/>
              <a:buChar char="§"/>
              <a:defRPr/>
            </a:pPr>
            <a:r>
              <a:rPr lang="en-US" altLang="en-US" dirty="0"/>
              <a:t>Intellectual property rights assigned to MSU and agreements to share in royalties related to such rights.</a:t>
            </a:r>
          </a:p>
          <a:p>
            <a:pPr>
              <a:defRPr/>
            </a:pPr>
            <a:endParaRPr lang="en-US" altLang="en-US" dirty="0"/>
          </a:p>
          <a:p>
            <a:pPr eaLnBrk="1" hangingPunct="1">
              <a:lnSpc>
                <a:spcPct val="80000"/>
              </a:lnSpc>
              <a:defRPr/>
            </a:pPr>
            <a:r>
              <a:rPr lang="en-US" altLang="en-US" b="1" i="1" dirty="0"/>
              <a:t>Note: SFI excludes -- </a:t>
            </a:r>
          </a:p>
          <a:p>
            <a:pPr lvl="1" eaLnBrk="1" hangingPunct="1">
              <a:defRPr/>
            </a:pPr>
            <a:r>
              <a:rPr lang="en-US" altLang="en-US" dirty="0"/>
              <a:t>Phase I SBIR’s </a:t>
            </a:r>
          </a:p>
          <a:p>
            <a:pPr lvl="1" eaLnBrk="1" hangingPunct="1">
              <a:defRPr/>
            </a:pPr>
            <a:r>
              <a:rPr lang="en-US" altLang="en-US" dirty="0"/>
              <a:t>Income from certain non-profit activities</a:t>
            </a:r>
          </a:p>
          <a:p>
            <a:pPr lvl="1" eaLnBrk="1" hangingPunct="1">
              <a:defRPr/>
            </a:pPr>
            <a:r>
              <a:rPr lang="en-US" altLang="en-US" dirty="0"/>
              <a:t>Equity interests valued at less than $5K and less than 5%  ownership interest and</a:t>
            </a:r>
          </a:p>
          <a:p>
            <a:pPr lvl="1" eaLnBrk="1" hangingPunct="1">
              <a:defRPr/>
            </a:pPr>
            <a:r>
              <a:rPr lang="en-US" altLang="en-US" dirty="0"/>
              <a:t>Salary or other payments </a:t>
            </a:r>
            <a:r>
              <a:rPr lang="en-US" altLang="en-US" u="sng" dirty="0"/>
              <a:t>not</a:t>
            </a:r>
            <a:r>
              <a:rPr lang="en-US" altLang="en-US" dirty="0"/>
              <a:t> exceeding $5K per year</a:t>
            </a:r>
          </a:p>
          <a:p>
            <a:pPr marL="342900" indent="-342900">
              <a:buFont typeface="Wingdings" panose="05000000000000000000" pitchFamily="2" charset="2"/>
              <a:buChar char="§"/>
              <a:defRPr/>
            </a:pPr>
            <a:endParaRPr lang="en-US" altLang="en-US" dirty="0"/>
          </a:p>
        </p:txBody>
      </p:sp>
      <p:grpSp>
        <p:nvGrpSpPr>
          <p:cNvPr id="62467" name="Group 4">
            <a:extLst>
              <a:ext uri="{FF2B5EF4-FFF2-40B4-BE49-F238E27FC236}">
                <a16:creationId xmlns:a16="http://schemas.microsoft.com/office/drawing/2014/main" id="{6597F13C-100D-4D3A-863B-2BA2CBF82E36}"/>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FBC1B312-D04F-4E03-B8A2-55D2FF439354}"/>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E75AC79F-876C-4105-8E95-212BA1A649EC}"/>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id="{E7B12573-B4D4-4DCF-9EBD-CFB3B92B7DEB}"/>
              </a:ext>
            </a:extLst>
          </p:cNvPr>
          <p:cNvSpPr>
            <a:spLocks noChangeArrowheads="1"/>
          </p:cNvSpPr>
          <p:nvPr/>
        </p:nvSpPr>
        <p:spPr bwMode="auto">
          <a:xfrm>
            <a:off x="1295400" y="914400"/>
            <a:ext cx="68580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3600" dirty="0">
                <a:solidFill>
                  <a:srgbClr val="0070C0"/>
                </a:solidFill>
              </a:rPr>
              <a:t>Financial Interests DO NOT include</a:t>
            </a:r>
            <a:endParaRPr lang="en-US" altLang="en-US" dirty="0">
              <a:solidFill>
                <a:srgbClr val="0070C0"/>
              </a:solidFill>
            </a:endParaRPr>
          </a:p>
          <a:p>
            <a:pPr marL="342900" indent="-342900">
              <a:buFont typeface="Wingdings" panose="05000000000000000000" pitchFamily="2" charset="2"/>
              <a:buChar char="Ø"/>
              <a:defRPr/>
            </a:pPr>
            <a:r>
              <a:rPr lang="en-US" altLang="en-US" dirty="0"/>
              <a:t>Travel</a:t>
            </a:r>
          </a:p>
          <a:p>
            <a:pPr marL="342900" indent="-342900">
              <a:buFont typeface="Wingdings" panose="05000000000000000000" pitchFamily="2" charset="2"/>
              <a:buChar char="Ø"/>
              <a:defRPr/>
            </a:pPr>
            <a:r>
              <a:rPr lang="en-US" altLang="en-US" dirty="0"/>
              <a:t>Seminars, lectures, or teaching engagements</a:t>
            </a:r>
          </a:p>
          <a:p>
            <a:pPr marL="342900" indent="-342900">
              <a:buFont typeface="Wingdings" panose="05000000000000000000" pitchFamily="2" charset="2"/>
              <a:buChar char="Ø"/>
              <a:defRPr/>
            </a:pPr>
            <a:r>
              <a:rPr lang="en-US" altLang="en-US" dirty="0"/>
              <a:t>Service on advisory committees or review panels</a:t>
            </a:r>
          </a:p>
          <a:p>
            <a:pPr>
              <a:defRPr/>
            </a:pPr>
            <a:endParaRPr lang="en-US" altLang="en-US" dirty="0"/>
          </a:p>
          <a:p>
            <a:pPr>
              <a:defRPr/>
            </a:pPr>
            <a:r>
              <a:rPr lang="en-US" altLang="en-US" b="1" dirty="0"/>
              <a:t>IF paid for, sponsored, or reimbursed by:</a:t>
            </a:r>
          </a:p>
          <a:p>
            <a:pPr>
              <a:defRPr/>
            </a:pPr>
            <a:r>
              <a:rPr lang="en-US" altLang="en-US" dirty="0"/>
              <a:t>A federal, state or local government agency</a:t>
            </a:r>
          </a:p>
          <a:p>
            <a:pPr>
              <a:defRPr/>
            </a:pPr>
            <a:r>
              <a:rPr lang="en-US" altLang="en-US" dirty="0"/>
              <a:t>A US institution of higher education</a:t>
            </a:r>
          </a:p>
          <a:p>
            <a:pPr>
              <a:defRPr/>
            </a:pPr>
            <a:r>
              <a:rPr lang="en-US" altLang="en-US" dirty="0"/>
              <a:t>An academic teaching hospital</a:t>
            </a:r>
          </a:p>
          <a:p>
            <a:pPr>
              <a:defRPr/>
            </a:pPr>
            <a:r>
              <a:rPr lang="en-US" altLang="en-US" dirty="0"/>
              <a:t>A medical center</a:t>
            </a:r>
          </a:p>
          <a:p>
            <a:pPr>
              <a:defRPr/>
            </a:pPr>
            <a:r>
              <a:rPr lang="en-US" altLang="en-US" dirty="0"/>
              <a:t>A research institute/center that is affiliated with a US institution of higher education</a:t>
            </a:r>
          </a:p>
          <a:p>
            <a:pPr>
              <a:defRPr/>
            </a:pPr>
            <a:endParaRPr lang="en-US" altLang="en-US" dirty="0"/>
          </a:p>
        </p:txBody>
      </p:sp>
      <p:grpSp>
        <p:nvGrpSpPr>
          <p:cNvPr id="63491" name="Group 4">
            <a:extLst>
              <a:ext uri="{FF2B5EF4-FFF2-40B4-BE49-F238E27FC236}">
                <a16:creationId xmlns:a16="http://schemas.microsoft.com/office/drawing/2014/main" id="{6CF87D9E-693E-49B2-88A0-87F1012A78F3}"/>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1C31D1D5-788A-48FA-BF2B-9E5445407D8D}"/>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3A5AEA1C-8546-43BB-BCBA-6EF2CB986B9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a:extLst>
              <a:ext uri="{FF2B5EF4-FFF2-40B4-BE49-F238E27FC236}">
                <a16:creationId xmlns:a16="http://schemas.microsoft.com/office/drawing/2014/main" id="{A7077F65-212C-4B2F-9EEF-32EE2BDA9ED8}"/>
              </a:ext>
            </a:extLst>
          </p:cNvPr>
          <p:cNvSpPr>
            <a:spLocks noGrp="1" noChangeArrowheads="1"/>
          </p:cNvSpPr>
          <p:nvPr>
            <p:ph type="title"/>
          </p:nvPr>
        </p:nvSpPr>
        <p:spPr>
          <a:xfrm>
            <a:off x="762000" y="533400"/>
            <a:ext cx="7318375" cy="2057400"/>
          </a:xfrm>
        </p:spPr>
        <p:txBody>
          <a:bodyPr>
            <a:normAutofit fontScale="90000"/>
          </a:bodyPr>
          <a:lstStyle/>
          <a:p>
            <a:pPr eaLnBrk="1" fontAlgn="auto" hangingPunct="1">
              <a:spcAft>
                <a:spcPts val="0"/>
              </a:spcAft>
              <a:defRPr/>
            </a:pPr>
            <a:br>
              <a:rPr lang="en-US" dirty="0">
                <a:solidFill>
                  <a:schemeClr val="tx1">
                    <a:lumMod val="85000"/>
                    <a:lumOff val="15000"/>
                  </a:schemeClr>
                </a:solidFill>
              </a:rPr>
            </a:br>
            <a:r>
              <a:rPr lang="en-US" sz="4400" dirty="0">
                <a:solidFill>
                  <a:schemeClr val="tx1">
                    <a:lumMod val="85000"/>
                    <a:lumOff val="15000"/>
                  </a:schemeClr>
                </a:solidFill>
              </a:rPr>
              <a:t>       </a:t>
            </a:r>
            <a:br>
              <a:rPr lang="en-US" sz="4400" dirty="0">
                <a:solidFill>
                  <a:schemeClr val="tx1">
                    <a:lumMod val="85000"/>
                    <a:lumOff val="15000"/>
                  </a:schemeClr>
                </a:solidFill>
              </a:rPr>
            </a:br>
            <a:br>
              <a:rPr lang="en-US" sz="4400" dirty="0">
                <a:solidFill>
                  <a:schemeClr val="tx1">
                    <a:lumMod val="85000"/>
                    <a:lumOff val="15000"/>
                  </a:schemeClr>
                </a:solidFill>
              </a:rPr>
            </a:br>
            <a:br>
              <a:rPr lang="en-US" sz="4400" dirty="0">
                <a:solidFill>
                  <a:schemeClr val="tx1">
                    <a:lumMod val="85000"/>
                    <a:lumOff val="15000"/>
                  </a:schemeClr>
                </a:solidFill>
              </a:rPr>
            </a:br>
            <a:br>
              <a:rPr lang="en-US" sz="4400" dirty="0">
                <a:solidFill>
                  <a:schemeClr val="tx1">
                    <a:lumMod val="85000"/>
                    <a:lumOff val="15000"/>
                  </a:schemeClr>
                </a:solidFill>
              </a:rPr>
            </a:br>
            <a:br>
              <a:rPr lang="en-US" sz="4400" dirty="0">
                <a:solidFill>
                  <a:schemeClr val="tx1">
                    <a:lumMod val="85000"/>
                    <a:lumOff val="15000"/>
                  </a:schemeClr>
                </a:solidFill>
              </a:rPr>
            </a:br>
            <a:br>
              <a:rPr lang="en-US" sz="4400" dirty="0">
                <a:solidFill>
                  <a:schemeClr val="tx1">
                    <a:lumMod val="85000"/>
                    <a:lumOff val="15000"/>
                  </a:schemeClr>
                </a:solidFill>
              </a:rPr>
            </a:br>
            <a:br>
              <a:rPr lang="en-US" sz="4400" dirty="0">
                <a:solidFill>
                  <a:schemeClr val="tx1">
                    <a:lumMod val="85000"/>
                    <a:lumOff val="15000"/>
                  </a:schemeClr>
                </a:solidFill>
              </a:rPr>
            </a:br>
            <a:r>
              <a:rPr lang="en-US" sz="4400" b="1" dirty="0">
                <a:solidFill>
                  <a:srgbClr val="0070C0"/>
                </a:solidFill>
              </a:rPr>
              <a:t>Why Care?</a:t>
            </a:r>
            <a:br>
              <a:rPr lang="en-US" b="1" dirty="0">
                <a:solidFill>
                  <a:srgbClr val="0070C0"/>
                </a:solidFill>
              </a:rPr>
            </a:br>
            <a:br>
              <a:rPr lang="en-US" b="1" dirty="0">
                <a:solidFill>
                  <a:srgbClr val="C00000"/>
                </a:solidFill>
              </a:rPr>
            </a:br>
            <a:r>
              <a:rPr lang="en-US" dirty="0">
                <a:solidFill>
                  <a:schemeClr val="tx1">
                    <a:lumMod val="85000"/>
                    <a:lumOff val="15000"/>
                  </a:schemeClr>
                </a:solidFill>
              </a:rPr>
              <a:t>Federal Requirements</a:t>
            </a:r>
          </a:p>
        </p:txBody>
      </p:sp>
      <p:sp>
        <p:nvSpPr>
          <p:cNvPr id="25603" name="Rectangle 1027">
            <a:extLst>
              <a:ext uri="{FF2B5EF4-FFF2-40B4-BE49-F238E27FC236}">
                <a16:creationId xmlns:a16="http://schemas.microsoft.com/office/drawing/2014/main" id="{E17E7F67-DF51-4997-B784-5DDE2E054E41}"/>
              </a:ext>
            </a:extLst>
          </p:cNvPr>
          <p:cNvSpPr>
            <a:spLocks noGrp="1" noChangeArrowheads="1"/>
          </p:cNvSpPr>
          <p:nvPr>
            <p:ph idx="1"/>
          </p:nvPr>
        </p:nvSpPr>
        <p:spPr>
          <a:xfrm>
            <a:off x="457200" y="2743200"/>
            <a:ext cx="8534400" cy="3276600"/>
          </a:xfrm>
        </p:spPr>
        <p:txBody>
          <a:bodyPr rtlCol="0">
            <a:normAutofit fontScale="92500" lnSpcReduction="20000"/>
          </a:bodyPr>
          <a:lstStyle/>
          <a:p>
            <a:pPr marL="91440" indent="-91440" eaLnBrk="1" fontAlgn="auto" hangingPunct="1">
              <a:spcAft>
                <a:spcPts val="0"/>
              </a:spcAft>
              <a:buFont typeface="Wingdings 3" charset="2"/>
              <a:buChar char=""/>
              <a:defRPr/>
            </a:pPr>
            <a:r>
              <a:rPr lang="en-US" altLang="en-US" sz="1400" b="1" dirty="0">
                <a:solidFill>
                  <a:schemeClr val="tx1">
                    <a:lumMod val="75000"/>
                    <a:lumOff val="25000"/>
                  </a:schemeClr>
                </a:solidFill>
                <a:latin typeface="Bahnschrift SemiCondensed" panose="020B0502040204020203" pitchFamily="34" charset="0"/>
              </a:rPr>
              <a:t>National Science Foundation (NSF)</a:t>
            </a:r>
          </a:p>
          <a:p>
            <a:pPr marL="91440" indent="-91440" eaLnBrk="1" fontAlgn="auto" hangingPunct="1">
              <a:spcAft>
                <a:spcPts val="0"/>
              </a:spcAft>
              <a:buFont typeface="Wingdings 3" charset="2"/>
              <a:buChar char=""/>
              <a:defRPr/>
            </a:pPr>
            <a:r>
              <a:rPr lang="en-US" altLang="en-US" sz="1400" b="1" dirty="0">
                <a:solidFill>
                  <a:schemeClr val="tx1">
                    <a:lumMod val="75000"/>
                    <a:lumOff val="25000"/>
                  </a:schemeClr>
                </a:solidFill>
                <a:latin typeface="Bahnschrift SemiCondensed" panose="020B0502040204020203" pitchFamily="34" charset="0"/>
              </a:rPr>
              <a:t>Public Health Service (PHS)</a:t>
            </a:r>
          </a:p>
          <a:p>
            <a:pPr marL="0" indent="0" eaLnBrk="1" fontAlgn="auto" hangingPunct="1">
              <a:spcAft>
                <a:spcPts val="0"/>
              </a:spcAft>
              <a:buFont typeface="Wingdings 3" charset="2"/>
              <a:buNone/>
              <a:defRPr/>
            </a:pPr>
            <a:r>
              <a:rPr lang="en-US" altLang="en-US" sz="1400" dirty="0">
                <a:solidFill>
                  <a:schemeClr val="tx1">
                    <a:lumMod val="75000"/>
                    <a:lumOff val="25000"/>
                  </a:schemeClr>
                </a:solidFill>
              </a:rPr>
              <a:t>Both require recipients of federal research funding to have policies and require reporting of </a:t>
            </a:r>
            <a:r>
              <a:rPr lang="en-US" altLang="en-US" sz="1400" u="sng" dirty="0">
                <a:solidFill>
                  <a:schemeClr val="tx1">
                    <a:lumMod val="75000"/>
                    <a:lumOff val="25000"/>
                  </a:schemeClr>
                </a:solidFill>
              </a:rPr>
              <a:t>financial</a:t>
            </a:r>
            <a:r>
              <a:rPr lang="en-US" altLang="en-US" sz="1400" dirty="0">
                <a:solidFill>
                  <a:schemeClr val="tx1">
                    <a:lumMod val="75000"/>
                    <a:lumOff val="25000"/>
                  </a:schemeClr>
                </a:solidFill>
              </a:rPr>
              <a:t> conflicts of interest:</a:t>
            </a:r>
          </a:p>
          <a:p>
            <a:pPr marL="384048" lvl="1" indent="-182880" eaLnBrk="1" fontAlgn="auto" hangingPunct="1">
              <a:buFont typeface="Courier New" panose="02070309020205020404" pitchFamily="49" charset="0"/>
              <a:buChar char="o"/>
              <a:defRPr/>
            </a:pPr>
            <a:r>
              <a:rPr lang="en-US" dirty="0">
                <a:solidFill>
                  <a:schemeClr val="tx1">
                    <a:lumMod val="75000"/>
                    <a:lumOff val="25000"/>
                  </a:schemeClr>
                </a:solidFill>
              </a:rPr>
              <a:t>Require investigators to disclose to their institutions all of their significant financial interests related to their institutional responsibilities.</a:t>
            </a:r>
          </a:p>
          <a:p>
            <a:pPr marL="384048" lvl="1" indent="-182880" eaLnBrk="1" fontAlgn="auto" hangingPunct="1">
              <a:buFont typeface="Courier New" panose="02070309020205020404" pitchFamily="49" charset="0"/>
              <a:buChar char="o"/>
              <a:defRPr/>
            </a:pPr>
            <a:r>
              <a:rPr lang="en-US" dirty="0">
                <a:solidFill>
                  <a:schemeClr val="tx1">
                    <a:lumMod val="75000"/>
                    <a:lumOff val="25000"/>
                  </a:schemeClr>
                </a:solidFill>
              </a:rPr>
              <a:t>Lower the monetary threshold at which significant financial interests require disclosure to $5,000.</a:t>
            </a:r>
          </a:p>
          <a:p>
            <a:pPr marL="384048" lvl="1" indent="-182880" eaLnBrk="1" fontAlgn="auto" hangingPunct="1">
              <a:buFont typeface="Courier New" panose="02070309020205020404" pitchFamily="49" charset="0"/>
              <a:buChar char="o"/>
              <a:defRPr/>
            </a:pPr>
            <a:r>
              <a:rPr lang="en-US" dirty="0">
                <a:solidFill>
                  <a:schemeClr val="tx1">
                    <a:lumMod val="75000"/>
                    <a:lumOff val="25000"/>
                  </a:schemeClr>
                </a:solidFill>
              </a:rPr>
              <a:t>Require institutions to report to the awarding unit additional information on identified financial conflicts of interest and how they are being managed.</a:t>
            </a:r>
          </a:p>
          <a:p>
            <a:pPr marL="384048" lvl="1" indent="-182880" eaLnBrk="1" fontAlgn="auto" hangingPunct="1">
              <a:buFont typeface="Courier New" panose="02070309020205020404" pitchFamily="49" charset="0"/>
              <a:buChar char="o"/>
              <a:defRPr/>
            </a:pPr>
            <a:r>
              <a:rPr lang="en-US" dirty="0">
                <a:solidFill>
                  <a:schemeClr val="tx1">
                    <a:lumMod val="75000"/>
                    <a:lumOff val="25000"/>
                  </a:schemeClr>
                </a:solidFill>
              </a:rPr>
              <a:t>Require institutions to make certain information accessible to the public concerning identified SFIs held by senior/key personnel.</a:t>
            </a:r>
          </a:p>
          <a:p>
            <a:pPr marL="384048" lvl="1" indent="-182880" eaLnBrk="1" fontAlgn="auto" hangingPunct="1">
              <a:buFont typeface="Courier New" panose="02070309020205020404" pitchFamily="49" charset="0"/>
              <a:buChar char="o"/>
              <a:defRPr/>
            </a:pPr>
            <a:r>
              <a:rPr lang="en-US" dirty="0">
                <a:solidFill>
                  <a:schemeClr val="tx1">
                    <a:lumMod val="75000"/>
                    <a:lumOff val="25000"/>
                  </a:schemeClr>
                </a:solidFill>
              </a:rPr>
              <a:t>Require investigators to complete training related to the regulations and their institution’s financial conflict of interest policy</a:t>
            </a:r>
          </a:p>
          <a:p>
            <a:pPr marL="0" indent="0" eaLnBrk="1" fontAlgn="auto" hangingPunct="1">
              <a:spcAft>
                <a:spcPts val="0"/>
              </a:spcAft>
              <a:buFont typeface="Wingdings 3" charset="2"/>
              <a:buNone/>
              <a:defRPr/>
            </a:pPr>
            <a:endParaRPr lang="en-US" altLang="en-US" dirty="0">
              <a:solidFill>
                <a:schemeClr val="tx1">
                  <a:lumMod val="75000"/>
                  <a:lumOff val="25000"/>
                </a:schemeClr>
              </a:solidFill>
            </a:endParaRPr>
          </a:p>
          <a:p>
            <a:pPr marL="0" indent="0" eaLnBrk="1" fontAlgn="auto" hangingPunct="1">
              <a:spcAft>
                <a:spcPts val="0"/>
              </a:spcAft>
              <a:buFont typeface="Calibri" panose="020F0502020204030204" pitchFamily="34" charset="0"/>
              <a:buNone/>
              <a:defRPr/>
            </a:pPr>
            <a:endParaRPr lang="en-US" altLang="en-US" dirty="0">
              <a:solidFill>
                <a:schemeClr val="tx1">
                  <a:lumMod val="75000"/>
                  <a:lumOff val="25000"/>
                </a:schemeClr>
              </a:solidFill>
            </a:endParaRPr>
          </a:p>
          <a:p>
            <a:pPr marL="0" indent="0" eaLnBrk="1" fontAlgn="auto" hangingPunct="1">
              <a:spcAft>
                <a:spcPts val="0"/>
              </a:spcAft>
              <a:buFont typeface="Wingdings 3" charset="2"/>
              <a:buNone/>
              <a:defRPr/>
            </a:pPr>
            <a:endParaRPr lang="en-US" altLang="en-US" dirty="0">
              <a:solidFill>
                <a:schemeClr val="tx1">
                  <a:lumMod val="75000"/>
                  <a:lumOff val="25000"/>
                </a:schemeClr>
              </a:solidFill>
            </a:endParaRPr>
          </a:p>
          <a:p>
            <a:pPr marL="91440" indent="-91440" eaLnBrk="1" fontAlgn="auto" hangingPunct="1">
              <a:spcAft>
                <a:spcPts val="0"/>
              </a:spcAft>
              <a:buFont typeface="Wingdings 3" charset="2"/>
              <a:buChar char=""/>
              <a:defRPr/>
            </a:pPr>
            <a:endParaRPr lang="en-US" altLang="en-US" dirty="0">
              <a:solidFill>
                <a:schemeClr val="tx1">
                  <a:lumMod val="75000"/>
                  <a:lumOff val="25000"/>
                </a:schemeClr>
              </a:solidFill>
            </a:endParaRPr>
          </a:p>
        </p:txBody>
      </p:sp>
      <p:grpSp>
        <p:nvGrpSpPr>
          <p:cNvPr id="64516" name="Group 4">
            <a:extLst>
              <a:ext uri="{FF2B5EF4-FFF2-40B4-BE49-F238E27FC236}">
                <a16:creationId xmlns:a16="http://schemas.microsoft.com/office/drawing/2014/main" id="{4681ED04-9CAD-439B-AE5D-5F5DDBACEAC7}"/>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DF96C8FC-8EED-492C-AD85-E95DD0D15EFE}"/>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D0489A92-DAA0-4F02-B896-266E301AF4F2}"/>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0958901-6C64-48EF-91C8-5D56DFBC971D}"/>
              </a:ext>
            </a:extLst>
          </p:cNvPr>
          <p:cNvSpPr>
            <a:spLocks noGrp="1" noChangeArrowheads="1"/>
          </p:cNvSpPr>
          <p:nvPr>
            <p:ph type="title"/>
          </p:nvPr>
        </p:nvSpPr>
        <p:spPr>
          <a:xfrm>
            <a:off x="682625" y="762000"/>
            <a:ext cx="7013575" cy="1066800"/>
          </a:xfrm>
        </p:spPr>
        <p:txBody>
          <a:bodyPr>
            <a:normAutofit fontScale="90000"/>
          </a:bodyPr>
          <a:lstStyle/>
          <a:p>
            <a:pPr eaLnBrk="1" fontAlgn="auto" hangingPunct="1">
              <a:spcAft>
                <a:spcPts val="0"/>
              </a:spcAft>
              <a:defRPr/>
            </a:pPr>
            <a:r>
              <a:rPr lang="en-US" dirty="0">
                <a:solidFill>
                  <a:schemeClr val="tx1">
                    <a:lumMod val="85000"/>
                    <a:lumOff val="15000"/>
                  </a:schemeClr>
                </a:solidFill>
              </a:rPr>
              <a:t>     </a:t>
            </a:r>
            <a:br>
              <a:rPr lang="en-US" dirty="0">
                <a:solidFill>
                  <a:schemeClr val="tx1">
                    <a:lumMod val="85000"/>
                    <a:lumOff val="15000"/>
                  </a:schemeClr>
                </a:solidFill>
              </a:rPr>
            </a:br>
            <a:r>
              <a:rPr lang="en-US" dirty="0">
                <a:solidFill>
                  <a:schemeClr val="tx1">
                    <a:lumMod val="85000"/>
                    <a:lumOff val="15000"/>
                  </a:schemeClr>
                </a:solidFill>
              </a:rPr>
              <a:t>         </a:t>
            </a:r>
            <a:r>
              <a:rPr lang="en-US" b="1" dirty="0">
                <a:solidFill>
                  <a:srgbClr val="0070C0"/>
                </a:solidFill>
              </a:rPr>
              <a:t>Compliance</a:t>
            </a:r>
          </a:p>
        </p:txBody>
      </p:sp>
      <p:sp>
        <p:nvSpPr>
          <p:cNvPr id="66563" name="Rectangle 3">
            <a:extLst>
              <a:ext uri="{FF2B5EF4-FFF2-40B4-BE49-F238E27FC236}">
                <a16:creationId xmlns:a16="http://schemas.microsoft.com/office/drawing/2014/main" id="{BA9C7934-2C6F-438F-B64E-AD3D075A143F}"/>
              </a:ext>
            </a:extLst>
          </p:cNvPr>
          <p:cNvSpPr>
            <a:spLocks noGrp="1" noChangeArrowheads="1"/>
          </p:cNvSpPr>
          <p:nvPr>
            <p:ph idx="1"/>
          </p:nvPr>
        </p:nvSpPr>
        <p:spPr>
          <a:xfrm>
            <a:off x="682625" y="1600200"/>
            <a:ext cx="7772400" cy="4495800"/>
          </a:xfrm>
        </p:spPr>
        <p:txBody>
          <a:bodyPr/>
          <a:lstStyle/>
          <a:p>
            <a:pPr eaLnBrk="1" hangingPunct="1">
              <a:lnSpc>
                <a:spcPct val="80000"/>
              </a:lnSpc>
              <a:buFont typeface="Wingdings" panose="05000000000000000000" pitchFamily="2" charset="2"/>
              <a:buNone/>
            </a:pPr>
            <a:endParaRPr lang="en-US" altLang="en-US"/>
          </a:p>
          <a:p>
            <a:pPr eaLnBrk="1" hangingPunct="1">
              <a:lnSpc>
                <a:spcPct val="80000"/>
              </a:lnSpc>
              <a:buFont typeface="Wingdings" panose="05000000000000000000" pitchFamily="2" charset="2"/>
              <a:buNone/>
            </a:pPr>
            <a:endParaRPr lang="en-US" altLang="en-US" sz="2800" i="1"/>
          </a:p>
          <a:p>
            <a:pPr eaLnBrk="1" hangingPunct="1">
              <a:lnSpc>
                <a:spcPct val="80000"/>
              </a:lnSpc>
              <a:buFont typeface="Wingdings" panose="05000000000000000000" pitchFamily="2" charset="2"/>
              <a:buNone/>
            </a:pPr>
            <a:r>
              <a:rPr lang="en-US" altLang="en-US" sz="2800" i="1"/>
              <a:t>Compliance Requires:</a:t>
            </a:r>
          </a:p>
          <a:p>
            <a:pPr lvl="1" eaLnBrk="1" hangingPunct="1"/>
            <a:r>
              <a:rPr lang="en-US" altLang="en-US" sz="2400"/>
              <a:t>Disclosure by Investigators of Significant Financial Interests (SFI);</a:t>
            </a:r>
          </a:p>
          <a:p>
            <a:pPr lvl="1" eaLnBrk="1" hangingPunct="1"/>
            <a:r>
              <a:rPr lang="en-US" altLang="en-US" sz="2400"/>
              <a:t>Determination by Responsible Official as to whether SFI results in Conflict of Interest and, if so, how to manage, reduce or eliminate such Conflict of Interest;</a:t>
            </a:r>
          </a:p>
          <a:p>
            <a:pPr lvl="1" eaLnBrk="1" hangingPunct="1"/>
            <a:r>
              <a:rPr lang="en-US" altLang="en-US" sz="2400"/>
              <a:t>MSU’s compliance with disclosure obligations to PHS and NSF</a:t>
            </a:r>
          </a:p>
        </p:txBody>
      </p:sp>
      <p:grpSp>
        <p:nvGrpSpPr>
          <p:cNvPr id="66564" name="Group 4">
            <a:extLst>
              <a:ext uri="{FF2B5EF4-FFF2-40B4-BE49-F238E27FC236}">
                <a16:creationId xmlns:a16="http://schemas.microsoft.com/office/drawing/2014/main" id="{AE3E9023-3946-4F00-9902-3969DC452350}"/>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0411A10F-4766-41A2-B8D6-9DCD6B018FA2}"/>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1D142C63-7F41-4D11-B034-BEA4737D9DC4}"/>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a:extLst>
              <a:ext uri="{FF2B5EF4-FFF2-40B4-BE49-F238E27FC236}">
                <a16:creationId xmlns:a16="http://schemas.microsoft.com/office/drawing/2014/main" id="{F06AEF80-F84F-447A-B049-DC22B854B68D}"/>
              </a:ext>
            </a:extLst>
          </p:cNvPr>
          <p:cNvSpPr>
            <a:spLocks noChangeArrowheads="1"/>
          </p:cNvSpPr>
          <p:nvPr/>
        </p:nvSpPr>
        <p:spPr bwMode="auto">
          <a:xfrm>
            <a:off x="1676400" y="1143000"/>
            <a:ext cx="5867400" cy="528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defRPr/>
            </a:pPr>
            <a:r>
              <a:rPr lang="en-US" altLang="en-US" b="1" i="1" dirty="0">
                <a:solidFill>
                  <a:srgbClr val="0070C0"/>
                </a:solidFill>
                <a:latin typeface="Times New Roman" panose="02020603050405020304" pitchFamily="18" charset="0"/>
              </a:rPr>
              <a:t>WHEN to DISCLOSE</a:t>
            </a:r>
          </a:p>
          <a:p>
            <a:pPr>
              <a:spcBef>
                <a:spcPct val="0"/>
              </a:spcBef>
              <a:buClrTx/>
              <a:buFontTx/>
              <a:buNone/>
              <a:defRPr/>
            </a:pPr>
            <a:endParaRPr lang="en-US" altLang="en-US" i="1" dirty="0">
              <a:solidFill>
                <a:schemeClr val="tx1"/>
              </a:solidFill>
              <a:latin typeface="Times New Roman" panose="02020603050405020304" pitchFamily="18" charset="0"/>
            </a:endParaRPr>
          </a:p>
          <a:p>
            <a:pPr>
              <a:spcBef>
                <a:spcPct val="0"/>
              </a:spcBef>
              <a:buClrTx/>
              <a:buFontTx/>
              <a:buNone/>
              <a:defRPr/>
            </a:pPr>
            <a:r>
              <a:rPr lang="en-US" altLang="en-US" i="1" dirty="0">
                <a:solidFill>
                  <a:schemeClr val="tx1"/>
                </a:solidFill>
                <a:latin typeface="Times New Roman" panose="02020603050405020304" pitchFamily="18" charset="0"/>
              </a:rPr>
              <a:t>If you apply for external funding for research or other activities, you will be required to complete a </a:t>
            </a:r>
            <a:r>
              <a:rPr lang="en-US" altLang="en-US" b="1" i="1" dirty="0">
                <a:solidFill>
                  <a:srgbClr val="592A8A"/>
                </a:solidFill>
                <a:latin typeface="Times New Roman" panose="02020603050405020304" pitchFamily="18" charset="0"/>
              </a:rPr>
              <a:t>Investigator Conflict of Interest Disclosure </a:t>
            </a:r>
            <a:r>
              <a:rPr lang="en-US" altLang="en-US" i="1" dirty="0">
                <a:solidFill>
                  <a:schemeClr val="tx1"/>
                </a:solidFill>
                <a:latin typeface="Times New Roman" panose="02020603050405020304" pitchFamily="18" charset="0"/>
              </a:rPr>
              <a:t>form.  </a:t>
            </a:r>
          </a:p>
          <a:p>
            <a:pPr>
              <a:spcBef>
                <a:spcPct val="0"/>
              </a:spcBef>
              <a:buClrTx/>
              <a:buFontTx/>
              <a:buNone/>
              <a:defRPr/>
            </a:pPr>
            <a:endParaRPr lang="en-US" altLang="en-US" i="1" dirty="0">
              <a:solidFill>
                <a:schemeClr val="tx1"/>
              </a:solidFill>
              <a:latin typeface="Times New Roman" panose="02020603050405020304" pitchFamily="18" charset="0"/>
            </a:endParaRPr>
          </a:p>
          <a:p>
            <a:pPr>
              <a:spcBef>
                <a:spcPct val="0"/>
              </a:spcBef>
              <a:buClrTx/>
              <a:buFontTx/>
              <a:buNone/>
              <a:defRPr/>
            </a:pPr>
            <a:r>
              <a:rPr lang="en-US" altLang="en-US" dirty="0">
                <a:solidFill>
                  <a:schemeClr val="tx1"/>
                </a:solidFill>
                <a:latin typeface="Times New Roman" panose="02020603050405020304" pitchFamily="18" charset="0"/>
              </a:rPr>
              <a:t>This disclosure:</a:t>
            </a:r>
          </a:p>
          <a:p>
            <a:pPr marL="342900" indent="-342900">
              <a:spcBef>
                <a:spcPct val="0"/>
              </a:spcBef>
              <a:buClrTx/>
              <a:defRPr/>
            </a:pPr>
            <a:r>
              <a:rPr lang="en-US" altLang="en-US" i="1" dirty="0">
                <a:solidFill>
                  <a:schemeClr val="tx1"/>
                </a:solidFill>
                <a:latin typeface="Times New Roman" panose="02020603050405020304" pitchFamily="18" charset="0"/>
              </a:rPr>
              <a:t>Is required at the time of proposal submission</a:t>
            </a:r>
          </a:p>
          <a:p>
            <a:pPr marL="342900" indent="-342900">
              <a:spcBef>
                <a:spcPct val="0"/>
              </a:spcBef>
              <a:buClrTx/>
              <a:defRPr/>
            </a:pPr>
            <a:r>
              <a:rPr lang="en-US" altLang="en-US" i="1" dirty="0">
                <a:solidFill>
                  <a:schemeClr val="tx1"/>
                </a:solidFill>
                <a:latin typeface="Times New Roman" panose="02020603050405020304" pitchFamily="18" charset="0"/>
              </a:rPr>
              <a:t>May need </a:t>
            </a:r>
            <a:r>
              <a:rPr lang="en-US" altLang="en-US" dirty="0">
                <a:solidFill>
                  <a:schemeClr val="tx1"/>
                </a:solidFill>
                <a:latin typeface="Times New Roman" panose="02020603050405020304" pitchFamily="18" charset="0"/>
              </a:rPr>
              <a:t>to be updated again at the time of award.  </a:t>
            </a:r>
          </a:p>
          <a:p>
            <a:pPr marL="342900" indent="-342900">
              <a:spcBef>
                <a:spcPct val="0"/>
              </a:spcBef>
              <a:buClrTx/>
              <a:defRPr/>
            </a:pPr>
            <a:r>
              <a:rPr lang="en-US" altLang="en-US" dirty="0">
                <a:latin typeface="Gill Sans MT" panose="020B0502020104020203" pitchFamily="34" charset="0"/>
              </a:rPr>
              <a:t> Transparency is best policy.  </a:t>
            </a:r>
          </a:p>
          <a:p>
            <a:pPr marL="342900" indent="-342900">
              <a:spcBef>
                <a:spcPct val="0"/>
              </a:spcBef>
              <a:buClrTx/>
              <a:defRPr/>
            </a:pPr>
            <a:endParaRPr lang="en-US" altLang="en-US" dirty="0">
              <a:solidFill>
                <a:schemeClr val="tx1"/>
              </a:solidFill>
              <a:latin typeface="Times New Roman" panose="02020603050405020304" pitchFamily="18" charset="0"/>
            </a:endParaRPr>
          </a:p>
        </p:txBody>
      </p:sp>
      <p:grpSp>
        <p:nvGrpSpPr>
          <p:cNvPr id="67587" name="Group 4">
            <a:extLst>
              <a:ext uri="{FF2B5EF4-FFF2-40B4-BE49-F238E27FC236}">
                <a16:creationId xmlns:a16="http://schemas.microsoft.com/office/drawing/2014/main" id="{B4835F68-3ED1-40F2-A10B-D11762C7C4C8}"/>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E5E9C52E-85AB-4BCC-86C1-6CCA11D2E9F9}"/>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60AD519F-1AF0-4ACD-982C-C1F5BEFBDD2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4">
            <a:extLst>
              <a:ext uri="{FF2B5EF4-FFF2-40B4-BE49-F238E27FC236}">
                <a16:creationId xmlns:a16="http://schemas.microsoft.com/office/drawing/2014/main" id="{1B84F2FF-DA0A-4FC7-A6F0-893DD96957B4}"/>
              </a:ext>
            </a:extLst>
          </p:cNvPr>
          <p:cNvSpPr>
            <a:spLocks noGrp="1" noChangeArrowheads="1"/>
          </p:cNvSpPr>
          <p:nvPr>
            <p:ph type="title"/>
          </p:nvPr>
        </p:nvSpPr>
        <p:spPr>
          <a:xfrm>
            <a:off x="1905000" y="838200"/>
            <a:ext cx="6172200" cy="900113"/>
          </a:xfrm>
        </p:spPr>
        <p:txBody>
          <a:bodyPr>
            <a:normAutofit fontScale="90000"/>
          </a:bodyPr>
          <a:lstStyle/>
          <a:p>
            <a:pPr eaLnBrk="1" fontAlgn="auto" hangingPunct="1">
              <a:spcAft>
                <a:spcPts val="0"/>
              </a:spcAft>
              <a:defRPr/>
            </a:pPr>
            <a:r>
              <a:rPr lang="en-US" altLang="en-US" b="1" dirty="0">
                <a:solidFill>
                  <a:srgbClr val="0070C0"/>
                </a:solidFill>
              </a:rPr>
              <a:t>Managing Conflicts of Interest</a:t>
            </a:r>
          </a:p>
        </p:txBody>
      </p:sp>
      <p:sp>
        <p:nvSpPr>
          <p:cNvPr id="35843" name="Rectangle 5">
            <a:extLst>
              <a:ext uri="{FF2B5EF4-FFF2-40B4-BE49-F238E27FC236}">
                <a16:creationId xmlns:a16="http://schemas.microsoft.com/office/drawing/2014/main" id="{20276523-CBFF-4B7E-A821-7A9512528DDC}"/>
              </a:ext>
            </a:extLst>
          </p:cNvPr>
          <p:cNvSpPr>
            <a:spLocks noGrp="1" noChangeArrowheads="1"/>
          </p:cNvSpPr>
          <p:nvPr>
            <p:ph idx="1"/>
          </p:nvPr>
        </p:nvSpPr>
        <p:spPr>
          <a:xfrm>
            <a:off x="838200" y="2590800"/>
            <a:ext cx="7620000" cy="4038600"/>
          </a:xfrm>
        </p:spPr>
        <p:txBody>
          <a:bodyPr rtlCol="0">
            <a:normAutofit/>
          </a:bodyPr>
          <a:lstStyle/>
          <a:p>
            <a:pPr marL="91440" indent="-91440" eaLnBrk="1" fontAlgn="auto" hangingPunct="1">
              <a:spcAft>
                <a:spcPts val="0"/>
              </a:spcAft>
              <a:buFont typeface="Wingdings 3" charset="2"/>
              <a:buChar char=""/>
              <a:defRPr/>
            </a:pPr>
            <a:r>
              <a:rPr lang="en-US" altLang="en-US" dirty="0">
                <a:solidFill>
                  <a:schemeClr val="tx1">
                    <a:lumMod val="75000"/>
                    <a:lumOff val="25000"/>
                  </a:schemeClr>
                </a:solidFill>
              </a:rPr>
              <a:t>Institutional responsibility to identify</a:t>
            </a:r>
          </a:p>
          <a:p>
            <a:pPr marL="384048" lvl="1" indent="-182880" eaLnBrk="1" fontAlgn="auto" hangingPunct="1">
              <a:spcAft>
                <a:spcPts val="0"/>
              </a:spcAft>
              <a:buFont typeface="Courier New" panose="02070309020205020404" pitchFamily="49" charset="0"/>
              <a:buChar char="o"/>
              <a:defRPr/>
            </a:pPr>
            <a:r>
              <a:rPr lang="en-US" altLang="en-US" dirty="0">
                <a:solidFill>
                  <a:schemeClr val="tx1">
                    <a:lumMod val="75000"/>
                    <a:lumOff val="25000"/>
                  </a:schemeClr>
                </a:solidFill>
              </a:rPr>
              <a:t>Proposal based COI</a:t>
            </a:r>
          </a:p>
          <a:p>
            <a:pPr marL="384048" lvl="1" indent="-182880" eaLnBrk="1" fontAlgn="auto" hangingPunct="1">
              <a:spcAft>
                <a:spcPts val="0"/>
              </a:spcAft>
              <a:buFont typeface="Courier New" panose="02070309020205020404" pitchFamily="49" charset="0"/>
              <a:buChar char="o"/>
              <a:defRPr/>
            </a:pPr>
            <a:r>
              <a:rPr lang="en-US" altLang="en-US" dirty="0">
                <a:solidFill>
                  <a:schemeClr val="tx1">
                    <a:lumMod val="75000"/>
                    <a:lumOff val="25000"/>
                  </a:schemeClr>
                </a:solidFill>
              </a:rPr>
              <a:t>Routine reports of external financial interests</a:t>
            </a:r>
          </a:p>
          <a:p>
            <a:pPr marL="457200" lvl="1" indent="0" eaLnBrk="1" fontAlgn="auto" hangingPunct="1">
              <a:spcAft>
                <a:spcPts val="0"/>
              </a:spcAft>
              <a:buFont typeface="Wingdings 3" charset="2"/>
              <a:buNone/>
              <a:defRPr/>
            </a:pPr>
            <a:endParaRPr lang="en-US" altLang="en-US"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dirty="0">
                <a:solidFill>
                  <a:schemeClr val="tx1">
                    <a:lumMod val="75000"/>
                    <a:lumOff val="25000"/>
                  </a:schemeClr>
                </a:solidFill>
              </a:rPr>
              <a:t>Prior to expenditure of funds, notify funding agency of COI and assure that it is managed, reduced or eliminated</a:t>
            </a:r>
          </a:p>
          <a:p>
            <a:pPr marL="0" indent="0" eaLnBrk="1" fontAlgn="auto" hangingPunct="1">
              <a:spcAft>
                <a:spcPts val="0"/>
              </a:spcAft>
              <a:buFont typeface="Wingdings 3" charset="2"/>
              <a:buNone/>
              <a:defRPr/>
            </a:pPr>
            <a:endParaRPr lang="en-US" altLang="en-US"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dirty="0">
                <a:solidFill>
                  <a:schemeClr val="tx1">
                    <a:lumMod val="75000"/>
                    <a:lumOff val="25000"/>
                  </a:schemeClr>
                </a:solidFill>
              </a:rPr>
              <a:t>Update annually and/or as circumstances change</a:t>
            </a:r>
          </a:p>
          <a:p>
            <a:pPr marL="0" indent="0" eaLnBrk="1" fontAlgn="auto" hangingPunct="1">
              <a:spcAft>
                <a:spcPts val="0"/>
              </a:spcAft>
              <a:buFont typeface="Wingdings 3" charset="2"/>
              <a:buNone/>
              <a:defRPr/>
            </a:pPr>
            <a:endParaRPr lang="en-US" altLang="en-US" dirty="0">
              <a:solidFill>
                <a:schemeClr val="tx1">
                  <a:lumMod val="75000"/>
                  <a:lumOff val="25000"/>
                </a:schemeClr>
              </a:solidFill>
            </a:endParaRPr>
          </a:p>
        </p:txBody>
      </p:sp>
      <p:grpSp>
        <p:nvGrpSpPr>
          <p:cNvPr id="68612" name="Group 4">
            <a:extLst>
              <a:ext uri="{FF2B5EF4-FFF2-40B4-BE49-F238E27FC236}">
                <a16:creationId xmlns:a16="http://schemas.microsoft.com/office/drawing/2014/main" id="{2BF5A8D1-1B15-4DC8-9BB1-1847AD8F41C1}"/>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9F724B90-469C-4773-8137-D286DD6CE793}"/>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904982E1-8706-41FF-8C67-7DCAED5B7210}"/>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
            <a:extLst>
              <a:ext uri="{FF2B5EF4-FFF2-40B4-BE49-F238E27FC236}">
                <a16:creationId xmlns:a16="http://schemas.microsoft.com/office/drawing/2014/main" id="{6E8863CC-E498-4081-9AE4-819E26706C92}"/>
              </a:ext>
            </a:extLst>
          </p:cNvPr>
          <p:cNvSpPr>
            <a:spLocks noChangeArrowheads="1"/>
          </p:cNvSpPr>
          <p:nvPr/>
        </p:nvSpPr>
        <p:spPr bwMode="auto">
          <a:xfrm>
            <a:off x="838200" y="762000"/>
            <a:ext cx="7848600"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10000"/>
              </a:lnSpc>
              <a:spcBef>
                <a:spcPct val="50000"/>
              </a:spcBef>
              <a:buClr>
                <a:srgbClr val="0070C0"/>
              </a:buClr>
            </a:pPr>
            <a:r>
              <a:rPr lang="en-US" altLang="en-US" sz="3200" b="1">
                <a:solidFill>
                  <a:srgbClr val="0070C0"/>
                </a:solidFill>
              </a:rPr>
              <a:t>Managing Conflict, cont’d</a:t>
            </a:r>
            <a:endParaRPr lang="en-US" altLang="en-US" sz="3200">
              <a:solidFill>
                <a:srgbClr val="0070C0"/>
              </a:solidFill>
              <a:latin typeface="Times" panose="02020603050405020304" pitchFamily="18" charset="0"/>
            </a:endParaRPr>
          </a:p>
          <a:p>
            <a:pPr eaLnBrk="1" hangingPunct="1">
              <a:lnSpc>
                <a:spcPct val="110000"/>
              </a:lnSpc>
              <a:spcBef>
                <a:spcPct val="50000"/>
              </a:spcBef>
              <a:buClr>
                <a:srgbClr val="0070C0"/>
              </a:buClr>
            </a:pPr>
            <a:r>
              <a:rPr lang="en-US" altLang="en-US" sz="2800" i="1">
                <a:solidFill>
                  <a:srgbClr val="C00000"/>
                </a:solidFill>
                <a:latin typeface="Times" panose="02020603050405020304" pitchFamily="18" charset="0"/>
              </a:rPr>
              <a:t>As soon as you suspect a conflict exists:</a:t>
            </a:r>
          </a:p>
          <a:p>
            <a:pPr lvl="1" eaLnBrk="1" hangingPunct="1">
              <a:lnSpc>
                <a:spcPct val="110000"/>
              </a:lnSpc>
              <a:spcBef>
                <a:spcPct val="50000"/>
              </a:spcBef>
            </a:pPr>
            <a:r>
              <a:rPr lang="en-US" altLang="en-US" b="1">
                <a:solidFill>
                  <a:srgbClr val="0070C0"/>
                </a:solidFill>
                <a:latin typeface="Gill Sans MT" panose="020B0502020104020203" pitchFamily="34" charset="0"/>
              </a:rPr>
              <a:t>Talk</a:t>
            </a:r>
            <a:r>
              <a:rPr lang="en-US" altLang="en-US">
                <a:latin typeface="Gill Sans MT" panose="020B0502020104020203" pitchFamily="34" charset="0"/>
              </a:rPr>
              <a:t> with the responsible Institutional Official (IO) before taking action if there’s any risk of a conflict.</a:t>
            </a:r>
          </a:p>
          <a:p>
            <a:pPr lvl="1" eaLnBrk="1" hangingPunct="1">
              <a:lnSpc>
                <a:spcPct val="110000"/>
              </a:lnSpc>
              <a:spcBef>
                <a:spcPct val="50000"/>
              </a:spcBef>
            </a:pPr>
            <a:r>
              <a:rPr lang="en-US" altLang="en-US" b="1">
                <a:solidFill>
                  <a:srgbClr val="0070C0"/>
                </a:solidFill>
                <a:latin typeface="Gill Sans MT" panose="020B0502020104020203" pitchFamily="34" charset="0"/>
              </a:rPr>
              <a:t>Abstain</a:t>
            </a:r>
            <a:r>
              <a:rPr lang="en-US" altLang="en-US">
                <a:latin typeface="Gill Sans MT" panose="020B0502020104020203" pitchFamily="34" charset="0"/>
              </a:rPr>
              <a:t> from involvement or crucial decisions where there is a risk of real or perceived or potential COI.</a:t>
            </a:r>
          </a:p>
          <a:p>
            <a:pPr lvl="1" eaLnBrk="1" hangingPunct="1">
              <a:lnSpc>
                <a:spcPct val="110000"/>
              </a:lnSpc>
              <a:spcBef>
                <a:spcPct val="50000"/>
              </a:spcBef>
            </a:pPr>
            <a:endParaRPr lang="en-US" altLang="en-US">
              <a:latin typeface="Gill Sans MT" panose="020B0502020104020203" pitchFamily="34" charset="0"/>
            </a:endParaRPr>
          </a:p>
        </p:txBody>
      </p:sp>
      <p:grpSp>
        <p:nvGrpSpPr>
          <p:cNvPr id="70659" name="Group 4">
            <a:extLst>
              <a:ext uri="{FF2B5EF4-FFF2-40B4-BE49-F238E27FC236}">
                <a16:creationId xmlns:a16="http://schemas.microsoft.com/office/drawing/2014/main" id="{56542556-1A50-44ED-9F02-F2F208815BD2}"/>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7B74B797-3626-4223-8FD5-5CEBA994CF3C}"/>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02E454C8-365D-4687-A3E6-524AACAA3B84}"/>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835221C-CA0A-4B61-9B48-B67CF8502567}"/>
              </a:ext>
            </a:extLst>
          </p:cNvPr>
          <p:cNvSpPr>
            <a:spLocks noGrp="1" noChangeArrowheads="1"/>
          </p:cNvSpPr>
          <p:nvPr>
            <p:ph type="title"/>
          </p:nvPr>
        </p:nvSpPr>
        <p:spPr/>
        <p:txBody>
          <a:bodyPr/>
          <a:lstStyle/>
          <a:p>
            <a:pPr eaLnBrk="1" fontAlgn="auto" hangingPunct="1">
              <a:spcAft>
                <a:spcPts val="0"/>
              </a:spcAft>
              <a:defRPr/>
            </a:pPr>
            <a:r>
              <a:rPr lang="en-US" altLang="en-US" b="1">
                <a:solidFill>
                  <a:srgbClr val="0070C0"/>
                </a:solidFill>
              </a:rPr>
              <a:t>Managing Conflict (cont.)</a:t>
            </a:r>
          </a:p>
        </p:txBody>
      </p:sp>
      <p:sp>
        <p:nvSpPr>
          <p:cNvPr id="37891" name="Rectangle 3">
            <a:extLst>
              <a:ext uri="{FF2B5EF4-FFF2-40B4-BE49-F238E27FC236}">
                <a16:creationId xmlns:a16="http://schemas.microsoft.com/office/drawing/2014/main" id="{E8176EF9-1FEB-4E31-A86E-CDD8BBAA8007}"/>
              </a:ext>
            </a:extLst>
          </p:cNvPr>
          <p:cNvSpPr>
            <a:spLocks noGrp="1" noChangeArrowheads="1"/>
          </p:cNvSpPr>
          <p:nvPr>
            <p:ph idx="1"/>
          </p:nvPr>
        </p:nvSpPr>
        <p:spPr>
          <a:xfrm>
            <a:off x="1371600" y="2514600"/>
            <a:ext cx="6705600" cy="4038600"/>
          </a:xfrm>
        </p:spPr>
        <p:txBody>
          <a:bodyPr rtlCol="0">
            <a:normAutofit fontScale="92500" lnSpcReduction="20000"/>
          </a:bodyPr>
          <a:lstStyle/>
          <a:p>
            <a:pPr marL="91440" indent="-91440" eaLnBrk="1" fontAlgn="auto" hangingPunct="1">
              <a:spcAft>
                <a:spcPts val="0"/>
              </a:spcAft>
              <a:buFont typeface="Wingdings 3" charset="2"/>
              <a:buChar char=""/>
              <a:defRPr/>
            </a:pPr>
            <a:r>
              <a:rPr lang="en-US" altLang="en-US" sz="2400" dirty="0">
                <a:solidFill>
                  <a:schemeClr val="tx1">
                    <a:lumMod val="75000"/>
                    <a:lumOff val="25000"/>
                  </a:schemeClr>
                </a:solidFill>
              </a:rPr>
              <a:t>Public Disclosure</a:t>
            </a:r>
          </a:p>
          <a:p>
            <a:pPr marL="91440" indent="-91440" eaLnBrk="1" fontAlgn="auto" hangingPunct="1">
              <a:spcAft>
                <a:spcPts val="0"/>
              </a:spcAft>
              <a:buFont typeface="Wingdings" panose="05000000000000000000" pitchFamily="2" charset="2"/>
              <a:buNone/>
              <a:defRPr/>
            </a:pPr>
            <a:endParaRPr lang="en-US" altLang="en-US" sz="2400"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sz="2400" dirty="0">
                <a:solidFill>
                  <a:schemeClr val="tx1">
                    <a:lumMod val="75000"/>
                    <a:lumOff val="25000"/>
                  </a:schemeClr>
                </a:solidFill>
              </a:rPr>
              <a:t>Monitoring by Independent Reviewers</a:t>
            </a:r>
          </a:p>
          <a:p>
            <a:pPr marL="91440" indent="-91440" eaLnBrk="1" fontAlgn="auto" hangingPunct="1">
              <a:spcAft>
                <a:spcPts val="0"/>
              </a:spcAft>
              <a:buFont typeface="Wingdings" panose="05000000000000000000" pitchFamily="2" charset="2"/>
              <a:buNone/>
              <a:defRPr/>
            </a:pPr>
            <a:endParaRPr lang="en-US" altLang="en-US" sz="2400"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sz="2400" dirty="0">
                <a:solidFill>
                  <a:schemeClr val="tx1">
                    <a:lumMod val="75000"/>
                    <a:lumOff val="25000"/>
                  </a:schemeClr>
                </a:solidFill>
              </a:rPr>
              <a:t>Modification of Research Plan</a:t>
            </a:r>
          </a:p>
          <a:p>
            <a:pPr marL="91440" indent="-91440" eaLnBrk="1" fontAlgn="auto" hangingPunct="1">
              <a:spcAft>
                <a:spcPts val="0"/>
              </a:spcAft>
              <a:buFont typeface="Wingdings" panose="05000000000000000000" pitchFamily="2" charset="2"/>
              <a:buNone/>
              <a:defRPr/>
            </a:pPr>
            <a:endParaRPr lang="en-US" altLang="en-US" sz="2400"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sz="2400" dirty="0">
                <a:solidFill>
                  <a:schemeClr val="tx1">
                    <a:lumMod val="75000"/>
                    <a:lumOff val="25000"/>
                  </a:schemeClr>
                </a:solidFill>
              </a:rPr>
              <a:t>Publication Oversight</a:t>
            </a:r>
          </a:p>
          <a:p>
            <a:pPr marL="91440" indent="-91440" eaLnBrk="1" fontAlgn="auto" hangingPunct="1">
              <a:spcAft>
                <a:spcPts val="0"/>
              </a:spcAft>
              <a:buFont typeface="Wingdings" panose="05000000000000000000" pitchFamily="2" charset="2"/>
              <a:buNone/>
              <a:defRPr/>
            </a:pPr>
            <a:endParaRPr lang="en-US" altLang="en-US" sz="900" dirty="0">
              <a:solidFill>
                <a:schemeClr val="tx1">
                  <a:lumMod val="75000"/>
                  <a:lumOff val="25000"/>
                </a:schemeClr>
              </a:solidFill>
            </a:endParaRPr>
          </a:p>
          <a:p>
            <a:pPr marL="0" indent="0" eaLnBrk="1" fontAlgn="auto" hangingPunct="1">
              <a:spcAft>
                <a:spcPts val="0"/>
              </a:spcAft>
              <a:buFont typeface="Arial"/>
              <a:buNone/>
              <a:defRPr/>
            </a:pPr>
            <a:endParaRPr lang="en-US" altLang="en-US" dirty="0">
              <a:solidFill>
                <a:schemeClr val="tx1">
                  <a:lumMod val="75000"/>
                  <a:lumOff val="25000"/>
                </a:schemeClr>
              </a:solidFill>
            </a:endParaRPr>
          </a:p>
          <a:p>
            <a:pPr marL="91440" indent="-91440" eaLnBrk="1" fontAlgn="auto" hangingPunct="1">
              <a:spcAft>
                <a:spcPts val="0"/>
              </a:spcAft>
              <a:buFont typeface="Wingdings" panose="05000000000000000000" pitchFamily="2" charset="2"/>
              <a:buNone/>
              <a:defRPr/>
            </a:pPr>
            <a:endParaRPr lang="en-US" altLang="en-US" sz="900" dirty="0">
              <a:solidFill>
                <a:schemeClr val="tx1">
                  <a:lumMod val="75000"/>
                  <a:lumOff val="25000"/>
                </a:schemeClr>
              </a:solidFill>
            </a:endParaRPr>
          </a:p>
          <a:p>
            <a:pPr marL="0" indent="0" eaLnBrk="1" fontAlgn="auto" hangingPunct="1">
              <a:spcAft>
                <a:spcPts val="0"/>
              </a:spcAft>
              <a:buFont typeface="Wingdings 3" charset="2"/>
              <a:buNone/>
              <a:defRPr/>
            </a:pPr>
            <a:r>
              <a:rPr lang="en-US" altLang="en-US" dirty="0">
                <a:solidFill>
                  <a:schemeClr val="tx1">
                    <a:lumMod val="75000"/>
                    <a:lumOff val="25000"/>
                  </a:schemeClr>
                </a:solidFill>
              </a:rPr>
              <a:t>	</a:t>
            </a:r>
          </a:p>
        </p:txBody>
      </p:sp>
      <p:grpSp>
        <p:nvGrpSpPr>
          <p:cNvPr id="71684" name="Group 4">
            <a:extLst>
              <a:ext uri="{FF2B5EF4-FFF2-40B4-BE49-F238E27FC236}">
                <a16:creationId xmlns:a16="http://schemas.microsoft.com/office/drawing/2014/main" id="{40F909BA-968D-4A44-BCE3-F9B79FCF3ABA}"/>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B88B8F2C-9371-4E0C-84CC-4119CDF6F0B8}"/>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AC85A9CE-64B6-4F0B-B31F-66A72A2F24A6}"/>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DB34DD63-589B-43A3-90C2-FEC893954F87}"/>
              </a:ext>
            </a:extLst>
          </p:cNvPr>
          <p:cNvSpPr>
            <a:spLocks noGrp="1" noChangeArrowheads="1"/>
          </p:cNvSpPr>
          <p:nvPr>
            <p:ph type="title"/>
          </p:nvPr>
        </p:nvSpPr>
        <p:spPr/>
        <p:txBody>
          <a:bodyPr/>
          <a:lstStyle/>
          <a:p>
            <a:pPr eaLnBrk="1" fontAlgn="auto" hangingPunct="1">
              <a:spcAft>
                <a:spcPts val="0"/>
              </a:spcAft>
              <a:defRPr/>
            </a:pPr>
            <a:r>
              <a:rPr lang="en-US" altLang="en-US" b="1">
                <a:solidFill>
                  <a:srgbClr val="0070C0"/>
                </a:solidFill>
              </a:rPr>
              <a:t>Managing Conflict (cont.)</a:t>
            </a:r>
          </a:p>
        </p:txBody>
      </p:sp>
      <p:sp>
        <p:nvSpPr>
          <p:cNvPr id="37891" name="Rectangle 3">
            <a:extLst>
              <a:ext uri="{FF2B5EF4-FFF2-40B4-BE49-F238E27FC236}">
                <a16:creationId xmlns:a16="http://schemas.microsoft.com/office/drawing/2014/main" id="{A4E045C1-A47E-4D5A-A153-773E16FA5FD4}"/>
              </a:ext>
            </a:extLst>
          </p:cNvPr>
          <p:cNvSpPr>
            <a:spLocks noGrp="1" noChangeArrowheads="1"/>
          </p:cNvSpPr>
          <p:nvPr>
            <p:ph idx="1"/>
          </p:nvPr>
        </p:nvSpPr>
        <p:spPr>
          <a:xfrm>
            <a:off x="1371600" y="2819400"/>
            <a:ext cx="6604000" cy="3733800"/>
          </a:xfrm>
        </p:spPr>
        <p:txBody>
          <a:bodyPr rtlCol="0">
            <a:normAutofit fontScale="62500" lnSpcReduction="20000"/>
          </a:bodyPr>
          <a:lstStyle/>
          <a:p>
            <a:pPr marL="91440" indent="-91440" eaLnBrk="1" fontAlgn="auto" hangingPunct="1">
              <a:spcAft>
                <a:spcPts val="0"/>
              </a:spcAft>
              <a:buFont typeface="Wingdings 3" charset="2"/>
              <a:buChar char=""/>
              <a:defRPr/>
            </a:pPr>
            <a:r>
              <a:rPr lang="en-US" altLang="en-US" sz="3400" dirty="0">
                <a:solidFill>
                  <a:schemeClr val="tx1">
                    <a:lumMod val="75000"/>
                    <a:lumOff val="25000"/>
                  </a:schemeClr>
                </a:solidFill>
              </a:rPr>
              <a:t>Divestiture of Significant Financial Interest</a:t>
            </a:r>
          </a:p>
          <a:p>
            <a:pPr marL="91440" indent="-91440" eaLnBrk="1" fontAlgn="auto" hangingPunct="1">
              <a:spcAft>
                <a:spcPts val="0"/>
              </a:spcAft>
              <a:buFont typeface="Wingdings" panose="05000000000000000000" pitchFamily="2" charset="2"/>
              <a:buNone/>
              <a:defRPr/>
            </a:pPr>
            <a:endParaRPr lang="en-US" altLang="en-US" sz="3400"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sz="3400" dirty="0">
                <a:solidFill>
                  <a:schemeClr val="tx1">
                    <a:lumMod val="75000"/>
                    <a:lumOff val="25000"/>
                  </a:schemeClr>
                </a:solidFill>
              </a:rPr>
              <a:t>Disqualification from Participation in the Portion of the Research that would be Affected by Significant Financial Interests</a:t>
            </a:r>
          </a:p>
          <a:p>
            <a:pPr marL="91440" indent="-91440" eaLnBrk="1" fontAlgn="auto" hangingPunct="1">
              <a:spcAft>
                <a:spcPts val="0"/>
              </a:spcAft>
              <a:buFont typeface="Wingdings" panose="05000000000000000000" pitchFamily="2" charset="2"/>
              <a:buNone/>
              <a:defRPr/>
            </a:pPr>
            <a:endParaRPr lang="en-US" altLang="en-US" sz="3400" dirty="0">
              <a:solidFill>
                <a:schemeClr val="tx1">
                  <a:lumMod val="75000"/>
                  <a:lumOff val="25000"/>
                </a:schemeClr>
              </a:solidFill>
            </a:endParaRPr>
          </a:p>
          <a:p>
            <a:pPr marL="91440" indent="-91440" eaLnBrk="1" fontAlgn="auto" hangingPunct="1">
              <a:spcAft>
                <a:spcPts val="0"/>
              </a:spcAft>
              <a:buFont typeface="Wingdings 3" charset="2"/>
              <a:buChar char=""/>
              <a:defRPr/>
            </a:pPr>
            <a:r>
              <a:rPr lang="en-US" altLang="en-US" sz="3400" dirty="0">
                <a:solidFill>
                  <a:schemeClr val="tx1">
                    <a:lumMod val="75000"/>
                    <a:lumOff val="25000"/>
                  </a:schemeClr>
                </a:solidFill>
              </a:rPr>
              <a:t>Severance of Relationships that Create Conflicts</a:t>
            </a:r>
          </a:p>
          <a:p>
            <a:pPr marL="91440" indent="-91440" eaLnBrk="1" fontAlgn="auto" hangingPunct="1">
              <a:spcAft>
                <a:spcPts val="0"/>
              </a:spcAft>
              <a:buFont typeface="Wingdings" panose="05000000000000000000" pitchFamily="2" charset="2"/>
              <a:buNone/>
              <a:defRPr/>
            </a:pPr>
            <a:endParaRPr lang="en-US" altLang="en-US" sz="900" dirty="0">
              <a:solidFill>
                <a:schemeClr val="tx1">
                  <a:lumMod val="75000"/>
                  <a:lumOff val="25000"/>
                </a:schemeClr>
              </a:solidFill>
            </a:endParaRPr>
          </a:p>
          <a:p>
            <a:pPr marL="0" indent="0" eaLnBrk="1" fontAlgn="auto" hangingPunct="1">
              <a:spcAft>
                <a:spcPts val="0"/>
              </a:spcAft>
              <a:buFont typeface="Arial"/>
              <a:buNone/>
              <a:defRPr/>
            </a:pPr>
            <a:endParaRPr lang="en-US" altLang="en-US" dirty="0">
              <a:solidFill>
                <a:schemeClr val="tx1">
                  <a:lumMod val="75000"/>
                  <a:lumOff val="25000"/>
                </a:schemeClr>
              </a:solidFill>
            </a:endParaRPr>
          </a:p>
          <a:p>
            <a:pPr marL="0" indent="0" eaLnBrk="1" fontAlgn="auto" hangingPunct="1">
              <a:spcAft>
                <a:spcPts val="0"/>
              </a:spcAft>
              <a:buFont typeface="Arial"/>
              <a:buNone/>
              <a:defRPr/>
            </a:pPr>
            <a:endParaRPr lang="en-US" altLang="en-US" dirty="0">
              <a:solidFill>
                <a:schemeClr val="tx1">
                  <a:lumMod val="75000"/>
                  <a:lumOff val="25000"/>
                </a:schemeClr>
              </a:solidFill>
            </a:endParaRPr>
          </a:p>
          <a:p>
            <a:pPr marL="91440" indent="-91440" eaLnBrk="1" fontAlgn="auto" hangingPunct="1">
              <a:spcAft>
                <a:spcPts val="0"/>
              </a:spcAft>
              <a:buFont typeface="Wingdings" panose="05000000000000000000" pitchFamily="2" charset="2"/>
              <a:buNone/>
              <a:defRPr/>
            </a:pPr>
            <a:endParaRPr lang="en-US" altLang="en-US" sz="900" dirty="0">
              <a:solidFill>
                <a:schemeClr val="tx1">
                  <a:lumMod val="75000"/>
                  <a:lumOff val="25000"/>
                </a:schemeClr>
              </a:solidFill>
            </a:endParaRPr>
          </a:p>
          <a:p>
            <a:pPr marL="0" indent="0" eaLnBrk="1" fontAlgn="auto" hangingPunct="1">
              <a:spcAft>
                <a:spcPts val="0"/>
              </a:spcAft>
              <a:buFont typeface="Wingdings 3" charset="2"/>
              <a:buNone/>
              <a:defRPr/>
            </a:pPr>
            <a:r>
              <a:rPr lang="en-US" altLang="en-US" dirty="0">
                <a:solidFill>
                  <a:schemeClr val="tx1">
                    <a:lumMod val="75000"/>
                    <a:lumOff val="25000"/>
                  </a:schemeClr>
                </a:solidFill>
              </a:rPr>
              <a:t>	</a:t>
            </a:r>
          </a:p>
        </p:txBody>
      </p:sp>
      <p:grpSp>
        <p:nvGrpSpPr>
          <p:cNvPr id="73732" name="Group 4">
            <a:extLst>
              <a:ext uri="{FF2B5EF4-FFF2-40B4-BE49-F238E27FC236}">
                <a16:creationId xmlns:a16="http://schemas.microsoft.com/office/drawing/2014/main" id="{2798091F-9808-4B31-A6F5-733DE2279636}"/>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D0861E2C-3B2A-46AA-8CD6-814041746F4A}"/>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82E3D812-B171-483E-B5C7-89720358C2BA}"/>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E8C708C-B051-4375-BBBB-A73A41A1D3F2}"/>
              </a:ext>
            </a:extLst>
          </p:cNvPr>
          <p:cNvSpPr>
            <a:spLocks noGrp="1" noChangeArrowheads="1"/>
          </p:cNvSpPr>
          <p:nvPr>
            <p:ph type="title"/>
          </p:nvPr>
        </p:nvSpPr>
        <p:spPr>
          <a:xfrm>
            <a:off x="457200" y="471488"/>
            <a:ext cx="8229600" cy="1143000"/>
          </a:xfrm>
        </p:spPr>
        <p:txBody>
          <a:bodyPr>
            <a:noAutofit/>
          </a:bodyPr>
          <a:lstStyle/>
          <a:p>
            <a:pPr algn="ctr" eaLnBrk="1" fontAlgn="auto" hangingPunct="1">
              <a:spcAft>
                <a:spcPts val="0"/>
              </a:spcAft>
              <a:defRPr/>
            </a:pPr>
            <a:r>
              <a:rPr lang="en-US" sz="3600" b="1" dirty="0">
                <a:solidFill>
                  <a:srgbClr val="0070C0"/>
                </a:solidFill>
              </a:rPr>
              <a:t>Deemed Export</a:t>
            </a:r>
            <a:endParaRPr lang="en-US" altLang="en-US" sz="3600" b="1" dirty="0">
              <a:solidFill>
                <a:srgbClr val="0070C0"/>
              </a:solidFill>
              <a:latin typeface="+mn-lt"/>
            </a:endParaRPr>
          </a:p>
        </p:txBody>
      </p:sp>
      <p:sp>
        <p:nvSpPr>
          <p:cNvPr id="6147" name="Rectangle 3">
            <a:extLst>
              <a:ext uri="{FF2B5EF4-FFF2-40B4-BE49-F238E27FC236}">
                <a16:creationId xmlns:a16="http://schemas.microsoft.com/office/drawing/2014/main" id="{67880F92-6800-42F9-8408-A10331A9595D}"/>
              </a:ext>
            </a:extLst>
          </p:cNvPr>
          <p:cNvSpPr>
            <a:spLocks noGrp="1" noChangeArrowheads="1"/>
          </p:cNvSpPr>
          <p:nvPr>
            <p:ph idx="1"/>
          </p:nvPr>
        </p:nvSpPr>
        <p:spPr>
          <a:xfrm>
            <a:off x="457200" y="1600200"/>
            <a:ext cx="8229600" cy="4876800"/>
          </a:xfrm>
        </p:spPr>
        <p:txBody>
          <a:bodyPr rtlCol="0">
            <a:noAutofit/>
          </a:bodyPr>
          <a:lstStyle/>
          <a:p>
            <a:pPr marL="91440" indent="-91440" eaLnBrk="1" fontAlgn="auto" hangingPunct="1">
              <a:defRPr/>
            </a:pPr>
            <a:endParaRPr lang="en-US" sz="2400" dirty="0">
              <a:solidFill>
                <a:schemeClr val="tx1">
                  <a:lumMod val="75000"/>
                  <a:lumOff val="25000"/>
                </a:schemeClr>
              </a:solidFill>
            </a:endParaRPr>
          </a:p>
          <a:p>
            <a:pPr marL="91440" indent="-91440" eaLnBrk="1" fontAlgn="auto" hangingPunct="1">
              <a:defRPr/>
            </a:pPr>
            <a:r>
              <a:rPr lang="en-US" altLang="en-US" sz="2400" dirty="0">
                <a:solidFill>
                  <a:schemeClr val="tx1">
                    <a:lumMod val="75000"/>
                    <a:lumOff val="25000"/>
                  </a:schemeClr>
                </a:solidFill>
              </a:rPr>
              <a:t>A “deemed export” is an export of technology or source code to a </a:t>
            </a:r>
            <a:r>
              <a:rPr lang="en-US" altLang="en-US" sz="2400" dirty="0">
                <a:solidFill>
                  <a:srgbClr val="FF0000"/>
                </a:solidFill>
              </a:rPr>
              <a:t>foreign person </a:t>
            </a:r>
            <a:r>
              <a:rPr lang="en-US" altLang="en-US" sz="2400" u="sng" dirty="0">
                <a:solidFill>
                  <a:schemeClr val="tx1">
                    <a:lumMod val="75000"/>
                    <a:lumOff val="25000"/>
                  </a:schemeClr>
                </a:solidFill>
              </a:rPr>
              <a:t>in the U.S.</a:t>
            </a:r>
          </a:p>
          <a:p>
            <a:pPr marL="91440" indent="-91440" eaLnBrk="1" fontAlgn="auto" hangingPunct="1">
              <a:defRPr/>
            </a:pPr>
            <a:endParaRPr lang="en-US" sz="2400" dirty="0">
              <a:solidFill>
                <a:schemeClr val="tx1">
                  <a:lumMod val="75000"/>
                  <a:lumOff val="25000"/>
                </a:schemeClr>
              </a:solidFill>
              <a:latin typeface="+mj-lt"/>
              <a:cs typeface="Arial" charset="0"/>
            </a:endParaRPr>
          </a:p>
          <a:p>
            <a:pPr marL="201168" lvl="1" indent="0" eaLnBrk="1" fontAlgn="auto" hangingPunct="1">
              <a:buFont typeface="Calibri" panose="020F0502020204030204" pitchFamily="34" charset="0"/>
              <a:buNone/>
              <a:defRPr/>
            </a:pPr>
            <a:r>
              <a:rPr lang="en-US" altLang="en-US" sz="2400" dirty="0">
                <a:solidFill>
                  <a:schemeClr val="tx1">
                    <a:lumMod val="75000"/>
                    <a:lumOff val="25000"/>
                  </a:schemeClr>
                </a:solidFill>
                <a:latin typeface="Corbel" panose="020B0503020204020204" pitchFamily="34" charset="0"/>
              </a:rPr>
              <a:t>Examples of a deemed export of technology or source code:</a:t>
            </a:r>
          </a:p>
          <a:p>
            <a:pPr marL="566928" lvl="2" indent="-182880" eaLnBrk="1" fontAlgn="auto" hangingPunct="1">
              <a:defRPr/>
            </a:pPr>
            <a:r>
              <a:rPr lang="en-US" altLang="en-US" sz="2400" b="1" i="1" dirty="0">
                <a:solidFill>
                  <a:schemeClr val="tx1">
                    <a:lumMod val="75000"/>
                    <a:lumOff val="25000"/>
                  </a:schemeClr>
                </a:solidFill>
                <a:latin typeface="Corbel" panose="020B0503020204020204" pitchFamily="34" charset="0"/>
              </a:rPr>
              <a:t>Visual inspection of controlled technology</a:t>
            </a:r>
          </a:p>
          <a:p>
            <a:pPr marL="566928" lvl="2" indent="-182880" eaLnBrk="1" fontAlgn="auto" hangingPunct="1">
              <a:defRPr/>
            </a:pPr>
            <a:r>
              <a:rPr lang="en-US" altLang="en-US" sz="2400" b="1" i="1" dirty="0">
                <a:solidFill>
                  <a:schemeClr val="tx1">
                    <a:lumMod val="75000"/>
                    <a:lumOff val="25000"/>
                  </a:schemeClr>
                </a:solidFill>
                <a:latin typeface="Corbel" panose="020B0503020204020204" pitchFamily="34" charset="0"/>
              </a:rPr>
              <a:t>Oral exchange of  technical information</a:t>
            </a:r>
          </a:p>
          <a:p>
            <a:pPr marL="566928" lvl="2" indent="-182880" eaLnBrk="1" fontAlgn="auto" hangingPunct="1">
              <a:defRPr/>
            </a:pPr>
            <a:r>
              <a:rPr lang="en-US" altLang="en-US" sz="2400" b="1" i="1" dirty="0">
                <a:solidFill>
                  <a:schemeClr val="tx1">
                    <a:lumMod val="75000"/>
                    <a:lumOff val="25000"/>
                  </a:schemeClr>
                </a:solidFill>
                <a:latin typeface="Corbel" panose="020B0503020204020204" pitchFamily="34" charset="0"/>
              </a:rPr>
              <a:t>Guidance is given on the practice or application of a technology</a:t>
            </a:r>
          </a:p>
          <a:p>
            <a:pPr marL="201168" lvl="1" indent="0" eaLnBrk="1" fontAlgn="auto" hangingPunct="1">
              <a:buFont typeface="Calibri" panose="020F0502020204030204" pitchFamily="34" charset="0"/>
              <a:buNone/>
              <a:defRPr/>
            </a:pPr>
            <a:endParaRPr lang="en-US" sz="2400" dirty="0">
              <a:solidFill>
                <a:schemeClr val="tx1">
                  <a:lumMod val="75000"/>
                  <a:lumOff val="25000"/>
                </a:schemeClr>
              </a:solidFill>
              <a:latin typeface="+mj-lt"/>
              <a:cs typeface="Arial" charset="0"/>
            </a:endParaRPr>
          </a:p>
        </p:txBody>
      </p:sp>
      <p:grpSp>
        <p:nvGrpSpPr>
          <p:cNvPr id="16388" name="Group 4">
            <a:extLst>
              <a:ext uri="{FF2B5EF4-FFF2-40B4-BE49-F238E27FC236}">
                <a16:creationId xmlns:a16="http://schemas.microsoft.com/office/drawing/2014/main" id="{DB381269-8FD1-4E45-9A46-C411DF71943B}"/>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89C470DC-9F5F-405C-A8AE-450FAE3A218D}"/>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DCED4212-7546-4731-9834-CBC7C77D46B9}"/>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1D71C329-2612-4F42-8FD7-E32D58889A32}"/>
              </a:ext>
            </a:extLst>
          </p:cNvPr>
          <p:cNvSpPr>
            <a:spLocks noGrp="1"/>
          </p:cNvSpPr>
          <p:nvPr>
            <p:ph type="title"/>
          </p:nvPr>
        </p:nvSpPr>
        <p:spPr/>
        <p:txBody>
          <a:bodyPr/>
          <a:lstStyle/>
          <a:p>
            <a:pPr eaLnBrk="1" fontAlgn="auto" hangingPunct="1">
              <a:spcAft>
                <a:spcPts val="0"/>
              </a:spcAft>
              <a:defRPr/>
            </a:pPr>
            <a:r>
              <a:rPr lang="en-US" altLang="en-US" b="1" dirty="0">
                <a:solidFill>
                  <a:srgbClr val="0070C0"/>
                </a:solidFill>
              </a:rPr>
              <a:t>Why Management Plans?</a:t>
            </a:r>
          </a:p>
        </p:txBody>
      </p:sp>
      <p:sp>
        <p:nvSpPr>
          <p:cNvPr id="3" name="Rectangle 2">
            <a:extLst>
              <a:ext uri="{FF2B5EF4-FFF2-40B4-BE49-F238E27FC236}">
                <a16:creationId xmlns:a16="http://schemas.microsoft.com/office/drawing/2014/main" id="{311DE398-2591-4D3B-8CE2-A9AB9152D06A}"/>
              </a:ext>
            </a:extLst>
          </p:cNvPr>
          <p:cNvSpPr/>
          <p:nvPr/>
        </p:nvSpPr>
        <p:spPr>
          <a:xfrm>
            <a:off x="1066800" y="2514600"/>
            <a:ext cx="7315200" cy="3846513"/>
          </a:xfrm>
          <a:prstGeom prst="rect">
            <a:avLst/>
          </a:prstGeom>
        </p:spPr>
        <p:txBody>
          <a:bodyPr>
            <a:spAutoFit/>
          </a:bodyPr>
          <a:lstStyle/>
          <a:p>
            <a:pPr>
              <a:defRPr/>
            </a:pPr>
            <a:r>
              <a:rPr lang="en-US" dirty="0">
                <a:solidFill>
                  <a:srgbClr val="C00000"/>
                </a:solidFill>
              </a:rPr>
              <a:t>Management Plans are:</a:t>
            </a:r>
          </a:p>
          <a:p>
            <a:pPr marL="285750" indent="-285750">
              <a:buFont typeface="Arial" panose="020B0604020202020204" pitchFamily="34" charset="0"/>
              <a:buChar char="•"/>
              <a:defRPr/>
            </a:pPr>
            <a:r>
              <a:rPr lang="en-US" sz="2000" dirty="0"/>
              <a:t>Designed to help eliminate bias in your research</a:t>
            </a:r>
          </a:p>
          <a:p>
            <a:pPr marL="285750" indent="-285750">
              <a:buFont typeface="Arial" panose="020B0604020202020204" pitchFamily="34" charset="0"/>
              <a:buChar char="•"/>
              <a:defRPr/>
            </a:pPr>
            <a:r>
              <a:rPr lang="en-US" sz="2000" dirty="0"/>
              <a:t>Individualized for you and the COIs that you have disclosed</a:t>
            </a:r>
          </a:p>
          <a:p>
            <a:pPr marL="285750" indent="-285750">
              <a:buFont typeface="Arial" panose="020B0604020202020204" pitchFamily="34" charset="0"/>
              <a:buChar char="•"/>
              <a:defRPr/>
            </a:pPr>
            <a:r>
              <a:rPr lang="en-US" sz="2000" dirty="0"/>
              <a:t>Provide an opportunity for the D-RED/Office of Research Compliance to assist in making sure your work is in compliance.</a:t>
            </a:r>
            <a:endParaRPr lang="en-US" sz="2000" b="1" dirty="0"/>
          </a:p>
          <a:p>
            <a:pPr>
              <a:defRPr/>
            </a:pPr>
            <a:endParaRPr lang="en-US" sz="2000" dirty="0"/>
          </a:p>
          <a:p>
            <a:pPr>
              <a:defRPr/>
            </a:pPr>
            <a:r>
              <a:rPr lang="en-US" sz="2000" dirty="0">
                <a:solidFill>
                  <a:srgbClr val="C00000"/>
                </a:solidFill>
              </a:rPr>
              <a:t>Management Plans are NOT</a:t>
            </a:r>
            <a:r>
              <a:rPr lang="en-US" sz="2000" i="1" dirty="0">
                <a:solidFill>
                  <a:srgbClr val="0070C0"/>
                </a:solidFill>
              </a:rPr>
              <a:t>:</a:t>
            </a:r>
          </a:p>
          <a:p>
            <a:pPr marL="285750" indent="-285750">
              <a:buFont typeface="Arial" panose="020B0604020202020204" pitchFamily="34" charset="0"/>
              <a:buChar char="•"/>
              <a:defRPr/>
            </a:pPr>
            <a:r>
              <a:rPr lang="en-US" sz="2000" dirty="0"/>
              <a:t>Punitive measures</a:t>
            </a:r>
          </a:p>
          <a:p>
            <a:pPr marL="285750" indent="-285750">
              <a:buFont typeface="Arial" panose="020B0604020202020204" pitchFamily="34" charset="0"/>
              <a:buChar char="•"/>
              <a:defRPr/>
            </a:pPr>
            <a:r>
              <a:rPr lang="en-US" sz="2000" dirty="0"/>
              <a:t>Meant to be burdensome to you, your lab, or your research</a:t>
            </a:r>
          </a:p>
          <a:p>
            <a:pPr marL="285750" indent="-285750">
              <a:buFont typeface="Arial" panose="020B0604020202020204" pitchFamily="34" charset="0"/>
              <a:buChar char="•"/>
              <a:defRPr/>
            </a:pPr>
            <a:r>
              <a:rPr lang="en-US" sz="2000" dirty="0"/>
              <a:t>Hindrances to your academic freedom or meant to interfere with your financial opportunities.</a:t>
            </a:r>
          </a:p>
          <a:p>
            <a:pPr>
              <a:defRPr/>
            </a:pPr>
            <a:endParaRPr lang="en-US" sz="2000" dirty="0"/>
          </a:p>
        </p:txBody>
      </p:sp>
      <p:grpSp>
        <p:nvGrpSpPr>
          <p:cNvPr id="75780" name="Group 4">
            <a:extLst>
              <a:ext uri="{FF2B5EF4-FFF2-40B4-BE49-F238E27FC236}">
                <a16:creationId xmlns:a16="http://schemas.microsoft.com/office/drawing/2014/main" id="{71D08AFD-5873-4EF0-9F68-8EA8A2665685}"/>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94F40E96-BFEC-4882-9C27-C71825ECB3AD}"/>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F028420D-EC52-4CFA-A23F-AF3ACFCD9037}"/>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774C2C2-EB06-4C0A-A917-7931CE5143B5}"/>
              </a:ext>
            </a:extLst>
          </p:cNvPr>
          <p:cNvSpPr>
            <a:spLocks noGrp="1" noChangeArrowheads="1"/>
          </p:cNvSpPr>
          <p:nvPr>
            <p:ph type="title"/>
          </p:nvPr>
        </p:nvSpPr>
        <p:spPr>
          <a:xfrm>
            <a:off x="1905000" y="838200"/>
            <a:ext cx="6019800" cy="838200"/>
          </a:xfrm>
        </p:spPr>
        <p:txBody>
          <a:bodyPr/>
          <a:lstStyle/>
          <a:p>
            <a:pPr eaLnBrk="1" fontAlgn="auto" hangingPunct="1">
              <a:spcAft>
                <a:spcPts val="0"/>
              </a:spcAft>
              <a:defRPr/>
            </a:pPr>
            <a:r>
              <a:rPr lang="en-US" altLang="en-US" b="1" dirty="0">
                <a:solidFill>
                  <a:srgbClr val="0070C0"/>
                </a:solidFill>
              </a:rPr>
              <a:t>CONSEQUENCES</a:t>
            </a:r>
          </a:p>
        </p:txBody>
      </p:sp>
      <p:sp>
        <p:nvSpPr>
          <p:cNvPr id="76803" name="Rectangle 3">
            <a:extLst>
              <a:ext uri="{FF2B5EF4-FFF2-40B4-BE49-F238E27FC236}">
                <a16:creationId xmlns:a16="http://schemas.microsoft.com/office/drawing/2014/main" id="{68D81BB0-793A-4E62-8E31-318FD54BBA38}"/>
              </a:ext>
            </a:extLst>
          </p:cNvPr>
          <p:cNvSpPr>
            <a:spLocks noGrp="1" noChangeArrowheads="1"/>
          </p:cNvSpPr>
          <p:nvPr>
            <p:ph idx="1"/>
          </p:nvPr>
        </p:nvSpPr>
        <p:spPr>
          <a:xfrm>
            <a:off x="1676400" y="2438400"/>
            <a:ext cx="6477000" cy="4038600"/>
          </a:xfrm>
        </p:spPr>
        <p:txBody>
          <a:bodyPr/>
          <a:lstStyle/>
          <a:p>
            <a:pPr eaLnBrk="1" hangingPunct="1">
              <a:buFont typeface="Wingdings" panose="05000000000000000000" pitchFamily="2" charset="2"/>
              <a:buChar char="q"/>
            </a:pPr>
            <a:r>
              <a:rPr lang="en-US" altLang="en-US"/>
              <a:t>University subject to liability for failure to disclose known conflicts (See, e.g., </a:t>
            </a:r>
            <a:r>
              <a:rPr lang="en-US" altLang="en-US" u="sng"/>
              <a:t>Gelsinger v U Penn)</a:t>
            </a:r>
            <a:endParaRPr lang="en-US" altLang="en-US"/>
          </a:p>
          <a:p>
            <a:pPr eaLnBrk="1" hangingPunct="1"/>
            <a:r>
              <a:rPr lang="en-US" altLang="en-US" sz="1600" i="1"/>
              <a:t>Gelsinger, who was 18 and had an inherited liver disorder, died Sept. 17, 1999, just four days after getting an experimental infusion of trillions of genetically engineered viruses. Researchers had hoped the treatment might lead to a cure for his disease, ornithine transcarbamylase deficiency, and other ailments. A subsequent investigation by the Food and Drug Administration found numerous breaches of federal research rules. The study was also widely criticized because of apparent </a:t>
            </a:r>
            <a:r>
              <a:rPr lang="en-US" altLang="en-US" sz="1600" b="1" i="1">
                <a:solidFill>
                  <a:srgbClr val="FF0000"/>
                </a:solidFill>
              </a:rPr>
              <a:t>financial conflicts of interest </a:t>
            </a:r>
            <a:r>
              <a:rPr lang="en-US" altLang="en-US" sz="1600" i="1"/>
              <a:t>through which one of the principal investigators, Penn researcher James Wilson, stood to profit from the experiment through a biotechnology company he had founded, Genovo of Sharon Hill, Pa.</a:t>
            </a:r>
            <a:endParaRPr lang="en-US" altLang="en-US" sz="1600" i="1" u="sng"/>
          </a:p>
          <a:p>
            <a:pPr eaLnBrk="1" hangingPunct="1">
              <a:buFont typeface="Wingdings" panose="05000000000000000000" pitchFamily="2" charset="2"/>
              <a:buChar char="q"/>
            </a:pPr>
            <a:r>
              <a:rPr lang="en-US" altLang="en-US"/>
              <a:t>Loss of Funding </a:t>
            </a:r>
          </a:p>
        </p:txBody>
      </p:sp>
      <p:grpSp>
        <p:nvGrpSpPr>
          <p:cNvPr id="76804" name="Group 4">
            <a:extLst>
              <a:ext uri="{FF2B5EF4-FFF2-40B4-BE49-F238E27FC236}">
                <a16:creationId xmlns:a16="http://schemas.microsoft.com/office/drawing/2014/main" id="{2396E25F-11F7-4E3F-9931-72C3FE61B17D}"/>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A29AB9B8-616A-4D36-B971-24F2523E5CD8}"/>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CC8F356A-755B-49FA-9BF0-4DE0B724266F}"/>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
            <a:extLst>
              <a:ext uri="{FF2B5EF4-FFF2-40B4-BE49-F238E27FC236}">
                <a16:creationId xmlns:a16="http://schemas.microsoft.com/office/drawing/2014/main" id="{037A3EE6-225F-42CC-B2E3-D36E8F5796FD}"/>
              </a:ext>
            </a:extLst>
          </p:cNvPr>
          <p:cNvSpPr>
            <a:spLocks noChangeArrowheads="1"/>
          </p:cNvSpPr>
          <p:nvPr/>
        </p:nvSpPr>
        <p:spPr bwMode="auto">
          <a:xfrm>
            <a:off x="838200" y="685800"/>
            <a:ext cx="7620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a:lnSpc>
                <a:spcPct val="100000"/>
              </a:lnSpc>
              <a:spcBef>
                <a:spcPct val="0"/>
              </a:spcBef>
              <a:spcAft>
                <a:spcPct val="0"/>
              </a:spcAft>
              <a:buClrTx/>
              <a:buSzTx/>
              <a:buFontTx/>
              <a:buNone/>
            </a:pPr>
            <a:r>
              <a:rPr lang="en-US" altLang="en-US" sz="2400">
                <a:solidFill>
                  <a:srgbClr val="001409"/>
                </a:solidFill>
                <a:latin typeface="Times New Roman" panose="02020603050405020304" pitchFamily="18" charset="0"/>
              </a:rPr>
              <a:t>  </a:t>
            </a:r>
            <a:r>
              <a:rPr lang="en-US" altLang="en-US" sz="3600" b="1">
                <a:solidFill>
                  <a:srgbClr val="0070C0"/>
                </a:solidFill>
                <a:latin typeface="Times New Roman" panose="02020603050405020304" pitchFamily="18" charset="0"/>
              </a:rPr>
              <a:t> FCOI Case Study</a:t>
            </a:r>
          </a:p>
          <a:p>
            <a:pPr>
              <a:lnSpc>
                <a:spcPct val="100000"/>
              </a:lnSpc>
              <a:spcBef>
                <a:spcPct val="0"/>
              </a:spcBef>
              <a:spcAft>
                <a:spcPct val="0"/>
              </a:spcAft>
              <a:buClrTx/>
              <a:buSzTx/>
              <a:buFontTx/>
              <a:buNone/>
            </a:pPr>
            <a:endParaRPr lang="en-US" altLang="en-US" sz="2400">
              <a:solidFill>
                <a:srgbClr val="0070C0"/>
              </a:solidFill>
              <a:latin typeface="Times New Roman" panose="02020603050405020304" pitchFamily="18" charset="0"/>
            </a:endParaRPr>
          </a:p>
          <a:p>
            <a:pPr>
              <a:lnSpc>
                <a:spcPct val="100000"/>
              </a:lnSpc>
              <a:spcBef>
                <a:spcPct val="0"/>
              </a:spcBef>
              <a:spcAft>
                <a:spcPct val="0"/>
              </a:spcAft>
              <a:buClrTx/>
              <a:buSzTx/>
              <a:buFontTx/>
              <a:buNone/>
            </a:pPr>
            <a:endParaRPr lang="en-US" altLang="en-US" sz="2400">
              <a:solidFill>
                <a:srgbClr val="001409"/>
              </a:solidFill>
              <a:latin typeface="Times New Roman" panose="02020603050405020304" pitchFamily="18" charset="0"/>
            </a:endParaRPr>
          </a:p>
          <a:p>
            <a:pPr>
              <a:lnSpc>
                <a:spcPct val="100000"/>
              </a:lnSpc>
              <a:spcBef>
                <a:spcPct val="0"/>
              </a:spcBef>
              <a:spcAft>
                <a:spcPct val="0"/>
              </a:spcAft>
              <a:buClrTx/>
              <a:buSzTx/>
              <a:buFontTx/>
              <a:buNone/>
            </a:pPr>
            <a:r>
              <a:rPr lang="en-US" altLang="en-US" sz="2400">
                <a:solidFill>
                  <a:srgbClr val="001409"/>
                </a:solidFill>
                <a:latin typeface="Times New Roman" panose="02020603050405020304" pitchFamily="18" charset="0"/>
              </a:rPr>
              <a:t>Dr. Atlas is a the PI of an award to MSU to evaluate the efficacy of a Renewable Energy System produced by Zircon,  Inc., a publicly traded company.  </a:t>
            </a:r>
          </a:p>
          <a:p>
            <a:pPr>
              <a:lnSpc>
                <a:spcPct val="100000"/>
              </a:lnSpc>
              <a:spcBef>
                <a:spcPct val="0"/>
              </a:spcBef>
              <a:spcAft>
                <a:spcPct val="0"/>
              </a:spcAft>
              <a:buClrTx/>
              <a:buSzTx/>
              <a:buFontTx/>
              <a:buNone/>
            </a:pPr>
            <a:endParaRPr lang="en-US" altLang="en-US" sz="2400">
              <a:solidFill>
                <a:srgbClr val="0070C0"/>
              </a:solidFill>
              <a:latin typeface="Times New Roman" panose="02020603050405020304" pitchFamily="18" charset="0"/>
            </a:endParaRPr>
          </a:p>
          <a:p>
            <a:pPr>
              <a:lnSpc>
                <a:spcPct val="100000"/>
              </a:lnSpc>
              <a:spcBef>
                <a:spcPct val="0"/>
              </a:spcBef>
              <a:spcAft>
                <a:spcPct val="0"/>
              </a:spcAft>
              <a:buClrTx/>
              <a:buSzTx/>
              <a:buFontTx/>
              <a:buNone/>
            </a:pPr>
            <a:r>
              <a:rPr lang="en-US" altLang="en-US" sz="2400" i="1">
                <a:solidFill>
                  <a:srgbClr val="0070C0"/>
                </a:solidFill>
                <a:latin typeface="Times New Roman" panose="02020603050405020304" pitchFamily="18" charset="0"/>
              </a:rPr>
              <a:t>Dr. Atlas has disclosable Interests!</a:t>
            </a:r>
          </a:p>
          <a:p>
            <a:pPr>
              <a:lnSpc>
                <a:spcPct val="100000"/>
              </a:lnSpc>
              <a:spcBef>
                <a:spcPct val="0"/>
              </a:spcBef>
              <a:spcAft>
                <a:spcPct val="0"/>
              </a:spcAft>
              <a:buClrTx/>
              <a:buSzTx/>
              <a:buFontTx/>
              <a:buNone/>
            </a:pPr>
            <a:endParaRPr lang="en-US" altLang="en-US" sz="2400">
              <a:solidFill>
                <a:srgbClr val="001409"/>
              </a:solidFill>
              <a:latin typeface="Times New Roman" panose="02020603050405020304" pitchFamily="18" charset="0"/>
            </a:endParaRPr>
          </a:p>
          <a:p>
            <a:pPr>
              <a:lnSpc>
                <a:spcPct val="100000"/>
              </a:lnSpc>
              <a:spcBef>
                <a:spcPct val="0"/>
              </a:spcBef>
              <a:spcAft>
                <a:spcPct val="0"/>
              </a:spcAft>
              <a:buClrTx/>
              <a:buSzTx/>
              <a:buFontTx/>
              <a:buNone/>
            </a:pPr>
            <a:endParaRPr lang="en-US" altLang="en-US" sz="2400">
              <a:solidFill>
                <a:srgbClr val="001409"/>
              </a:solidFill>
              <a:latin typeface="Times New Roman" panose="02020603050405020304" pitchFamily="18" charset="0"/>
            </a:endParaRPr>
          </a:p>
          <a:p>
            <a:pPr>
              <a:lnSpc>
                <a:spcPct val="100000"/>
              </a:lnSpc>
              <a:spcBef>
                <a:spcPct val="0"/>
              </a:spcBef>
              <a:spcAft>
                <a:spcPct val="0"/>
              </a:spcAft>
              <a:buClrTx/>
              <a:buSzTx/>
              <a:buFontTx/>
              <a:buNone/>
            </a:pPr>
            <a:endParaRPr lang="en-US" altLang="en-US" sz="2400">
              <a:solidFill>
                <a:schemeClr val="tx1"/>
              </a:solidFill>
              <a:latin typeface="Times New Roman" panose="02020603050405020304" pitchFamily="18" charset="0"/>
            </a:endParaRPr>
          </a:p>
          <a:p>
            <a:pPr>
              <a:lnSpc>
                <a:spcPct val="100000"/>
              </a:lnSpc>
              <a:spcBef>
                <a:spcPct val="0"/>
              </a:spcBef>
              <a:spcAft>
                <a:spcPct val="0"/>
              </a:spcAft>
              <a:buClrTx/>
              <a:buSzTx/>
              <a:buFontTx/>
              <a:buNone/>
            </a:pPr>
            <a:endParaRPr lang="en-US" altLang="en-US" sz="2400">
              <a:solidFill>
                <a:srgbClr val="001409"/>
              </a:solidFill>
              <a:latin typeface="Times New Roman" panose="02020603050405020304" pitchFamily="18" charset="0"/>
            </a:endParaRPr>
          </a:p>
        </p:txBody>
      </p:sp>
      <p:grpSp>
        <p:nvGrpSpPr>
          <p:cNvPr id="78851" name="Group 4">
            <a:extLst>
              <a:ext uri="{FF2B5EF4-FFF2-40B4-BE49-F238E27FC236}">
                <a16:creationId xmlns:a16="http://schemas.microsoft.com/office/drawing/2014/main" id="{28173713-FFE7-42F3-9948-C7F86189453A}"/>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4A9940FC-F713-4AF8-8C86-413CFE26DFFA}"/>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4021E4A7-7395-4F14-B583-08F7808764E6}"/>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a:extLst>
              <a:ext uri="{FF2B5EF4-FFF2-40B4-BE49-F238E27FC236}">
                <a16:creationId xmlns:a16="http://schemas.microsoft.com/office/drawing/2014/main" id="{6D90B470-4B95-4B94-9A0D-19C5468E043B}"/>
              </a:ext>
            </a:extLst>
          </p:cNvPr>
          <p:cNvSpPr>
            <a:spLocks noChangeArrowheads="1"/>
          </p:cNvSpPr>
          <p:nvPr/>
        </p:nvSpPr>
        <p:spPr bwMode="auto">
          <a:xfrm>
            <a:off x="533400" y="1219200"/>
            <a:ext cx="8001000" cy="495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800" dirty="0">
                <a:solidFill>
                  <a:srgbClr val="0070C0"/>
                </a:solidFill>
              </a:rPr>
              <a:t>Dr. Atlas’ financial interests for the past 12 months:</a:t>
            </a:r>
          </a:p>
          <a:p>
            <a:pPr>
              <a:defRPr/>
            </a:pPr>
            <a:endParaRPr lang="en-US" altLang="en-US" sz="2800" dirty="0">
              <a:solidFill>
                <a:srgbClr val="0070C0"/>
              </a:solidFill>
            </a:endParaRPr>
          </a:p>
          <a:p>
            <a:pPr marL="342900" indent="-342900">
              <a:buFont typeface="Arial" panose="020B0604020202020204" pitchFamily="34" charset="0"/>
              <a:buChar char="•"/>
              <a:defRPr/>
            </a:pPr>
            <a:r>
              <a:rPr lang="en-US" altLang="en-US" sz="2000" dirty="0">
                <a:solidFill>
                  <a:srgbClr val="001409"/>
                </a:solidFill>
              </a:rPr>
              <a:t>Consulting activities for Zircon Inc. totaling $7,500</a:t>
            </a:r>
          </a:p>
          <a:p>
            <a:pPr marL="342900" indent="-342900">
              <a:buFont typeface="Arial" panose="020B0604020202020204" pitchFamily="34" charset="0"/>
              <a:buChar char="•"/>
              <a:defRPr/>
            </a:pPr>
            <a:r>
              <a:rPr lang="en-US" altLang="en-US" sz="2000" dirty="0">
                <a:solidFill>
                  <a:srgbClr val="001409"/>
                </a:solidFill>
              </a:rPr>
              <a:t>Zircon Inc. speaker’s bureau stipend totaling $3,000</a:t>
            </a:r>
          </a:p>
          <a:p>
            <a:pPr marL="342900" indent="-342900">
              <a:buFont typeface="Arial" panose="020B0604020202020204" pitchFamily="34" charset="0"/>
              <a:buChar char="•"/>
              <a:defRPr/>
            </a:pPr>
            <a:r>
              <a:rPr lang="en-US" altLang="en-US" sz="2000" dirty="0">
                <a:solidFill>
                  <a:srgbClr val="001409"/>
                </a:solidFill>
              </a:rPr>
              <a:t>His wife’s ownership interest in Garnet Inc., a privately held company developing a renewable energy system similar to the Zircon system being tested</a:t>
            </a:r>
          </a:p>
          <a:p>
            <a:pPr marL="342900" indent="-342900">
              <a:buFont typeface="Arial" panose="020B0604020202020204" pitchFamily="34" charset="0"/>
              <a:buChar char="•"/>
              <a:defRPr/>
            </a:pPr>
            <a:r>
              <a:rPr lang="en-US" altLang="en-US" sz="2000" dirty="0">
                <a:solidFill>
                  <a:srgbClr val="001409"/>
                </a:solidFill>
              </a:rPr>
              <a:t>His Society of Nuclear Physicists (SNP) board membership earned him  an honorarium of $5,000</a:t>
            </a:r>
          </a:p>
          <a:p>
            <a:pPr marL="342900" indent="-342900">
              <a:buFont typeface="Arial" panose="020B0604020202020204" pitchFamily="34" charset="0"/>
              <a:buChar char="•"/>
              <a:defRPr/>
            </a:pPr>
            <a:r>
              <a:rPr lang="en-US" altLang="en-US" sz="2000" dirty="0">
                <a:solidFill>
                  <a:srgbClr val="001409"/>
                </a:solidFill>
              </a:rPr>
              <a:t>Free travel for his service as a grant reviewer for the DoE</a:t>
            </a:r>
          </a:p>
          <a:p>
            <a:pPr marL="342900" indent="-342900">
              <a:buFont typeface="Arial" panose="020B0604020202020204" pitchFamily="34" charset="0"/>
              <a:buChar char="•"/>
              <a:defRPr/>
            </a:pPr>
            <a:r>
              <a:rPr lang="en-US" altLang="en-US" sz="2000" dirty="0">
                <a:solidFill>
                  <a:srgbClr val="001409"/>
                </a:solidFill>
              </a:rPr>
              <a:t>Royalties of $200,000 from licensed intellectual property involving a computer program to map underwater seismic activity.</a:t>
            </a:r>
          </a:p>
          <a:p>
            <a:pPr marL="342900" indent="-342900">
              <a:buFont typeface="Arial" panose="020B0604020202020204" pitchFamily="34" charset="0"/>
              <a:buChar char="•"/>
              <a:defRPr/>
            </a:pPr>
            <a:endParaRPr lang="en-US" altLang="en-US" sz="2000" dirty="0">
              <a:solidFill>
                <a:srgbClr val="001409"/>
              </a:solidFill>
            </a:endParaRPr>
          </a:p>
          <a:p>
            <a:pPr>
              <a:defRPr/>
            </a:pPr>
            <a:r>
              <a:rPr lang="en-US" altLang="en-US" sz="2000" i="1" dirty="0">
                <a:solidFill>
                  <a:srgbClr val="0070C0"/>
                </a:solidFill>
              </a:rPr>
              <a:t>Which Financial Interests should Dr. Atlas Disclose?</a:t>
            </a:r>
          </a:p>
          <a:p>
            <a:pPr>
              <a:defRPr/>
            </a:pPr>
            <a:endParaRPr lang="en-US" altLang="en-US" sz="2000" dirty="0"/>
          </a:p>
        </p:txBody>
      </p:sp>
      <p:grpSp>
        <p:nvGrpSpPr>
          <p:cNvPr id="79875" name="Group 4">
            <a:extLst>
              <a:ext uri="{FF2B5EF4-FFF2-40B4-BE49-F238E27FC236}">
                <a16:creationId xmlns:a16="http://schemas.microsoft.com/office/drawing/2014/main" id="{EDE73CDE-F848-4BE6-A33D-FF4D31A5CB8A}"/>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177AD006-D56E-4446-955E-8D3EA7F15260}"/>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672849ED-D59C-44A3-A2A4-8E936B23F7F3}"/>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a:extLst>
              <a:ext uri="{FF2B5EF4-FFF2-40B4-BE49-F238E27FC236}">
                <a16:creationId xmlns:a16="http://schemas.microsoft.com/office/drawing/2014/main" id="{F6B66438-0416-490D-A7CE-4182999E424D}"/>
              </a:ext>
            </a:extLst>
          </p:cNvPr>
          <p:cNvSpPr>
            <a:spLocks noChangeArrowheads="1"/>
          </p:cNvSpPr>
          <p:nvPr/>
        </p:nvSpPr>
        <p:spPr bwMode="auto">
          <a:xfrm>
            <a:off x="1219200" y="1295400"/>
            <a:ext cx="687705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2000" dirty="0">
                <a:solidFill>
                  <a:srgbClr val="0070C0"/>
                </a:solidFill>
              </a:rPr>
              <a:t>Dr. Atlas </a:t>
            </a:r>
            <a:r>
              <a:rPr lang="en-US" altLang="en-US" sz="2000" b="1" dirty="0">
                <a:solidFill>
                  <a:srgbClr val="0070C0"/>
                </a:solidFill>
              </a:rPr>
              <a:t>should </a:t>
            </a:r>
            <a:r>
              <a:rPr lang="en-US" altLang="en-US" sz="2000" dirty="0">
                <a:solidFill>
                  <a:srgbClr val="0070C0"/>
                </a:solidFill>
              </a:rPr>
              <a:t>disclose the following financial interests because they 1) are related to the research he is working on for MSU and 2) they meet the threshold for disclosure:</a:t>
            </a:r>
          </a:p>
          <a:p>
            <a:pPr lvl="1">
              <a:defRPr/>
            </a:pPr>
            <a:endParaRPr lang="en-US" altLang="en-US" sz="1600" dirty="0">
              <a:solidFill>
                <a:srgbClr val="001409"/>
              </a:solidFill>
            </a:endParaRPr>
          </a:p>
          <a:p>
            <a:pPr marL="742950" lvl="1" indent="-285750">
              <a:buFont typeface="Wingdings" panose="05000000000000000000" pitchFamily="2" charset="2"/>
              <a:buChar char="ü"/>
              <a:defRPr/>
            </a:pPr>
            <a:r>
              <a:rPr lang="en-US" altLang="en-US" sz="1600" dirty="0">
                <a:solidFill>
                  <a:srgbClr val="001409"/>
                </a:solidFill>
              </a:rPr>
              <a:t>His consulting activities for Zircon Inc., totaling $7,500</a:t>
            </a:r>
          </a:p>
          <a:p>
            <a:pPr marL="742950" lvl="1" indent="-285750">
              <a:buFont typeface="Wingdings" panose="05000000000000000000" pitchFamily="2" charset="2"/>
              <a:buChar char="ü"/>
              <a:defRPr/>
            </a:pPr>
            <a:r>
              <a:rPr lang="en-US" altLang="en-US" sz="1600" dirty="0">
                <a:solidFill>
                  <a:srgbClr val="001409"/>
                </a:solidFill>
              </a:rPr>
              <a:t>His activities with, Zircon Inc. speaker’s bureau for which he received $3,000</a:t>
            </a:r>
          </a:p>
          <a:p>
            <a:pPr marL="742950" lvl="1" indent="-285750">
              <a:buFont typeface="Wingdings" panose="05000000000000000000" pitchFamily="2" charset="2"/>
              <a:buChar char="ü"/>
              <a:defRPr/>
            </a:pPr>
            <a:r>
              <a:rPr lang="en-US" altLang="en-US" sz="1600" dirty="0">
                <a:solidFill>
                  <a:srgbClr val="001409"/>
                </a:solidFill>
              </a:rPr>
              <a:t>His wife’s ownership interest in Garnet Inc., a privately held company that is developing a renewable energy system similar to the Zircon system being tested</a:t>
            </a:r>
          </a:p>
          <a:p>
            <a:pPr marL="742950" lvl="1" indent="-285750">
              <a:buFont typeface="Wingdings" panose="05000000000000000000" pitchFamily="2" charset="2"/>
              <a:buChar char="Ø"/>
              <a:defRPr/>
            </a:pPr>
            <a:r>
              <a:rPr lang="en-US" altLang="en-US" sz="1600" dirty="0">
                <a:solidFill>
                  <a:srgbClr val="001409"/>
                </a:solidFill>
              </a:rPr>
              <a:t>The activities (consulting and speaker’s bureau) for Zircon Inc., when aggregated for the past 12 months totals $10,500, which exceeds the $5K threshold. </a:t>
            </a:r>
          </a:p>
          <a:p>
            <a:pPr marL="742950" lvl="1" indent="-285750">
              <a:buFont typeface="Wingdings" panose="05000000000000000000" pitchFamily="2" charset="2"/>
              <a:buChar char="Ø"/>
              <a:defRPr/>
            </a:pPr>
            <a:r>
              <a:rPr lang="en-US" altLang="en-US" sz="1600" dirty="0">
                <a:solidFill>
                  <a:srgbClr val="001409"/>
                </a:solidFill>
              </a:rPr>
              <a:t>Furthermore, given that Garnet Inc. is a potential competitor of Zircon Inc., the interest in Garnet Inc. needs to be disclosed.  </a:t>
            </a:r>
          </a:p>
          <a:p>
            <a:pPr lvl="1">
              <a:defRPr/>
            </a:pPr>
            <a:r>
              <a:rPr lang="en-US" altLang="en-US" sz="1600" b="1" dirty="0">
                <a:solidFill>
                  <a:srgbClr val="001409"/>
                </a:solidFill>
              </a:rPr>
              <a:t>Any ownership in a privately held company reaches the disclosure threshold</a:t>
            </a:r>
            <a:r>
              <a:rPr lang="en-US" altLang="en-US" sz="1600" dirty="0">
                <a:solidFill>
                  <a:srgbClr val="001409"/>
                </a:solidFill>
              </a:rPr>
              <a:t>.</a:t>
            </a:r>
          </a:p>
          <a:p>
            <a:pPr lvl="1">
              <a:defRPr/>
            </a:pPr>
            <a:endParaRPr lang="en-US" altLang="en-US" sz="1600" dirty="0">
              <a:solidFill>
                <a:srgbClr val="001409"/>
              </a:solidFill>
            </a:endParaRPr>
          </a:p>
        </p:txBody>
      </p:sp>
      <p:grpSp>
        <p:nvGrpSpPr>
          <p:cNvPr id="80899" name="Group 4">
            <a:extLst>
              <a:ext uri="{FF2B5EF4-FFF2-40B4-BE49-F238E27FC236}">
                <a16:creationId xmlns:a16="http://schemas.microsoft.com/office/drawing/2014/main" id="{59A6CA08-7207-43C3-8126-296F9DB650C0}"/>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204E57A8-91BF-4EA4-9A57-C9D6807FE46B}"/>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2B5E64FB-E25C-4B68-80EF-D0C5CEA8162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19DAC7-284B-4547-A6B6-78BE23473602}"/>
              </a:ext>
            </a:extLst>
          </p:cNvPr>
          <p:cNvSpPr/>
          <p:nvPr/>
        </p:nvSpPr>
        <p:spPr>
          <a:xfrm>
            <a:off x="1066800" y="762000"/>
            <a:ext cx="7086600" cy="5386388"/>
          </a:xfrm>
          <a:prstGeom prst="rect">
            <a:avLst/>
          </a:prstGeom>
        </p:spPr>
        <p:txBody>
          <a:bodyPr>
            <a:spAutoFit/>
          </a:bodyPr>
          <a:lstStyle/>
          <a:p>
            <a:pPr algn="just">
              <a:buClr>
                <a:srgbClr val="DD550C"/>
              </a:buClr>
              <a:buSzPct val="100000"/>
              <a:defRPr/>
            </a:pPr>
            <a:endParaRPr lang="en-US" sz="2800" dirty="0">
              <a:solidFill>
                <a:srgbClr val="03244D"/>
              </a:solidFill>
              <a:latin typeface="Century Gothic" panose="020B0502020202020204" pitchFamily="34" charset="0"/>
            </a:endParaRPr>
          </a:p>
          <a:p>
            <a:pPr algn="just">
              <a:buClr>
                <a:srgbClr val="DD550C"/>
              </a:buClr>
              <a:buSzPct val="100000"/>
              <a:defRPr/>
            </a:pPr>
            <a:r>
              <a:rPr lang="en-US" sz="2800" b="1" dirty="0">
                <a:solidFill>
                  <a:srgbClr val="0070C0"/>
                </a:solidFill>
                <a:latin typeface="Century Gothic" panose="020B0502020202020204" pitchFamily="34" charset="0"/>
              </a:rPr>
              <a:t>Who Needs COI Training?</a:t>
            </a:r>
          </a:p>
          <a:p>
            <a:pPr algn="just">
              <a:buClr>
                <a:srgbClr val="DD550C"/>
              </a:buClr>
              <a:buSzPct val="100000"/>
              <a:defRPr/>
            </a:pPr>
            <a:endParaRPr lang="en-US" dirty="0">
              <a:solidFill>
                <a:srgbClr val="03244D"/>
              </a:solidFill>
              <a:latin typeface="Century Gothic" panose="020B0502020202020204" pitchFamily="34" charset="0"/>
            </a:endParaRPr>
          </a:p>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Faculty on all sponsored research</a:t>
            </a:r>
          </a:p>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All Faculty listed on an </a:t>
            </a:r>
            <a:r>
              <a:rPr lang="en-US" b="1" dirty="0">
                <a:solidFill>
                  <a:srgbClr val="03244D"/>
                </a:solidFill>
                <a:latin typeface="Century Gothic" panose="020B0502020202020204" pitchFamily="34" charset="0"/>
              </a:rPr>
              <a:t>NSF</a:t>
            </a:r>
            <a:r>
              <a:rPr lang="en-US" dirty="0">
                <a:solidFill>
                  <a:srgbClr val="03244D"/>
                </a:solidFill>
                <a:latin typeface="Century Gothic" panose="020B0502020202020204" pitchFamily="34" charset="0"/>
              </a:rPr>
              <a:t> proposal/grant</a:t>
            </a:r>
          </a:p>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The project director or principal Investigator and any other person, regardless of title or position, who is responsible for the design, conduct, or reporting of research funded by the </a:t>
            </a:r>
            <a:r>
              <a:rPr lang="en-US" b="1" dirty="0">
                <a:solidFill>
                  <a:srgbClr val="03244D"/>
                </a:solidFill>
                <a:latin typeface="Century Gothic" panose="020B0502020202020204" pitchFamily="34" charset="0"/>
              </a:rPr>
              <a:t>PHS</a:t>
            </a:r>
            <a:r>
              <a:rPr lang="en-US" dirty="0">
                <a:solidFill>
                  <a:srgbClr val="03244D"/>
                </a:solidFill>
                <a:latin typeface="Century Gothic" panose="020B0502020202020204" pitchFamily="34" charset="0"/>
              </a:rPr>
              <a:t>, or proposed for such funding, which may include, for example, collaborators or consultants.</a:t>
            </a:r>
            <a:r>
              <a:rPr lang="en-US" dirty="0">
                <a:latin typeface="Century Gothic" panose="020B0502020202020204" pitchFamily="34" charset="0"/>
              </a:rPr>
              <a:t> </a:t>
            </a:r>
          </a:p>
          <a:p>
            <a:pPr marL="457200" indent="-457200">
              <a:buClr>
                <a:srgbClr val="DD550C"/>
              </a:buClr>
              <a:buSzPct val="100000"/>
              <a:buFontTx/>
              <a:buAutoNum type="alphaUcPeriod"/>
              <a:defRPr/>
            </a:pPr>
            <a:endParaRPr lang="en-US" dirty="0">
              <a:solidFill>
                <a:srgbClr val="03244D"/>
              </a:solidFill>
              <a:latin typeface="Century Gothic" panose="020B0502020202020204" pitchFamily="34" charset="0"/>
            </a:endParaRPr>
          </a:p>
          <a:p>
            <a:pPr algn="just">
              <a:buClr>
                <a:srgbClr val="DD550C"/>
              </a:buClr>
              <a:buSzPct val="100000"/>
              <a:defRPr/>
            </a:pPr>
            <a:endParaRPr lang="en-US" dirty="0">
              <a:solidFill>
                <a:srgbClr val="03244D"/>
              </a:solidFill>
              <a:latin typeface="Century Gothic" panose="020B0502020202020204" pitchFamily="34" charset="0"/>
            </a:endParaRPr>
          </a:p>
        </p:txBody>
      </p:sp>
      <p:grpSp>
        <p:nvGrpSpPr>
          <p:cNvPr id="81923" name="Group 4">
            <a:extLst>
              <a:ext uri="{FF2B5EF4-FFF2-40B4-BE49-F238E27FC236}">
                <a16:creationId xmlns:a16="http://schemas.microsoft.com/office/drawing/2014/main" id="{E11E6C6E-AC61-4305-B6B6-8FB16EF13D1D}"/>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5E7120D4-FBB2-414A-BA8B-1F9B663DFA8B}"/>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A9FDF7D0-5442-491A-AC45-C31BF7077710}"/>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C8D053-7CCD-4AEC-8368-9EBD408BAAEB}"/>
              </a:ext>
            </a:extLst>
          </p:cNvPr>
          <p:cNvSpPr/>
          <p:nvPr/>
        </p:nvSpPr>
        <p:spPr>
          <a:xfrm>
            <a:off x="1524000" y="838200"/>
            <a:ext cx="6477000" cy="6186488"/>
          </a:xfrm>
          <a:prstGeom prst="rect">
            <a:avLst/>
          </a:prstGeom>
        </p:spPr>
        <p:txBody>
          <a:bodyPr>
            <a:spAutoFit/>
          </a:bodyPr>
          <a:lstStyle/>
          <a:p>
            <a:pPr algn="just">
              <a:buClr>
                <a:srgbClr val="DD550C"/>
              </a:buClr>
              <a:buSzPct val="100000"/>
              <a:defRPr/>
            </a:pPr>
            <a:r>
              <a:rPr lang="en-US" sz="3600" b="1" dirty="0">
                <a:solidFill>
                  <a:srgbClr val="0070C0"/>
                </a:solidFill>
                <a:latin typeface="Century Gothic" panose="020B0502020202020204" pitchFamily="34" charset="0"/>
              </a:rPr>
              <a:t>How to Train</a:t>
            </a:r>
          </a:p>
          <a:p>
            <a:pPr marL="457200" indent="-457200" algn="just">
              <a:buClr>
                <a:srgbClr val="DD550C"/>
              </a:buClr>
              <a:buSzPct val="100000"/>
              <a:buFontTx/>
              <a:buAutoNum type="alphaUcPeriod"/>
              <a:defRPr/>
            </a:pPr>
            <a:endParaRPr lang="en-US" dirty="0">
              <a:solidFill>
                <a:srgbClr val="03244D"/>
              </a:solidFill>
              <a:latin typeface="Century Gothic" panose="020B0502020202020204" pitchFamily="34" charset="0"/>
            </a:endParaRPr>
          </a:p>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Complete CITI Conflict of Interest training prior to engaging in research related to any PHS-funded grant and at least every four years.</a:t>
            </a:r>
            <a:r>
              <a:rPr lang="en-US" dirty="0">
                <a:latin typeface="Century Gothic" panose="020B0502020202020204" pitchFamily="34" charset="0"/>
              </a:rPr>
              <a:t>  </a:t>
            </a:r>
            <a:r>
              <a:rPr lang="en-US" dirty="0">
                <a:solidFill>
                  <a:srgbClr val="03244D"/>
                </a:solidFill>
                <a:latin typeface="Century Gothic" panose="020B0502020202020204" pitchFamily="34" charset="0"/>
              </a:rPr>
              <a:t>(citiprogram.org)</a:t>
            </a:r>
          </a:p>
          <a:p>
            <a:pPr>
              <a:buClr>
                <a:srgbClr val="DD550C"/>
              </a:buClr>
              <a:buSzPct val="100000"/>
              <a:defRPr/>
            </a:pPr>
            <a:endParaRPr lang="en-US" dirty="0">
              <a:solidFill>
                <a:srgbClr val="03244D"/>
              </a:solidFill>
              <a:latin typeface="Century Gothic" panose="020B0502020202020204" pitchFamily="34" charset="0"/>
            </a:endParaRPr>
          </a:p>
          <a:p>
            <a:pPr marL="457200" indent="-457200">
              <a:buClr>
                <a:srgbClr val="DD550C"/>
              </a:buClr>
              <a:buSzPct val="100000"/>
              <a:buFontTx/>
              <a:buAutoNum type="alphaUcPeriod"/>
              <a:defRPr/>
            </a:pPr>
            <a:r>
              <a:rPr lang="en-US" dirty="0">
                <a:solidFill>
                  <a:srgbClr val="03244D"/>
                </a:solidFill>
                <a:latin typeface="Century Gothic" panose="020B0502020202020204" pitchFamily="34" charset="0"/>
              </a:rPr>
              <a:t>https://grants.nih.gov/grants/policy/coi/tutorial2018/story_html5.html</a:t>
            </a:r>
          </a:p>
          <a:p>
            <a:pPr>
              <a:buClr>
                <a:srgbClr val="DD550C"/>
              </a:buClr>
              <a:buSzPct val="100000"/>
              <a:defRPr/>
            </a:pPr>
            <a:endParaRPr lang="en-US" dirty="0">
              <a:solidFill>
                <a:srgbClr val="03244D"/>
              </a:solidFill>
              <a:latin typeface="Century Gothic" panose="020B0502020202020204" pitchFamily="34" charset="0"/>
            </a:endParaRPr>
          </a:p>
          <a:p>
            <a:pPr>
              <a:buClr>
                <a:srgbClr val="DD550C"/>
              </a:buClr>
              <a:buSzPct val="100000"/>
              <a:defRPr/>
            </a:pPr>
            <a:endParaRPr lang="en-US" dirty="0">
              <a:solidFill>
                <a:srgbClr val="03244D"/>
              </a:solidFill>
              <a:latin typeface="Century Gothic" panose="020B0502020202020204" pitchFamily="34" charset="0"/>
            </a:endParaRPr>
          </a:p>
          <a:p>
            <a:pPr>
              <a:buClr>
                <a:srgbClr val="DD550C"/>
              </a:buClr>
              <a:buSzPct val="100000"/>
              <a:defRPr/>
            </a:pPr>
            <a:r>
              <a:rPr lang="en-US" dirty="0">
                <a:solidFill>
                  <a:srgbClr val="C00000"/>
                </a:solidFill>
                <a:latin typeface="Century Gothic" panose="020B0502020202020204" pitchFamily="34" charset="0"/>
              </a:rPr>
              <a:t>B. </a:t>
            </a:r>
            <a:r>
              <a:rPr lang="en-US" dirty="0">
                <a:solidFill>
                  <a:srgbClr val="03244D"/>
                </a:solidFill>
                <a:latin typeface="Century Gothic" panose="020B0502020202020204" pitchFamily="34" charset="0"/>
              </a:rPr>
              <a:t>Attend D-RED Seminar Series on COI</a:t>
            </a:r>
          </a:p>
          <a:p>
            <a:pPr marL="457200" indent="-457200" algn="just">
              <a:buClr>
                <a:srgbClr val="DD550C"/>
              </a:buClr>
              <a:buSzPct val="100000"/>
              <a:buFontTx/>
              <a:buAutoNum type="alphaUcPeriod"/>
              <a:defRPr/>
            </a:pPr>
            <a:endParaRPr lang="en-US" dirty="0">
              <a:solidFill>
                <a:srgbClr val="03244D"/>
              </a:solidFill>
              <a:latin typeface="Century Gothic" panose="020B0502020202020204" pitchFamily="34" charset="0"/>
            </a:endParaRPr>
          </a:p>
          <a:p>
            <a:pPr algn="just">
              <a:buClr>
                <a:srgbClr val="DD550C"/>
              </a:buClr>
              <a:buSzPct val="100000"/>
              <a:defRPr/>
            </a:pPr>
            <a:endParaRPr lang="en-US" dirty="0">
              <a:solidFill>
                <a:srgbClr val="03244D"/>
              </a:solidFill>
              <a:latin typeface="Century Gothic" panose="020B0502020202020204" pitchFamily="34" charset="0"/>
            </a:endParaRPr>
          </a:p>
          <a:p>
            <a:pPr marL="457200" indent="-457200" algn="just">
              <a:buClr>
                <a:srgbClr val="DD550C"/>
              </a:buClr>
              <a:buSzPct val="100000"/>
              <a:buFontTx/>
              <a:buAutoNum type="alphaUcPeriod"/>
              <a:defRPr/>
            </a:pPr>
            <a:endParaRPr lang="en-US" dirty="0">
              <a:solidFill>
                <a:srgbClr val="DD550C"/>
              </a:solidFill>
              <a:latin typeface="Century Gothic" panose="020B0502020202020204" pitchFamily="34" charset="0"/>
            </a:endParaRPr>
          </a:p>
        </p:txBody>
      </p:sp>
      <p:grpSp>
        <p:nvGrpSpPr>
          <p:cNvPr id="83971" name="Group 4">
            <a:extLst>
              <a:ext uri="{FF2B5EF4-FFF2-40B4-BE49-F238E27FC236}">
                <a16:creationId xmlns:a16="http://schemas.microsoft.com/office/drawing/2014/main" id="{1B08E974-F687-429D-82DB-05C79277AEB6}"/>
              </a:ext>
            </a:extLst>
          </p:cNvPr>
          <p:cNvGrpSpPr>
            <a:grpSpLocks/>
          </p:cNvGrpSpPr>
          <p:nvPr/>
        </p:nvGrpSpPr>
        <p:grpSpPr bwMode="auto">
          <a:xfrm>
            <a:off x="0" y="0"/>
            <a:ext cx="9144000" cy="576263"/>
            <a:chOff x="0" y="0"/>
            <a:chExt cx="9144000" cy="576263"/>
          </a:xfrm>
        </p:grpSpPr>
        <p:sp>
          <p:nvSpPr>
            <p:cNvPr id="4" name="Rectangle 3">
              <a:extLst>
                <a:ext uri="{FF2B5EF4-FFF2-40B4-BE49-F238E27FC236}">
                  <a16:creationId xmlns:a16="http://schemas.microsoft.com/office/drawing/2014/main" id="{2E5ABB97-4A0F-48FC-AEE1-FF59CA5EDF5D}"/>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5" name="Rectangle 4">
              <a:extLst>
                <a:ext uri="{FF2B5EF4-FFF2-40B4-BE49-F238E27FC236}">
                  <a16:creationId xmlns:a16="http://schemas.microsoft.com/office/drawing/2014/main" id="{D89EC6F1-542E-484C-BE6C-09D82BDFDDD9}"/>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6">
            <a:extLst>
              <a:ext uri="{FF2B5EF4-FFF2-40B4-BE49-F238E27FC236}">
                <a16:creationId xmlns:a16="http://schemas.microsoft.com/office/drawing/2014/main" id="{73D1ED85-429A-4EF1-9379-B59D00F6BD32}"/>
              </a:ext>
            </a:extLst>
          </p:cNvPr>
          <p:cNvSpPr>
            <a:spLocks noGrp="1" noChangeArrowheads="1"/>
          </p:cNvSpPr>
          <p:nvPr>
            <p:ph type="title"/>
          </p:nvPr>
        </p:nvSpPr>
        <p:spPr>
          <a:xfrm>
            <a:off x="1066800" y="685800"/>
            <a:ext cx="7788275" cy="1146175"/>
          </a:xfrm>
        </p:spPr>
        <p:txBody>
          <a:bodyPr>
            <a:normAutofit fontScale="90000"/>
          </a:bodyPr>
          <a:lstStyle/>
          <a:p>
            <a:pPr eaLnBrk="1" fontAlgn="auto" hangingPunct="1">
              <a:spcAft>
                <a:spcPts val="0"/>
              </a:spcAft>
              <a:defRPr/>
            </a:pPr>
            <a:r>
              <a:rPr lang="en-US" altLang="en-US" dirty="0">
                <a:solidFill>
                  <a:srgbClr val="0070C0"/>
                </a:solidFill>
              </a:rPr>
              <a:t>More Information</a:t>
            </a:r>
            <a:br>
              <a:rPr lang="en-US" altLang="en-US" dirty="0">
                <a:solidFill>
                  <a:schemeClr val="tx1">
                    <a:lumMod val="85000"/>
                    <a:lumOff val="15000"/>
                  </a:schemeClr>
                </a:solidFill>
              </a:rPr>
            </a:br>
            <a:endParaRPr lang="en-US" altLang="en-US" dirty="0">
              <a:solidFill>
                <a:schemeClr val="tx1">
                  <a:lumMod val="85000"/>
                  <a:lumOff val="15000"/>
                </a:schemeClr>
              </a:solidFill>
            </a:endParaRPr>
          </a:p>
        </p:txBody>
      </p:sp>
      <p:sp>
        <p:nvSpPr>
          <p:cNvPr id="63491" name="Rectangle 7">
            <a:extLst>
              <a:ext uri="{FF2B5EF4-FFF2-40B4-BE49-F238E27FC236}">
                <a16:creationId xmlns:a16="http://schemas.microsoft.com/office/drawing/2014/main" id="{0AFA084E-1F12-4587-8213-921834EA1773}"/>
              </a:ext>
            </a:extLst>
          </p:cNvPr>
          <p:cNvSpPr>
            <a:spLocks noGrp="1" noChangeArrowheads="1"/>
          </p:cNvSpPr>
          <p:nvPr>
            <p:ph idx="1"/>
          </p:nvPr>
        </p:nvSpPr>
        <p:spPr>
          <a:xfrm>
            <a:off x="685800" y="1524000"/>
            <a:ext cx="7924800" cy="4648200"/>
          </a:xfrm>
        </p:spPr>
        <p:txBody>
          <a:bodyPr rtlCol="0">
            <a:normAutofit fontScale="92500" lnSpcReduction="20000"/>
          </a:bodyPr>
          <a:lstStyle/>
          <a:p>
            <a:pPr marL="0" indent="0" eaLnBrk="1" fontAlgn="auto" hangingPunct="1">
              <a:buFont typeface="Arial"/>
              <a:buNone/>
              <a:defRPr/>
            </a:pPr>
            <a:endParaRPr lang="en-US" sz="2800" dirty="0">
              <a:solidFill>
                <a:schemeClr val="tx1">
                  <a:lumMod val="85000"/>
                  <a:lumOff val="15000"/>
                </a:schemeClr>
              </a:solidFill>
            </a:endParaRPr>
          </a:p>
          <a:p>
            <a:pPr marL="0" indent="0" eaLnBrk="1" fontAlgn="auto" hangingPunct="1">
              <a:buFont typeface="Arial"/>
              <a:buNone/>
              <a:defRPr/>
            </a:pPr>
            <a:endParaRPr lang="en-US" sz="2800" dirty="0">
              <a:solidFill>
                <a:schemeClr val="tx1">
                  <a:lumMod val="85000"/>
                  <a:lumOff val="15000"/>
                </a:schemeClr>
              </a:solidFill>
            </a:endParaRPr>
          </a:p>
          <a:p>
            <a:pPr marL="91440" indent="-91440" eaLnBrk="1" fontAlgn="auto" hangingPunct="1">
              <a:buFont typeface="Arial"/>
              <a:buChar char="•"/>
              <a:defRPr/>
            </a:pPr>
            <a:r>
              <a:rPr lang="en-US" altLang="en-US" sz="2800" dirty="0">
                <a:solidFill>
                  <a:schemeClr val="tx1">
                    <a:lumMod val="85000"/>
                    <a:lumOff val="15000"/>
                  </a:schemeClr>
                </a:solidFill>
              </a:rPr>
              <a:t>NIH Review of Institutional Conflict of Interest Policies</a:t>
            </a:r>
          </a:p>
          <a:p>
            <a:pPr marL="384048" lvl="1" indent="-182880" eaLnBrk="1" fontAlgn="auto" hangingPunct="1">
              <a:buFontTx/>
              <a:buNone/>
              <a:defRPr/>
            </a:pPr>
            <a:r>
              <a:rPr lang="en-US" altLang="en-US" sz="2400" dirty="0">
                <a:solidFill>
                  <a:srgbClr val="002060"/>
                </a:solidFill>
                <a:hlinkClick r:id="rId2"/>
              </a:rPr>
              <a:t>http://grants.nih.gov/grants/policy/coi/nih_review.htm</a:t>
            </a:r>
            <a:endParaRPr lang="en-US" altLang="en-US" sz="2400" dirty="0">
              <a:solidFill>
                <a:schemeClr val="tx1">
                  <a:lumMod val="85000"/>
                  <a:lumOff val="15000"/>
                </a:schemeClr>
              </a:solidFill>
            </a:endParaRPr>
          </a:p>
          <a:p>
            <a:pPr marL="91440" indent="-91440" eaLnBrk="1" fontAlgn="auto" hangingPunct="1">
              <a:buFont typeface="Arial"/>
              <a:buChar char="•"/>
              <a:defRPr/>
            </a:pPr>
            <a:r>
              <a:rPr lang="en-US" altLang="en-US" sz="2800" dirty="0">
                <a:solidFill>
                  <a:schemeClr val="tx1">
                    <a:lumMod val="85000"/>
                    <a:lumOff val="15000"/>
                  </a:schemeClr>
                </a:solidFill>
              </a:rPr>
              <a:t>Observations on Targeted Site Reviews (NIH)</a:t>
            </a:r>
          </a:p>
          <a:p>
            <a:pPr marL="91440" indent="-91440" eaLnBrk="1" fontAlgn="auto" hangingPunct="1">
              <a:buFont typeface="Wingdings 3" panose="05040102010807070707" pitchFamily="18" charset="2"/>
              <a:buNone/>
              <a:defRPr/>
            </a:pPr>
            <a:r>
              <a:rPr lang="en-US" altLang="en-US" sz="2800" dirty="0">
                <a:solidFill>
                  <a:schemeClr val="tx1">
                    <a:lumMod val="85000"/>
                    <a:lumOff val="15000"/>
                  </a:schemeClr>
                </a:solidFill>
              </a:rPr>
              <a:t>    </a:t>
            </a:r>
            <a:r>
              <a:rPr lang="en-US" altLang="en-US" dirty="0">
                <a:solidFill>
                  <a:srgbClr val="002060"/>
                </a:solidFill>
                <a:hlinkClick r:id="rId3"/>
              </a:rPr>
              <a:t>http://grants.nih.gov/grants/policy/coi/index.htm</a:t>
            </a:r>
            <a:endParaRPr lang="en-US" altLang="en-US" dirty="0">
              <a:solidFill>
                <a:srgbClr val="002060"/>
              </a:solidFill>
            </a:endParaRPr>
          </a:p>
          <a:p>
            <a:pPr marL="91440" indent="-91440" eaLnBrk="1" fontAlgn="auto" hangingPunct="1">
              <a:buFont typeface="Arial"/>
              <a:buNone/>
              <a:defRPr/>
            </a:pPr>
            <a:endParaRPr lang="en-US" altLang="en-US" dirty="0">
              <a:solidFill>
                <a:srgbClr val="002060"/>
              </a:solidFill>
              <a:hlinkClick r:id="rId4"/>
            </a:endParaRPr>
          </a:p>
          <a:p>
            <a:pPr marL="91440" indent="-91440" eaLnBrk="1" fontAlgn="auto" hangingPunct="1">
              <a:defRPr/>
            </a:pPr>
            <a:r>
              <a:rPr lang="en-US" altLang="en-US" dirty="0">
                <a:solidFill>
                  <a:schemeClr val="tx1"/>
                </a:solidFill>
              </a:rPr>
              <a:t>NSF</a:t>
            </a:r>
            <a:endParaRPr lang="en-US" altLang="en-US" dirty="0">
              <a:solidFill>
                <a:schemeClr val="tx1"/>
              </a:solidFill>
              <a:hlinkClick r:id="rId4"/>
            </a:endParaRPr>
          </a:p>
          <a:p>
            <a:pPr marL="91440" indent="-91440" eaLnBrk="1" fontAlgn="auto" hangingPunct="1">
              <a:buFont typeface="Arial"/>
              <a:buNone/>
              <a:defRPr/>
            </a:pPr>
            <a:r>
              <a:rPr lang="en-US" altLang="en-US" dirty="0">
                <a:solidFill>
                  <a:srgbClr val="002060"/>
                </a:solidFill>
                <a:hlinkClick r:id="rId4"/>
              </a:rPr>
              <a:t>	</a:t>
            </a:r>
            <a:r>
              <a:rPr lang="en-US" altLang="en-US" dirty="0">
                <a:solidFill>
                  <a:srgbClr val="C00000"/>
                </a:solidFill>
                <a:hlinkClick r:id="rId4"/>
              </a:rPr>
              <a:t>https://www.nsf.gov/pubs/manuals/gpm05_131/gpm5.jsp</a:t>
            </a:r>
            <a:endParaRPr lang="en-US" altLang="en-US" dirty="0">
              <a:solidFill>
                <a:srgbClr val="C00000"/>
              </a:solidFill>
            </a:endParaRPr>
          </a:p>
          <a:p>
            <a:pPr marL="91440" indent="-91440" eaLnBrk="1" fontAlgn="auto" hangingPunct="1">
              <a:buFont typeface="Arial"/>
              <a:buNone/>
              <a:defRPr/>
            </a:pPr>
            <a:endParaRPr lang="en-US" dirty="0">
              <a:solidFill>
                <a:srgbClr val="C00000"/>
              </a:solidFill>
            </a:endParaRPr>
          </a:p>
          <a:p>
            <a:pPr marL="91440" indent="-91440" eaLnBrk="1" fontAlgn="auto" hangingPunct="1">
              <a:buFont typeface="Arial"/>
              <a:buNone/>
              <a:defRPr/>
            </a:pPr>
            <a:r>
              <a:rPr lang="en-US" dirty="0">
                <a:solidFill>
                  <a:schemeClr val="tx1">
                    <a:lumMod val="85000"/>
                    <a:lumOff val="15000"/>
                  </a:schemeClr>
                </a:solidFill>
              </a:rPr>
              <a:t>	</a:t>
            </a:r>
            <a:endParaRPr lang="en-US" altLang="en-US" dirty="0">
              <a:solidFill>
                <a:srgbClr val="002060"/>
              </a:solidFill>
            </a:endParaRPr>
          </a:p>
          <a:p>
            <a:pPr marL="384048" lvl="1" indent="-182880" eaLnBrk="1" fontAlgn="auto" hangingPunct="1">
              <a:buFontTx/>
              <a:buNone/>
              <a:defRPr/>
            </a:pPr>
            <a:endParaRPr lang="en-US" altLang="en-US" sz="2400" dirty="0">
              <a:solidFill>
                <a:schemeClr val="tx1">
                  <a:lumMod val="85000"/>
                  <a:lumOff val="15000"/>
                </a:schemeClr>
              </a:solidFill>
            </a:endParaRPr>
          </a:p>
          <a:p>
            <a:pPr marL="91440" indent="-91440" eaLnBrk="1" fontAlgn="auto" hangingPunct="1">
              <a:buFont typeface="Wingdings" panose="05000000000000000000" pitchFamily="2" charset="2"/>
              <a:buNone/>
              <a:defRPr/>
            </a:pPr>
            <a:endParaRPr lang="en-US" altLang="en-US" sz="2800" dirty="0">
              <a:solidFill>
                <a:schemeClr val="tx1">
                  <a:lumMod val="85000"/>
                  <a:lumOff val="15000"/>
                </a:schemeClr>
              </a:solidFill>
            </a:endParaRPr>
          </a:p>
          <a:p>
            <a:pPr marL="91440" indent="-91440" eaLnBrk="1" fontAlgn="auto" hangingPunct="1">
              <a:buFont typeface="Wingdings" panose="05000000000000000000" pitchFamily="2" charset="2"/>
              <a:buNone/>
              <a:defRPr/>
            </a:pPr>
            <a:endParaRPr lang="en-US" altLang="en-US" sz="2800" dirty="0">
              <a:solidFill>
                <a:schemeClr val="tx1">
                  <a:lumMod val="85000"/>
                  <a:lumOff val="15000"/>
                </a:schemeClr>
              </a:solidFill>
            </a:endParaRPr>
          </a:p>
          <a:p>
            <a:pPr marL="91440" indent="-91440" eaLnBrk="1" fontAlgn="auto" hangingPunct="1">
              <a:buFont typeface="Wingdings" panose="05000000000000000000" pitchFamily="2" charset="2"/>
              <a:buNone/>
              <a:defRPr/>
            </a:pPr>
            <a:endParaRPr lang="en-US" altLang="en-US" sz="2800" dirty="0">
              <a:solidFill>
                <a:schemeClr val="tx1">
                  <a:lumMod val="85000"/>
                  <a:lumOff val="15000"/>
                </a:schemeClr>
              </a:solidFill>
            </a:endParaRPr>
          </a:p>
        </p:txBody>
      </p:sp>
      <p:grpSp>
        <p:nvGrpSpPr>
          <p:cNvPr id="84996" name="Group 4">
            <a:extLst>
              <a:ext uri="{FF2B5EF4-FFF2-40B4-BE49-F238E27FC236}">
                <a16:creationId xmlns:a16="http://schemas.microsoft.com/office/drawing/2014/main" id="{A0BFD5CA-493D-46CF-9CF8-342B66710A88}"/>
              </a:ext>
            </a:extLst>
          </p:cNvPr>
          <p:cNvGrpSpPr>
            <a:grpSpLocks/>
          </p:cNvGrpSpPr>
          <p:nvPr/>
        </p:nvGrpSpPr>
        <p:grpSpPr bwMode="auto">
          <a:xfrm>
            <a:off x="0" y="0"/>
            <a:ext cx="9144000" cy="576263"/>
            <a:chOff x="0" y="0"/>
            <a:chExt cx="9144000" cy="576263"/>
          </a:xfrm>
        </p:grpSpPr>
        <p:sp>
          <p:nvSpPr>
            <p:cNvPr id="5" name="Rectangle 4">
              <a:extLst>
                <a:ext uri="{FF2B5EF4-FFF2-40B4-BE49-F238E27FC236}">
                  <a16:creationId xmlns:a16="http://schemas.microsoft.com/office/drawing/2014/main" id="{F25AFCDB-BE0D-4AE9-BC3C-23FE544E8065}"/>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C15B7A29-41DD-4036-ABC2-DD4E9808BA3E}"/>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0E66E8D-E3FC-45F9-9DFC-075C66B3D024}"/>
              </a:ext>
            </a:extLst>
          </p:cNvPr>
          <p:cNvSpPr>
            <a:spLocks noGrp="1" noChangeArrowheads="1"/>
          </p:cNvSpPr>
          <p:nvPr>
            <p:ph type="title"/>
          </p:nvPr>
        </p:nvSpPr>
        <p:spPr>
          <a:xfrm>
            <a:off x="682625" y="228600"/>
            <a:ext cx="8080375" cy="2209800"/>
          </a:xfrm>
        </p:spPr>
        <p:txBody>
          <a:bodyPr/>
          <a:lstStyle/>
          <a:p>
            <a:pPr eaLnBrk="1" fontAlgn="auto" hangingPunct="1">
              <a:spcAft>
                <a:spcPts val="0"/>
              </a:spcAft>
              <a:defRPr/>
            </a:pPr>
            <a:r>
              <a:rPr lang="en-US" altLang="en-US" b="1" dirty="0">
                <a:solidFill>
                  <a:srgbClr val="C00000"/>
                </a:solidFill>
              </a:rPr>
              <a:t>     </a:t>
            </a:r>
            <a:r>
              <a:rPr lang="en-US" altLang="en-US" b="1" dirty="0">
                <a:solidFill>
                  <a:srgbClr val="0070C0"/>
                </a:solidFill>
              </a:rPr>
              <a:t>Take Home Point – </a:t>
            </a:r>
            <a:br>
              <a:rPr lang="en-US" altLang="en-US" dirty="0">
                <a:solidFill>
                  <a:srgbClr val="0070C0"/>
                </a:solidFill>
              </a:rPr>
            </a:br>
            <a:r>
              <a:rPr lang="en-US" altLang="en-US" dirty="0">
                <a:solidFill>
                  <a:srgbClr val="0070C0"/>
                </a:solidFill>
              </a:rPr>
              <a:t>Conflicts of Interest (COI/FCOI)</a:t>
            </a:r>
          </a:p>
        </p:txBody>
      </p:sp>
      <p:sp>
        <p:nvSpPr>
          <p:cNvPr id="86019" name="Rectangle 3">
            <a:extLst>
              <a:ext uri="{FF2B5EF4-FFF2-40B4-BE49-F238E27FC236}">
                <a16:creationId xmlns:a16="http://schemas.microsoft.com/office/drawing/2014/main" id="{EA201E45-FD56-4D6B-8121-4DB9E0A9900B}"/>
              </a:ext>
            </a:extLst>
          </p:cNvPr>
          <p:cNvSpPr>
            <a:spLocks noGrp="1" noChangeArrowheads="1"/>
          </p:cNvSpPr>
          <p:nvPr>
            <p:ph idx="1"/>
          </p:nvPr>
        </p:nvSpPr>
        <p:spPr>
          <a:xfrm>
            <a:off x="682625" y="2286000"/>
            <a:ext cx="7635875" cy="4038600"/>
          </a:xfrm>
        </p:spPr>
        <p:txBody>
          <a:bodyPr/>
          <a:lstStyle/>
          <a:p>
            <a:pPr algn="ctr" eaLnBrk="1" hangingPunct="1">
              <a:buFontTx/>
              <a:buNone/>
            </a:pPr>
            <a:endParaRPr lang="en-US" altLang="en-US" sz="4000" i="1">
              <a:solidFill>
                <a:srgbClr val="FF0000"/>
              </a:solidFill>
            </a:endParaRPr>
          </a:p>
          <a:p>
            <a:pPr algn="ctr" eaLnBrk="1" hangingPunct="1">
              <a:buFontTx/>
              <a:buNone/>
            </a:pPr>
            <a:r>
              <a:rPr lang="en-US" altLang="en-US" sz="4000" i="1">
                <a:solidFill>
                  <a:srgbClr val="FF0000"/>
                </a:solidFill>
              </a:rPr>
              <a:t>When in doubt … </a:t>
            </a:r>
            <a:endParaRPr lang="en-US" altLang="en-US"/>
          </a:p>
          <a:p>
            <a:pPr eaLnBrk="1" hangingPunct="1">
              <a:buFontTx/>
              <a:buNone/>
            </a:pPr>
            <a:endParaRPr lang="en-US" altLang="en-US" sz="1400"/>
          </a:p>
          <a:p>
            <a:pPr eaLnBrk="1" hangingPunct="1"/>
            <a:endParaRPr lang="en-US" altLang="en-US"/>
          </a:p>
          <a:p>
            <a:pPr eaLnBrk="1" hangingPunct="1">
              <a:buFontTx/>
              <a:buNone/>
            </a:pPr>
            <a:endParaRPr lang="en-US" altLang="en-US"/>
          </a:p>
          <a:p>
            <a:pPr eaLnBrk="1" hangingPunct="1">
              <a:buFontTx/>
              <a:buNone/>
            </a:pPr>
            <a:endParaRPr lang="en-US" altLang="en-US"/>
          </a:p>
          <a:p>
            <a:pPr eaLnBrk="1" hangingPunct="1"/>
            <a:endParaRPr lang="en-US" altLang="en-US"/>
          </a:p>
        </p:txBody>
      </p:sp>
      <p:sp>
        <p:nvSpPr>
          <p:cNvPr id="5" name="TextBox 4">
            <a:extLst>
              <a:ext uri="{FF2B5EF4-FFF2-40B4-BE49-F238E27FC236}">
                <a16:creationId xmlns:a16="http://schemas.microsoft.com/office/drawing/2014/main" id="{4F6B4B3F-5806-4385-9043-2B07680434B6}"/>
              </a:ext>
            </a:extLst>
          </p:cNvPr>
          <p:cNvSpPr txBox="1">
            <a:spLocks noChangeArrowheads="1"/>
          </p:cNvSpPr>
          <p:nvPr/>
        </p:nvSpPr>
        <p:spPr bwMode="auto">
          <a:xfrm>
            <a:off x="3886200" y="3810000"/>
            <a:ext cx="2590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algn="ctr" eaLnBrk="1" hangingPunct="1">
              <a:lnSpc>
                <a:spcPct val="100000"/>
              </a:lnSpc>
              <a:spcBef>
                <a:spcPct val="0"/>
              </a:spcBef>
              <a:spcAft>
                <a:spcPct val="0"/>
              </a:spcAft>
              <a:buClrTx/>
              <a:buSzTx/>
              <a:buFontTx/>
              <a:buNone/>
            </a:pPr>
            <a:r>
              <a:rPr lang="en-US" altLang="en-US" sz="4400" i="1">
                <a:solidFill>
                  <a:srgbClr val="FF0000"/>
                </a:solidFill>
                <a:latin typeface="Arial" panose="020B0604020202020204" pitchFamily="34" charset="0"/>
              </a:rPr>
              <a:t>disclose.</a:t>
            </a:r>
          </a:p>
          <a:p>
            <a:pPr algn="ctr" eaLnBrk="1" hangingPunct="1">
              <a:lnSpc>
                <a:spcPct val="100000"/>
              </a:lnSpc>
              <a:spcBef>
                <a:spcPct val="0"/>
              </a:spcBef>
              <a:spcAft>
                <a:spcPct val="0"/>
              </a:spcAft>
              <a:buClrTx/>
              <a:buSzTx/>
              <a:buFontTx/>
              <a:buNone/>
            </a:pPr>
            <a:endParaRPr lang="en-US" altLang="en-US" sz="4400">
              <a:solidFill>
                <a:schemeClr val="tx1"/>
              </a:solidFill>
              <a:latin typeface="Arial" panose="020B0604020202020204" pitchFamily="34" charset="0"/>
            </a:endParaRPr>
          </a:p>
        </p:txBody>
      </p:sp>
      <p:grpSp>
        <p:nvGrpSpPr>
          <p:cNvPr id="86021" name="Group 4">
            <a:extLst>
              <a:ext uri="{FF2B5EF4-FFF2-40B4-BE49-F238E27FC236}">
                <a16:creationId xmlns:a16="http://schemas.microsoft.com/office/drawing/2014/main" id="{52FFDFFD-798F-45B0-B435-E9094085A8CE}"/>
              </a:ext>
            </a:extLst>
          </p:cNvPr>
          <p:cNvGrpSpPr>
            <a:grpSpLocks/>
          </p:cNvGrpSpPr>
          <p:nvPr/>
        </p:nvGrpSpPr>
        <p:grpSpPr bwMode="auto">
          <a:xfrm>
            <a:off x="0" y="0"/>
            <a:ext cx="9144000" cy="576263"/>
            <a:chOff x="0" y="0"/>
            <a:chExt cx="9144000" cy="576263"/>
          </a:xfrm>
        </p:grpSpPr>
        <p:sp>
          <p:nvSpPr>
            <p:cNvPr id="7" name="Rectangle 6">
              <a:extLst>
                <a:ext uri="{FF2B5EF4-FFF2-40B4-BE49-F238E27FC236}">
                  <a16:creationId xmlns:a16="http://schemas.microsoft.com/office/drawing/2014/main" id="{79351F92-D42E-42E1-887A-30D21B61ED06}"/>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8" name="Rectangle 7">
              <a:extLst>
                <a:ext uri="{FF2B5EF4-FFF2-40B4-BE49-F238E27FC236}">
                  <a16:creationId xmlns:a16="http://schemas.microsoft.com/office/drawing/2014/main" id="{B16ED8AE-8C0C-4295-8AC4-F5D74A1D25C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5AFD487-AFD1-4E29-AAE0-75DBA4C0BF5E}"/>
              </a:ext>
            </a:extLst>
          </p:cNvPr>
          <p:cNvSpPr>
            <a:spLocks noGrp="1" noChangeArrowheads="1"/>
          </p:cNvSpPr>
          <p:nvPr>
            <p:ph type="title"/>
          </p:nvPr>
        </p:nvSpPr>
        <p:spPr>
          <a:xfrm>
            <a:off x="1752600" y="-762000"/>
            <a:ext cx="5638800" cy="2362200"/>
          </a:xfrm>
        </p:spPr>
        <p:txBody>
          <a:bodyPr>
            <a:normAutofit fontScale="90000"/>
          </a:bodyPr>
          <a:lstStyle/>
          <a:p>
            <a:pPr algn="ctr" eaLnBrk="1" fontAlgn="auto" hangingPunct="1">
              <a:spcAft>
                <a:spcPts val="0"/>
              </a:spcAft>
              <a:defRPr/>
            </a:pPr>
            <a:br>
              <a:rPr lang="en-US" altLang="en-US" dirty="0">
                <a:solidFill>
                  <a:srgbClr val="7B9899"/>
                </a:solidFill>
              </a:rPr>
            </a:br>
            <a:br>
              <a:rPr lang="en-US" altLang="en-US" dirty="0">
                <a:solidFill>
                  <a:srgbClr val="7B9899"/>
                </a:solidFill>
              </a:rPr>
            </a:br>
            <a:br>
              <a:rPr lang="en-US" altLang="en-US" dirty="0">
                <a:solidFill>
                  <a:srgbClr val="7B9899"/>
                </a:solidFill>
              </a:rPr>
            </a:br>
            <a:r>
              <a:rPr lang="en-US" altLang="en-US" dirty="0">
                <a:solidFill>
                  <a:srgbClr val="7B9899"/>
                </a:solidFill>
              </a:rPr>
              <a:t>		</a:t>
            </a:r>
            <a:br>
              <a:rPr lang="en-US" altLang="en-US" dirty="0">
                <a:solidFill>
                  <a:srgbClr val="7B9899"/>
                </a:solidFill>
              </a:rPr>
            </a:br>
            <a:r>
              <a:rPr lang="en-US" altLang="en-US" b="1" dirty="0">
                <a:solidFill>
                  <a:srgbClr val="0070C0"/>
                </a:solidFill>
              </a:rPr>
              <a:t>Thank You!</a:t>
            </a:r>
          </a:p>
        </p:txBody>
      </p:sp>
      <p:sp>
        <p:nvSpPr>
          <p:cNvPr id="88067" name="Rectangle 4">
            <a:extLst>
              <a:ext uri="{FF2B5EF4-FFF2-40B4-BE49-F238E27FC236}">
                <a16:creationId xmlns:a16="http://schemas.microsoft.com/office/drawing/2014/main" id="{7992074A-134C-439A-97AB-9EA6FA694F78}"/>
              </a:ext>
            </a:extLst>
          </p:cNvPr>
          <p:cNvSpPr>
            <a:spLocks noChangeArrowheads="1"/>
          </p:cNvSpPr>
          <p:nvPr/>
        </p:nvSpPr>
        <p:spPr bwMode="auto">
          <a:xfrm>
            <a:off x="228600" y="1905000"/>
            <a:ext cx="875347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a:p>
            <a:pPr algn="ct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b="1" i="1">
              <a:latin typeface="Bodoni MT Condensed" panose="02070606080606020203" pitchFamily="18" charset="0"/>
              <a:ea typeface="MS PGothic" panose="020B0600070205080204" pitchFamily="34" charset="-128"/>
              <a:cs typeface="Tahoma" panose="020B0604030504040204" pitchFamily="34" charset="0"/>
            </a:endParaRPr>
          </a:p>
          <a:p>
            <a:pPr algn="r" eaLnBrk="1" hangingPunct="1"/>
            <a:endParaRPr lang="en-US" altLang="en-US" sz="3600" i="1">
              <a:latin typeface="Book Antiqua" panose="02040602050305030304" pitchFamily="18" charset="0"/>
              <a:ea typeface="MS PGothic" panose="020B0600070205080204" pitchFamily="34" charset="-128"/>
              <a:cs typeface="Tahoma" panose="020B0604030504040204" pitchFamily="34" charset="0"/>
            </a:endParaRPr>
          </a:p>
        </p:txBody>
      </p:sp>
      <p:sp>
        <p:nvSpPr>
          <p:cNvPr id="88068" name="Rectangle 1">
            <a:extLst>
              <a:ext uri="{FF2B5EF4-FFF2-40B4-BE49-F238E27FC236}">
                <a16:creationId xmlns:a16="http://schemas.microsoft.com/office/drawing/2014/main" id="{35F06D04-F0EB-4205-9858-610CB19FAF01}"/>
              </a:ext>
            </a:extLst>
          </p:cNvPr>
          <p:cNvSpPr>
            <a:spLocks noChangeArrowheads="1"/>
          </p:cNvSpPr>
          <p:nvPr/>
        </p:nvSpPr>
        <p:spPr bwMode="auto">
          <a:xfrm>
            <a:off x="1295400" y="2133600"/>
            <a:ext cx="7620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latin typeface="Arial" panose="020B0604020202020204" pitchFamily="34" charset="0"/>
              <a:ea typeface="MS PGothic" panose="020B0600070205080204" pitchFamily="34" charset="-128"/>
            </a:endParaRPr>
          </a:p>
          <a:p>
            <a:endParaRPr lang="en-US" altLang="en-US">
              <a:latin typeface="Arial" panose="020B0604020202020204" pitchFamily="34" charset="0"/>
              <a:ea typeface="MS PGothic" panose="020B0600070205080204" pitchFamily="34" charset="-128"/>
            </a:endParaRPr>
          </a:p>
          <a:p>
            <a:r>
              <a:rPr lang="en-US" altLang="en-US">
                <a:latin typeface="Arial" panose="020B0604020202020204" pitchFamily="34" charset="0"/>
                <a:ea typeface="MS PGothic" panose="020B0600070205080204" pitchFamily="34" charset="-128"/>
              </a:rPr>
              <a:t>       Questions?</a:t>
            </a:r>
            <a:br>
              <a:rPr lang="en-US" altLang="en-US">
                <a:latin typeface="Arial" panose="020B0604020202020204" pitchFamily="34" charset="0"/>
                <a:ea typeface="MS PGothic" panose="020B0600070205080204" pitchFamily="34" charset="-128"/>
              </a:rPr>
            </a:br>
            <a:br>
              <a:rPr lang="en-US" altLang="en-US">
                <a:latin typeface="Arial" panose="020B0604020202020204" pitchFamily="34" charset="0"/>
                <a:ea typeface="MS PGothic" panose="020B0600070205080204" pitchFamily="34" charset="-128"/>
              </a:rPr>
            </a:br>
            <a:r>
              <a:rPr lang="en-US" altLang="en-US">
                <a:latin typeface="Arial" panose="020B0604020202020204" pitchFamily="34" charset="0"/>
                <a:ea typeface="MS PGothic" panose="020B0600070205080204" pitchFamily="34" charset="-128"/>
              </a:rPr>
              <a:t>	</a:t>
            </a:r>
          </a:p>
          <a:p>
            <a:endParaRPr lang="en-US" altLang="en-US">
              <a:latin typeface="Arial" panose="020B0604020202020204" pitchFamily="34" charset="0"/>
              <a:ea typeface="MS PGothic" panose="020B0600070205080204" pitchFamily="34" charset="-128"/>
            </a:endParaRPr>
          </a:p>
          <a:p>
            <a:r>
              <a:rPr lang="en-US" altLang="en-US">
                <a:latin typeface="Arial" panose="020B0604020202020204" pitchFamily="34" charset="0"/>
                <a:ea typeface="MS PGothic" panose="020B0600070205080204" pitchFamily="34" charset="-128"/>
              </a:rPr>
              <a:t>		Comments? </a:t>
            </a:r>
          </a:p>
          <a:p>
            <a:endParaRPr lang="en-US" altLang="en-US">
              <a:latin typeface="Arial" panose="020B0604020202020204" pitchFamily="34" charset="0"/>
              <a:ea typeface="MS PGothic" panose="020B0600070205080204" pitchFamily="34" charset="-128"/>
            </a:endParaRPr>
          </a:p>
          <a:p>
            <a:pPr algn="r"/>
            <a:r>
              <a:rPr lang="en-US" altLang="en-US">
                <a:latin typeface="Arial" panose="020B0604020202020204" pitchFamily="34" charset="0"/>
                <a:ea typeface="MS PGothic" panose="020B0600070205080204" pitchFamily="34" charset="-128"/>
              </a:rPr>
              <a:t>		</a:t>
            </a:r>
            <a:r>
              <a:rPr lang="en-US" altLang="en-US" sz="1600">
                <a:latin typeface="Arial" panose="020B0604020202020204" pitchFamily="34" charset="0"/>
                <a:ea typeface="MS PGothic" panose="020B0600070205080204" pitchFamily="34" charset="-128"/>
              </a:rPr>
              <a:t>edet.isuk@morgan.edu</a:t>
            </a:r>
          </a:p>
          <a:p>
            <a:pPr algn="r"/>
            <a:r>
              <a:rPr lang="en-US" altLang="en-US">
                <a:latin typeface="Aharoni" panose="02010803020104030203" pitchFamily="2" charset="-79"/>
                <a:ea typeface="MS PGothic" panose="020B0600070205080204" pitchFamily="34" charset="-128"/>
                <a:cs typeface="Aharoni" panose="02010803020104030203" pitchFamily="2" charset="-79"/>
              </a:rPr>
              <a:t>				         </a:t>
            </a:r>
            <a:r>
              <a:rPr lang="en-US" altLang="en-US">
                <a:solidFill>
                  <a:srgbClr val="0070C0"/>
                </a:solidFill>
                <a:latin typeface="Aharoni" panose="02010803020104030203" pitchFamily="2" charset="-79"/>
                <a:ea typeface="MS PGothic" panose="020B0600070205080204" pitchFamily="34" charset="-128"/>
                <a:cs typeface="Aharoni" panose="02010803020104030203" pitchFamily="2" charset="-79"/>
              </a:rPr>
              <a:t>www.morgan.edu/ora</a:t>
            </a:r>
            <a:endParaRPr lang="en-US" altLang="en-US">
              <a:solidFill>
                <a:srgbClr val="0070C0"/>
              </a:solidFill>
              <a:latin typeface="Arial" panose="020B0604020202020204" pitchFamily="34" charset="0"/>
              <a:ea typeface="MS PGothic" panose="020B0600070205080204" pitchFamily="34" charset="-128"/>
            </a:endParaRPr>
          </a:p>
        </p:txBody>
      </p:sp>
      <p:grpSp>
        <p:nvGrpSpPr>
          <p:cNvPr id="88069" name="Group 4">
            <a:extLst>
              <a:ext uri="{FF2B5EF4-FFF2-40B4-BE49-F238E27FC236}">
                <a16:creationId xmlns:a16="http://schemas.microsoft.com/office/drawing/2014/main" id="{9515D8E7-7BA6-4444-9C02-2B3B6C1FE932}"/>
              </a:ext>
            </a:extLst>
          </p:cNvPr>
          <p:cNvGrpSpPr>
            <a:grpSpLocks/>
          </p:cNvGrpSpPr>
          <p:nvPr/>
        </p:nvGrpSpPr>
        <p:grpSpPr bwMode="auto">
          <a:xfrm>
            <a:off x="0" y="0"/>
            <a:ext cx="9144000" cy="576263"/>
            <a:chOff x="0" y="0"/>
            <a:chExt cx="9144000" cy="576263"/>
          </a:xfrm>
        </p:grpSpPr>
        <p:sp>
          <p:nvSpPr>
            <p:cNvPr id="6" name="Rectangle 5">
              <a:extLst>
                <a:ext uri="{FF2B5EF4-FFF2-40B4-BE49-F238E27FC236}">
                  <a16:creationId xmlns:a16="http://schemas.microsoft.com/office/drawing/2014/main" id="{AEF48293-2D73-4FFE-BA6E-51A6C03DEDE1}"/>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7" name="Rectangle 6">
              <a:extLst>
                <a:ext uri="{FF2B5EF4-FFF2-40B4-BE49-F238E27FC236}">
                  <a16:creationId xmlns:a16="http://schemas.microsoft.com/office/drawing/2014/main" id="{7D5AF1EF-F221-4137-91F4-A2E45D5FD5F8}"/>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3A0A8B2-B304-47E1-8A33-5E24DD85D19C}"/>
              </a:ext>
            </a:extLst>
          </p:cNvPr>
          <p:cNvSpPr>
            <a:spLocks noGrp="1" noChangeArrowheads="1"/>
          </p:cNvSpPr>
          <p:nvPr>
            <p:ph type="title"/>
          </p:nvPr>
        </p:nvSpPr>
        <p:spPr>
          <a:xfrm>
            <a:off x="822325" y="287338"/>
            <a:ext cx="7543800" cy="1449387"/>
          </a:xfrm>
        </p:spPr>
        <p:txBody>
          <a:bodyPr>
            <a:noAutofit/>
          </a:bodyPr>
          <a:lstStyle/>
          <a:p>
            <a:pPr algn="ctr" eaLnBrk="1" fontAlgn="auto" hangingPunct="1">
              <a:spcAft>
                <a:spcPts val="0"/>
              </a:spcAft>
              <a:defRPr/>
            </a:pPr>
            <a:r>
              <a:rPr lang="en-US" altLang="en-US" sz="3600" b="1" dirty="0">
                <a:solidFill>
                  <a:srgbClr val="0070C0"/>
                </a:solidFill>
                <a:latin typeface="+mn-lt"/>
              </a:rPr>
              <a:t>Foreign Person</a:t>
            </a:r>
          </a:p>
        </p:txBody>
      </p:sp>
      <p:sp>
        <p:nvSpPr>
          <p:cNvPr id="6147" name="Rectangle 3">
            <a:extLst>
              <a:ext uri="{FF2B5EF4-FFF2-40B4-BE49-F238E27FC236}">
                <a16:creationId xmlns:a16="http://schemas.microsoft.com/office/drawing/2014/main" id="{8CF05F71-BEA9-421D-948A-84898E76833C}"/>
              </a:ext>
            </a:extLst>
          </p:cNvPr>
          <p:cNvSpPr>
            <a:spLocks noGrp="1" noChangeArrowheads="1"/>
          </p:cNvSpPr>
          <p:nvPr>
            <p:ph sz="half" idx="1"/>
          </p:nvPr>
        </p:nvSpPr>
        <p:spPr>
          <a:xfrm>
            <a:off x="457200" y="2133600"/>
            <a:ext cx="8382000" cy="4495800"/>
          </a:xfrm>
        </p:spPr>
        <p:txBody>
          <a:bodyPr rtlCol="0">
            <a:noAutofit/>
          </a:bodyPr>
          <a:lstStyle/>
          <a:p>
            <a:pPr marL="91440" indent="-91440" eaLnBrk="1" fontAlgn="auto" hangingPunct="1">
              <a:buFont typeface="Calibri" panose="020F0502020204030204" pitchFamily="34" charset="0"/>
              <a:buNone/>
              <a:defRPr/>
            </a:pPr>
            <a:r>
              <a:rPr lang="en-US" altLang="en-US" sz="2400" i="1" dirty="0">
                <a:solidFill>
                  <a:schemeClr val="tx1">
                    <a:lumMod val="75000"/>
                    <a:lumOff val="25000"/>
                  </a:schemeClr>
                </a:solidFill>
              </a:rPr>
              <a:t>The definition of foreign person includes:</a:t>
            </a:r>
          </a:p>
          <a:p>
            <a:pPr marL="384048" lvl="1" indent="-182880" eaLnBrk="1" fontAlgn="auto" hangingPunct="1">
              <a:defRPr/>
            </a:pPr>
            <a:r>
              <a:rPr lang="en-US" altLang="en-US" sz="2800" dirty="0">
                <a:solidFill>
                  <a:schemeClr val="tx1">
                    <a:lumMod val="75000"/>
                    <a:lumOff val="25000"/>
                  </a:schemeClr>
                </a:solidFill>
              </a:rPr>
              <a:t>any foreign government, </a:t>
            </a:r>
          </a:p>
          <a:p>
            <a:pPr marL="384048" lvl="1" indent="-182880" eaLnBrk="1" fontAlgn="auto" hangingPunct="1">
              <a:defRPr/>
            </a:pPr>
            <a:endParaRPr lang="en-US" altLang="en-US" sz="2800" dirty="0">
              <a:solidFill>
                <a:schemeClr val="tx1">
                  <a:lumMod val="75000"/>
                  <a:lumOff val="25000"/>
                </a:schemeClr>
              </a:solidFill>
            </a:endParaRPr>
          </a:p>
          <a:p>
            <a:pPr marL="384048" lvl="1" indent="-182880" eaLnBrk="1" fontAlgn="auto" hangingPunct="1">
              <a:defRPr/>
            </a:pPr>
            <a:r>
              <a:rPr lang="en-US" altLang="en-US" sz="2800" dirty="0">
                <a:solidFill>
                  <a:schemeClr val="tx1">
                    <a:lumMod val="75000"/>
                    <a:lumOff val="25000"/>
                  </a:schemeClr>
                </a:solidFill>
              </a:rPr>
              <a:t>foreign corporation or organization that is not incorporated or organized to do business in the U.S., and </a:t>
            </a:r>
          </a:p>
          <a:p>
            <a:pPr marL="201168" lvl="1" indent="0" eaLnBrk="1" fontAlgn="auto" hangingPunct="1">
              <a:buFont typeface="Calibri" panose="020F0502020204030204" pitchFamily="34" charset="0"/>
              <a:buNone/>
              <a:defRPr/>
            </a:pPr>
            <a:endParaRPr lang="en-US" altLang="en-US" sz="2800" dirty="0">
              <a:solidFill>
                <a:schemeClr val="tx1">
                  <a:lumMod val="75000"/>
                  <a:lumOff val="25000"/>
                </a:schemeClr>
              </a:solidFill>
            </a:endParaRPr>
          </a:p>
          <a:p>
            <a:pPr marL="384048" lvl="1" indent="-182880" eaLnBrk="1" fontAlgn="auto" hangingPunct="1">
              <a:defRPr/>
            </a:pPr>
            <a:r>
              <a:rPr lang="en-US" altLang="en-US" sz="2800" dirty="0">
                <a:solidFill>
                  <a:schemeClr val="tx1">
                    <a:lumMod val="75000"/>
                    <a:lumOff val="25000"/>
                  </a:schemeClr>
                </a:solidFill>
              </a:rPr>
              <a:t>anyone who is not a U.S. citizen or lawful permanent resident (a green card holder).</a:t>
            </a:r>
          </a:p>
        </p:txBody>
      </p:sp>
      <p:grpSp>
        <p:nvGrpSpPr>
          <p:cNvPr id="18436" name="Group 4">
            <a:extLst>
              <a:ext uri="{FF2B5EF4-FFF2-40B4-BE49-F238E27FC236}">
                <a16:creationId xmlns:a16="http://schemas.microsoft.com/office/drawing/2014/main" id="{46A381F6-7FB7-45DD-A324-82FE079A2FDD}"/>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12AD4503-7CD9-4CDD-BE14-94F5E011F406}"/>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6D04BBB6-284B-4C4C-A932-267D039BD54D}"/>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22361CB-D4F4-4BC7-815A-029C6C1A41CD}"/>
              </a:ext>
            </a:extLst>
          </p:cNvPr>
          <p:cNvSpPr>
            <a:spLocks noGrp="1" noChangeArrowheads="1"/>
          </p:cNvSpPr>
          <p:nvPr>
            <p:ph type="title"/>
          </p:nvPr>
        </p:nvSpPr>
        <p:spPr>
          <a:xfrm>
            <a:off x="457200" y="471488"/>
            <a:ext cx="8229600" cy="1143000"/>
          </a:xfrm>
        </p:spPr>
        <p:txBody>
          <a:bodyPr>
            <a:noAutofit/>
          </a:bodyPr>
          <a:lstStyle/>
          <a:p>
            <a:pPr algn="ctr" eaLnBrk="1" fontAlgn="auto" hangingPunct="1">
              <a:spcAft>
                <a:spcPts val="0"/>
              </a:spcAft>
              <a:defRPr/>
            </a:pPr>
            <a:r>
              <a:rPr lang="en-US" altLang="en-US" sz="3600" dirty="0">
                <a:solidFill>
                  <a:srgbClr val="0070C0"/>
                </a:solidFill>
                <a:latin typeface="+mn-lt"/>
              </a:rPr>
              <a:t>Export Control Regulations</a:t>
            </a:r>
          </a:p>
        </p:txBody>
      </p:sp>
      <p:sp>
        <p:nvSpPr>
          <p:cNvPr id="6147" name="Rectangle 3">
            <a:extLst>
              <a:ext uri="{FF2B5EF4-FFF2-40B4-BE49-F238E27FC236}">
                <a16:creationId xmlns:a16="http://schemas.microsoft.com/office/drawing/2014/main" id="{EF7AB34C-92A5-4F57-BECC-2957D36260C7}"/>
              </a:ext>
            </a:extLst>
          </p:cNvPr>
          <p:cNvSpPr>
            <a:spLocks noGrp="1" noChangeArrowheads="1"/>
          </p:cNvSpPr>
          <p:nvPr>
            <p:ph idx="1"/>
          </p:nvPr>
        </p:nvSpPr>
        <p:spPr>
          <a:xfrm>
            <a:off x="457200" y="1828800"/>
            <a:ext cx="8229600" cy="4648200"/>
          </a:xfrm>
        </p:spPr>
        <p:txBody>
          <a:bodyPr rtlCol="0">
            <a:noAutofit/>
          </a:bodyPr>
          <a:lstStyle/>
          <a:p>
            <a:pPr marL="91440" indent="-91440" eaLnBrk="1" fontAlgn="auto" hangingPunct="1">
              <a:defRPr/>
            </a:pPr>
            <a:r>
              <a:rPr lang="en-US" sz="2400" dirty="0">
                <a:solidFill>
                  <a:schemeClr val="tx1">
                    <a:lumMod val="75000"/>
                    <a:lumOff val="25000"/>
                  </a:schemeClr>
                </a:solidFill>
              </a:rPr>
              <a:t>Three major Export Control regulatory schemes imposed by the US Government to protect national security interests and promote foreign policy objectives are:</a:t>
            </a:r>
            <a:endParaRPr lang="en-US" sz="2400" dirty="0">
              <a:solidFill>
                <a:schemeClr val="tx1">
                  <a:lumMod val="75000"/>
                  <a:lumOff val="25000"/>
                </a:schemeClr>
              </a:solidFill>
              <a:latin typeface="+mj-lt"/>
              <a:cs typeface="Arial" charset="0"/>
            </a:endParaRPr>
          </a:p>
          <a:p>
            <a:pPr marL="384048" lvl="1" indent="-182880" eaLnBrk="1" fontAlgn="auto" hangingPunct="1">
              <a:buFont typeface="Wingdings" panose="05000000000000000000" pitchFamily="2" charset="2"/>
              <a:buChar char="Ø"/>
              <a:defRPr/>
            </a:pPr>
            <a:r>
              <a:rPr lang="en-US" sz="2400" b="1" i="1" dirty="0">
                <a:solidFill>
                  <a:schemeClr val="tx1">
                    <a:lumMod val="75000"/>
                    <a:lumOff val="25000"/>
                  </a:schemeClr>
                </a:solidFill>
                <a:latin typeface="+mj-lt"/>
                <a:cs typeface="Arial" charset="0"/>
              </a:rPr>
              <a:t>The International Traffic in Arms Regulations </a:t>
            </a:r>
            <a:r>
              <a:rPr lang="en-US" sz="2400" dirty="0">
                <a:solidFill>
                  <a:schemeClr val="tx1">
                    <a:lumMod val="75000"/>
                    <a:lumOff val="25000"/>
                  </a:schemeClr>
                </a:solidFill>
                <a:latin typeface="+mj-lt"/>
                <a:cs typeface="Arial" charset="0"/>
              </a:rPr>
              <a:t>(</a:t>
            </a:r>
            <a:r>
              <a:rPr lang="en-US" sz="2400" b="1" dirty="0">
                <a:solidFill>
                  <a:schemeClr val="tx1">
                    <a:lumMod val="75000"/>
                    <a:lumOff val="25000"/>
                  </a:schemeClr>
                </a:solidFill>
                <a:latin typeface="+mj-lt"/>
                <a:cs typeface="Arial" charset="0"/>
              </a:rPr>
              <a:t>ITAR</a:t>
            </a:r>
            <a:r>
              <a:rPr lang="en-US" sz="2400" dirty="0">
                <a:solidFill>
                  <a:schemeClr val="tx1">
                    <a:lumMod val="75000"/>
                    <a:lumOff val="25000"/>
                  </a:schemeClr>
                </a:solidFill>
                <a:latin typeface="+mj-lt"/>
                <a:cs typeface="Arial" charset="0"/>
              </a:rPr>
              <a:t>) administered by the </a:t>
            </a:r>
            <a:r>
              <a:rPr lang="en-US" sz="2400" u="sng" dirty="0">
                <a:solidFill>
                  <a:schemeClr val="tx1">
                    <a:lumMod val="75000"/>
                    <a:lumOff val="25000"/>
                  </a:schemeClr>
                </a:solidFill>
                <a:latin typeface="+mj-lt"/>
                <a:cs typeface="Arial" charset="0"/>
              </a:rPr>
              <a:t>U.S. Department of State</a:t>
            </a:r>
            <a:r>
              <a:rPr lang="en-US" sz="2400" dirty="0">
                <a:solidFill>
                  <a:schemeClr val="tx1">
                    <a:lumMod val="75000"/>
                    <a:lumOff val="25000"/>
                  </a:schemeClr>
                </a:solidFill>
                <a:latin typeface="+mj-lt"/>
                <a:cs typeface="Arial" charset="0"/>
              </a:rPr>
              <a:t>;</a:t>
            </a:r>
          </a:p>
          <a:p>
            <a:pPr marL="201168" lvl="1" indent="0" eaLnBrk="1" fontAlgn="auto" hangingPunct="1">
              <a:buFont typeface="Calibri" panose="020F0502020204030204" pitchFamily="34" charset="0"/>
              <a:buNone/>
              <a:defRPr/>
            </a:pPr>
            <a:endParaRPr lang="en-US" sz="2400" dirty="0">
              <a:solidFill>
                <a:schemeClr val="tx1">
                  <a:lumMod val="75000"/>
                  <a:lumOff val="25000"/>
                </a:schemeClr>
              </a:solidFill>
              <a:latin typeface="+mj-lt"/>
              <a:cs typeface="Arial" charset="0"/>
            </a:endParaRPr>
          </a:p>
          <a:p>
            <a:pPr marL="384048" lvl="1" indent="-182880" eaLnBrk="1" fontAlgn="auto" hangingPunct="1">
              <a:buFont typeface="Wingdings" panose="05000000000000000000" pitchFamily="2" charset="2"/>
              <a:buChar char="Ø"/>
              <a:defRPr/>
            </a:pPr>
            <a:r>
              <a:rPr lang="en-US" sz="2400" dirty="0">
                <a:solidFill>
                  <a:schemeClr val="tx1">
                    <a:lumMod val="75000"/>
                    <a:lumOff val="25000"/>
                  </a:schemeClr>
                </a:solidFill>
                <a:latin typeface="+mj-lt"/>
                <a:cs typeface="Arial" charset="0"/>
              </a:rPr>
              <a:t>The </a:t>
            </a:r>
            <a:r>
              <a:rPr lang="en-US" sz="2400" b="1" i="1" dirty="0">
                <a:solidFill>
                  <a:schemeClr val="tx1">
                    <a:lumMod val="75000"/>
                    <a:lumOff val="25000"/>
                  </a:schemeClr>
                </a:solidFill>
                <a:latin typeface="+mj-lt"/>
                <a:cs typeface="Arial" charset="0"/>
              </a:rPr>
              <a:t>Export Administration Regulations </a:t>
            </a:r>
            <a:r>
              <a:rPr lang="en-US" sz="2400" dirty="0">
                <a:solidFill>
                  <a:schemeClr val="tx1">
                    <a:lumMod val="75000"/>
                    <a:lumOff val="25000"/>
                  </a:schemeClr>
                </a:solidFill>
                <a:latin typeface="+mj-lt"/>
                <a:cs typeface="Arial" charset="0"/>
              </a:rPr>
              <a:t>(</a:t>
            </a:r>
            <a:r>
              <a:rPr lang="en-US" sz="2400" b="1" dirty="0">
                <a:solidFill>
                  <a:schemeClr val="tx1">
                    <a:lumMod val="75000"/>
                    <a:lumOff val="25000"/>
                  </a:schemeClr>
                </a:solidFill>
                <a:latin typeface="+mj-lt"/>
                <a:cs typeface="Arial" charset="0"/>
              </a:rPr>
              <a:t>EAR</a:t>
            </a:r>
            <a:r>
              <a:rPr lang="en-US" sz="2400" dirty="0">
                <a:solidFill>
                  <a:schemeClr val="tx1">
                    <a:lumMod val="75000"/>
                    <a:lumOff val="25000"/>
                  </a:schemeClr>
                </a:solidFill>
                <a:latin typeface="+mj-lt"/>
                <a:cs typeface="Arial" charset="0"/>
              </a:rPr>
              <a:t>) administered by the </a:t>
            </a:r>
            <a:r>
              <a:rPr lang="en-US" sz="2400" u="sng" dirty="0">
                <a:solidFill>
                  <a:schemeClr val="tx1">
                    <a:lumMod val="75000"/>
                    <a:lumOff val="25000"/>
                  </a:schemeClr>
                </a:solidFill>
                <a:latin typeface="+mj-lt"/>
                <a:cs typeface="Arial" charset="0"/>
              </a:rPr>
              <a:t>U.S. Department of Commerce</a:t>
            </a:r>
            <a:r>
              <a:rPr lang="en-US" sz="2400" dirty="0">
                <a:solidFill>
                  <a:schemeClr val="tx1">
                    <a:lumMod val="75000"/>
                    <a:lumOff val="25000"/>
                  </a:schemeClr>
                </a:solidFill>
                <a:latin typeface="+mj-lt"/>
                <a:cs typeface="Arial" charset="0"/>
              </a:rPr>
              <a:t>;</a:t>
            </a:r>
          </a:p>
          <a:p>
            <a:pPr marL="201168" lvl="1" indent="0" eaLnBrk="1" fontAlgn="auto" hangingPunct="1">
              <a:buFont typeface="Calibri" panose="020F0502020204030204" pitchFamily="34" charset="0"/>
              <a:buNone/>
              <a:defRPr/>
            </a:pPr>
            <a:endParaRPr lang="en-US" sz="2400" dirty="0">
              <a:solidFill>
                <a:schemeClr val="tx1">
                  <a:lumMod val="75000"/>
                  <a:lumOff val="25000"/>
                </a:schemeClr>
              </a:solidFill>
              <a:latin typeface="+mj-lt"/>
              <a:cs typeface="Arial" charset="0"/>
            </a:endParaRPr>
          </a:p>
          <a:p>
            <a:pPr marL="384048" lvl="1" indent="-182880" eaLnBrk="1" fontAlgn="auto" hangingPunct="1">
              <a:buFont typeface="Wingdings" panose="05000000000000000000" pitchFamily="2" charset="2"/>
              <a:buChar char="Ø"/>
              <a:defRPr/>
            </a:pPr>
            <a:r>
              <a:rPr lang="en-US" sz="2400" dirty="0">
                <a:solidFill>
                  <a:schemeClr val="tx1">
                    <a:lumMod val="75000"/>
                    <a:lumOff val="25000"/>
                  </a:schemeClr>
                </a:solidFill>
                <a:latin typeface="+mj-lt"/>
                <a:cs typeface="Arial" charset="0"/>
              </a:rPr>
              <a:t>The </a:t>
            </a:r>
            <a:r>
              <a:rPr lang="en-US" sz="2400" b="1" i="1" dirty="0">
                <a:solidFill>
                  <a:schemeClr val="tx1">
                    <a:lumMod val="75000"/>
                    <a:lumOff val="25000"/>
                  </a:schemeClr>
                </a:solidFill>
                <a:latin typeface="+mj-lt"/>
                <a:cs typeface="Arial" charset="0"/>
              </a:rPr>
              <a:t>Office of Foreign Asset Control </a:t>
            </a:r>
            <a:r>
              <a:rPr lang="en-US" sz="2400" dirty="0">
                <a:solidFill>
                  <a:schemeClr val="tx1">
                    <a:lumMod val="75000"/>
                    <a:lumOff val="25000"/>
                  </a:schemeClr>
                </a:solidFill>
                <a:latin typeface="+mj-lt"/>
                <a:cs typeface="Arial" charset="0"/>
              </a:rPr>
              <a:t>(</a:t>
            </a:r>
            <a:r>
              <a:rPr lang="en-US" sz="2400" b="1" dirty="0">
                <a:solidFill>
                  <a:schemeClr val="tx1">
                    <a:lumMod val="75000"/>
                    <a:lumOff val="25000"/>
                  </a:schemeClr>
                </a:solidFill>
                <a:latin typeface="+mj-lt"/>
                <a:cs typeface="Arial" charset="0"/>
              </a:rPr>
              <a:t>OFAC</a:t>
            </a:r>
            <a:r>
              <a:rPr lang="en-US" sz="2400" dirty="0">
                <a:solidFill>
                  <a:schemeClr val="tx1">
                    <a:lumMod val="75000"/>
                    <a:lumOff val="25000"/>
                  </a:schemeClr>
                </a:solidFill>
                <a:latin typeface="+mj-lt"/>
                <a:cs typeface="Arial" charset="0"/>
              </a:rPr>
              <a:t>) administered by the </a:t>
            </a:r>
            <a:r>
              <a:rPr lang="en-US" sz="2400" u="sng" dirty="0">
                <a:solidFill>
                  <a:schemeClr val="tx1">
                    <a:lumMod val="75000"/>
                    <a:lumOff val="25000"/>
                  </a:schemeClr>
                </a:solidFill>
                <a:latin typeface="+mj-lt"/>
                <a:cs typeface="Arial" charset="0"/>
              </a:rPr>
              <a:t>U.S. Department of Treasury</a:t>
            </a:r>
            <a:endParaRPr lang="en-US" sz="2400" u="sng" dirty="0">
              <a:solidFill>
                <a:schemeClr val="tx1">
                  <a:lumMod val="75000"/>
                  <a:lumOff val="25000"/>
                </a:schemeClr>
              </a:solidFill>
            </a:endParaRPr>
          </a:p>
        </p:txBody>
      </p:sp>
      <p:grpSp>
        <p:nvGrpSpPr>
          <p:cNvPr id="20484" name="Group 4">
            <a:extLst>
              <a:ext uri="{FF2B5EF4-FFF2-40B4-BE49-F238E27FC236}">
                <a16:creationId xmlns:a16="http://schemas.microsoft.com/office/drawing/2014/main" id="{49334C20-8520-4CCC-B580-17B9E280FBCE}"/>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7CB69E40-1859-49AB-9B3A-5434C1588022}"/>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AA41178C-E66B-468B-BCD1-6954DFE542D7}"/>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53EBD60-8926-4A6B-9967-CB01B4016DB6}"/>
              </a:ext>
            </a:extLst>
          </p:cNvPr>
          <p:cNvSpPr>
            <a:spLocks noGrp="1" noChangeArrowheads="1"/>
          </p:cNvSpPr>
          <p:nvPr>
            <p:ph type="title"/>
          </p:nvPr>
        </p:nvSpPr>
        <p:spPr>
          <a:xfrm>
            <a:off x="822325" y="287338"/>
            <a:ext cx="7543800" cy="1449387"/>
          </a:xfrm>
        </p:spPr>
        <p:txBody>
          <a:bodyPr>
            <a:noAutofit/>
          </a:bodyPr>
          <a:lstStyle/>
          <a:p>
            <a:pPr algn="ctr" eaLnBrk="1" fontAlgn="auto" hangingPunct="1">
              <a:spcAft>
                <a:spcPts val="0"/>
              </a:spcAft>
              <a:defRPr/>
            </a:pPr>
            <a:r>
              <a:rPr lang="en-US" altLang="en-US" sz="3600" dirty="0">
                <a:solidFill>
                  <a:srgbClr val="0070C0"/>
                </a:solidFill>
                <a:latin typeface="+mn-lt"/>
              </a:rPr>
              <a:t>Closer Look at  Regulations</a:t>
            </a:r>
          </a:p>
        </p:txBody>
      </p:sp>
      <p:sp>
        <p:nvSpPr>
          <p:cNvPr id="6147" name="Rectangle 3">
            <a:extLst>
              <a:ext uri="{FF2B5EF4-FFF2-40B4-BE49-F238E27FC236}">
                <a16:creationId xmlns:a16="http://schemas.microsoft.com/office/drawing/2014/main" id="{1B456661-FAF0-4E1E-B95E-1B56DE1A5C88}"/>
              </a:ext>
            </a:extLst>
          </p:cNvPr>
          <p:cNvSpPr>
            <a:spLocks noGrp="1" noChangeArrowheads="1"/>
          </p:cNvSpPr>
          <p:nvPr>
            <p:ph sz="half" idx="1"/>
          </p:nvPr>
        </p:nvSpPr>
        <p:spPr>
          <a:xfrm>
            <a:off x="822325" y="1846263"/>
            <a:ext cx="3703638" cy="4022725"/>
          </a:xfrm>
        </p:spPr>
        <p:txBody>
          <a:bodyPr rtlCol="0">
            <a:noAutofit/>
          </a:bodyPr>
          <a:lstStyle/>
          <a:p>
            <a:pPr marL="0" indent="0" algn="ctr" eaLnBrk="1" fontAlgn="auto" hangingPunct="1">
              <a:buFont typeface="Calibri" panose="020F0502020204030204" pitchFamily="34" charset="0"/>
              <a:buNone/>
              <a:defRPr/>
            </a:pPr>
            <a:r>
              <a:rPr lang="en-US" sz="3200" b="1" i="1" dirty="0">
                <a:solidFill>
                  <a:srgbClr val="0070C0"/>
                </a:solidFill>
              </a:rPr>
              <a:t>ITAR</a:t>
            </a:r>
          </a:p>
          <a:p>
            <a:pPr marL="91440" indent="-91440" eaLnBrk="1" fontAlgn="auto" hangingPunct="1">
              <a:defRPr/>
            </a:pPr>
            <a:r>
              <a:rPr lang="en-US" sz="2400" b="1" dirty="0">
                <a:solidFill>
                  <a:schemeClr val="tx1">
                    <a:lumMod val="75000"/>
                    <a:lumOff val="25000"/>
                  </a:schemeClr>
                </a:solidFill>
              </a:rPr>
              <a:t>Regulates Export and Licensing of </a:t>
            </a:r>
            <a:r>
              <a:rPr lang="en-US" sz="2400" b="1" i="1" u="sng" dirty="0">
                <a:solidFill>
                  <a:srgbClr val="FF0000"/>
                </a:solidFill>
              </a:rPr>
              <a:t>Single-Use Defense Articles </a:t>
            </a:r>
            <a:r>
              <a:rPr lang="en-US" sz="2400" b="1" dirty="0">
                <a:solidFill>
                  <a:schemeClr val="tx1">
                    <a:lumMod val="75000"/>
                    <a:lumOff val="25000"/>
                  </a:schemeClr>
                </a:solidFill>
              </a:rPr>
              <a:t>(military and space applications)</a:t>
            </a:r>
          </a:p>
          <a:p>
            <a:pPr marL="91440" indent="-91440" eaLnBrk="1" fontAlgn="auto" hangingPunct="1">
              <a:defRPr/>
            </a:pPr>
            <a:r>
              <a:rPr lang="en-US" sz="2400" b="1" dirty="0">
                <a:solidFill>
                  <a:schemeClr val="tx1">
                    <a:lumMod val="75000"/>
                    <a:lumOff val="25000"/>
                  </a:schemeClr>
                </a:solidFill>
              </a:rPr>
              <a:t>Controlled Items List: U.S. Munitions List (USML)</a:t>
            </a:r>
          </a:p>
          <a:p>
            <a:pPr marL="91440" indent="-91440" eaLnBrk="1" fontAlgn="auto" hangingPunct="1">
              <a:defRPr/>
            </a:pPr>
            <a:r>
              <a:rPr lang="en-US" b="1" dirty="0">
                <a:solidFill>
                  <a:schemeClr val="tx1">
                    <a:lumMod val="75000"/>
                    <a:lumOff val="25000"/>
                  </a:schemeClr>
                </a:solidFill>
              </a:rPr>
              <a:t>Examples: missiles, military amour, certain chemical agents, naval technology, satellite/ spacecraft technology, ammunition, explosives </a:t>
            </a:r>
          </a:p>
          <a:p>
            <a:pPr marL="0" indent="0" eaLnBrk="1" fontAlgn="auto" hangingPunct="1">
              <a:buFont typeface="Calibri" panose="020F0502020204030204" pitchFamily="34" charset="0"/>
              <a:buNone/>
              <a:defRPr/>
            </a:pPr>
            <a:endParaRPr lang="en-US" sz="2400" dirty="0">
              <a:solidFill>
                <a:schemeClr val="tx1">
                  <a:lumMod val="75000"/>
                  <a:lumOff val="25000"/>
                </a:schemeClr>
              </a:solidFill>
            </a:endParaRPr>
          </a:p>
        </p:txBody>
      </p:sp>
      <p:sp>
        <p:nvSpPr>
          <p:cNvPr id="3" name="Content Placeholder 2">
            <a:extLst>
              <a:ext uri="{FF2B5EF4-FFF2-40B4-BE49-F238E27FC236}">
                <a16:creationId xmlns:a16="http://schemas.microsoft.com/office/drawing/2014/main" id="{E37D800A-7ED9-473B-BAFD-758C68218825}"/>
              </a:ext>
            </a:extLst>
          </p:cNvPr>
          <p:cNvSpPr>
            <a:spLocks noGrp="1"/>
          </p:cNvSpPr>
          <p:nvPr>
            <p:ph sz="half" idx="2"/>
          </p:nvPr>
        </p:nvSpPr>
        <p:spPr>
          <a:xfrm>
            <a:off x="4664075" y="1846263"/>
            <a:ext cx="3702050" cy="4022725"/>
          </a:xfrm>
        </p:spPr>
        <p:txBody>
          <a:bodyPr rtlCol="0">
            <a:normAutofit lnSpcReduction="10000"/>
          </a:bodyPr>
          <a:lstStyle/>
          <a:p>
            <a:pPr marL="0" indent="0" algn="ctr" eaLnBrk="1" fontAlgn="auto" hangingPunct="1">
              <a:buFont typeface="Calibri" panose="020F0502020204030204" pitchFamily="34" charset="0"/>
              <a:buNone/>
              <a:defRPr/>
            </a:pPr>
            <a:r>
              <a:rPr lang="en-US" sz="3200" b="1" i="1" dirty="0">
                <a:solidFill>
                  <a:srgbClr val="0070C0"/>
                </a:solidFill>
              </a:rPr>
              <a:t>EAR</a:t>
            </a:r>
          </a:p>
          <a:p>
            <a:pPr marL="91440" indent="-91440" eaLnBrk="1" fontAlgn="auto" hangingPunct="1">
              <a:defRPr/>
            </a:pPr>
            <a:r>
              <a:rPr lang="en-US" sz="2400" b="1" dirty="0">
                <a:solidFill>
                  <a:schemeClr val="tx1">
                    <a:lumMod val="75000"/>
                    <a:lumOff val="25000"/>
                  </a:schemeClr>
                </a:solidFill>
              </a:rPr>
              <a:t>Regulates Export and Licensing of </a:t>
            </a:r>
            <a:r>
              <a:rPr lang="en-US" sz="2400" b="1" i="1" u="sng" dirty="0">
                <a:solidFill>
                  <a:srgbClr val="FF0000"/>
                </a:solidFill>
              </a:rPr>
              <a:t>Dual-Use</a:t>
            </a:r>
            <a:r>
              <a:rPr lang="en-US" sz="2400" b="1" dirty="0">
                <a:solidFill>
                  <a:schemeClr val="tx1">
                    <a:lumMod val="75000"/>
                    <a:lumOff val="25000"/>
                  </a:schemeClr>
                </a:solidFill>
              </a:rPr>
              <a:t> </a:t>
            </a:r>
            <a:r>
              <a:rPr lang="en-US" sz="2400" b="1" i="1" u="sng" dirty="0">
                <a:solidFill>
                  <a:srgbClr val="FF0000"/>
                </a:solidFill>
              </a:rPr>
              <a:t>Commodities </a:t>
            </a:r>
            <a:r>
              <a:rPr lang="en-US" sz="2400" b="1" dirty="0">
                <a:solidFill>
                  <a:schemeClr val="tx1">
                    <a:lumMod val="75000"/>
                    <a:lumOff val="25000"/>
                  </a:schemeClr>
                </a:solidFill>
              </a:rPr>
              <a:t>(commercial </a:t>
            </a:r>
            <a:r>
              <a:rPr lang="en-US" sz="2400" b="1" u="sng" dirty="0">
                <a:solidFill>
                  <a:schemeClr val="tx1">
                    <a:lumMod val="75000"/>
                    <a:lumOff val="25000"/>
                  </a:schemeClr>
                </a:solidFill>
              </a:rPr>
              <a:t>and </a:t>
            </a:r>
            <a:r>
              <a:rPr lang="en-US" sz="2400" b="1" dirty="0">
                <a:solidFill>
                  <a:schemeClr val="tx1">
                    <a:lumMod val="75000"/>
                    <a:lumOff val="25000"/>
                  </a:schemeClr>
                </a:solidFill>
              </a:rPr>
              <a:t>military applications)</a:t>
            </a:r>
          </a:p>
          <a:p>
            <a:pPr marL="91440" indent="-91440" eaLnBrk="1" fontAlgn="auto" hangingPunct="1">
              <a:defRPr/>
            </a:pPr>
            <a:r>
              <a:rPr lang="en-US" sz="2400" b="1" dirty="0">
                <a:solidFill>
                  <a:schemeClr val="tx1">
                    <a:lumMod val="75000"/>
                    <a:lumOff val="25000"/>
                  </a:schemeClr>
                </a:solidFill>
              </a:rPr>
              <a:t>Controlled Items List: Commerce Control List (CCL)</a:t>
            </a:r>
          </a:p>
          <a:p>
            <a:pPr marL="91440" indent="-91440" eaLnBrk="1" fontAlgn="auto" hangingPunct="1">
              <a:defRPr/>
            </a:pPr>
            <a:r>
              <a:rPr lang="en-US" b="1" dirty="0">
                <a:solidFill>
                  <a:schemeClr val="tx1">
                    <a:lumMod val="75000"/>
                    <a:lumOff val="25000"/>
                  </a:schemeClr>
                </a:solidFill>
              </a:rPr>
              <a:t>Examples: laptops, smart-phones, certain drones, certain navigation systems, infrared cameras, lasers, biological agents</a:t>
            </a:r>
          </a:p>
          <a:p>
            <a:pPr marL="91440" indent="-91440" eaLnBrk="1" fontAlgn="auto" hangingPunct="1">
              <a:defRPr/>
            </a:pPr>
            <a:endParaRPr lang="en-US" dirty="0">
              <a:solidFill>
                <a:schemeClr val="tx1">
                  <a:lumMod val="75000"/>
                  <a:lumOff val="25000"/>
                </a:schemeClr>
              </a:solidFill>
            </a:endParaRPr>
          </a:p>
        </p:txBody>
      </p:sp>
      <p:grpSp>
        <p:nvGrpSpPr>
          <p:cNvPr id="22533" name="Group 4">
            <a:extLst>
              <a:ext uri="{FF2B5EF4-FFF2-40B4-BE49-F238E27FC236}">
                <a16:creationId xmlns:a16="http://schemas.microsoft.com/office/drawing/2014/main" id="{1A141824-1C25-4F36-9B5A-C326BA28EC91}"/>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DC1277FC-0F0C-43E9-BB29-72995B100766}"/>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2ABF6C86-6A52-4DB6-AAFD-EB33A296BAA1}"/>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B3243AB-7AB7-4CD9-883D-819AA5974E74}"/>
              </a:ext>
            </a:extLst>
          </p:cNvPr>
          <p:cNvSpPr>
            <a:spLocks noGrp="1" noChangeArrowheads="1"/>
          </p:cNvSpPr>
          <p:nvPr>
            <p:ph type="title"/>
          </p:nvPr>
        </p:nvSpPr>
        <p:spPr>
          <a:xfrm>
            <a:off x="822325" y="287338"/>
            <a:ext cx="7543800" cy="1449387"/>
          </a:xfrm>
        </p:spPr>
        <p:txBody>
          <a:bodyPr>
            <a:noAutofit/>
          </a:bodyPr>
          <a:lstStyle/>
          <a:p>
            <a:pPr algn="ctr" eaLnBrk="1" fontAlgn="auto" hangingPunct="1">
              <a:spcAft>
                <a:spcPts val="0"/>
              </a:spcAft>
              <a:defRPr/>
            </a:pPr>
            <a:r>
              <a:rPr lang="en-US" altLang="en-US" sz="3600" dirty="0">
                <a:solidFill>
                  <a:srgbClr val="0070C0"/>
                </a:solidFill>
                <a:latin typeface="+mn-lt"/>
              </a:rPr>
              <a:t>Closer Look at Regulations</a:t>
            </a:r>
          </a:p>
        </p:txBody>
      </p:sp>
      <p:sp>
        <p:nvSpPr>
          <p:cNvPr id="6147" name="Rectangle 3">
            <a:extLst>
              <a:ext uri="{FF2B5EF4-FFF2-40B4-BE49-F238E27FC236}">
                <a16:creationId xmlns:a16="http://schemas.microsoft.com/office/drawing/2014/main" id="{7E143D63-7EA6-4C1A-AF8B-CE99117B58ED}"/>
              </a:ext>
            </a:extLst>
          </p:cNvPr>
          <p:cNvSpPr>
            <a:spLocks noGrp="1" noChangeArrowheads="1"/>
          </p:cNvSpPr>
          <p:nvPr>
            <p:ph sz="half" idx="1"/>
          </p:nvPr>
        </p:nvSpPr>
        <p:spPr>
          <a:xfrm>
            <a:off x="457200" y="2133600"/>
            <a:ext cx="8382000" cy="4495800"/>
          </a:xfrm>
        </p:spPr>
        <p:txBody>
          <a:bodyPr rtlCol="0">
            <a:noAutofit/>
          </a:bodyPr>
          <a:lstStyle/>
          <a:p>
            <a:pPr marL="0" indent="0" algn="ctr" eaLnBrk="1" fontAlgn="auto" hangingPunct="1">
              <a:buFont typeface="Calibri" panose="020F0502020204030204" pitchFamily="34" charset="0"/>
              <a:buNone/>
              <a:defRPr/>
            </a:pPr>
            <a:r>
              <a:rPr lang="en-US" sz="3200" b="1" i="1" dirty="0">
                <a:solidFill>
                  <a:srgbClr val="0070C0"/>
                </a:solidFill>
              </a:rPr>
              <a:t>OFAC</a:t>
            </a:r>
            <a:endParaRPr lang="en-US" sz="1800" b="1" dirty="0">
              <a:solidFill>
                <a:schemeClr val="tx1">
                  <a:lumMod val="75000"/>
                  <a:lumOff val="25000"/>
                </a:schemeClr>
              </a:solidFill>
            </a:endParaRPr>
          </a:p>
          <a:p>
            <a:pPr marL="91440" indent="-91440" eaLnBrk="1" fontAlgn="auto" hangingPunct="1">
              <a:defRPr/>
            </a:pPr>
            <a:r>
              <a:rPr lang="en-US" sz="2400" b="1" dirty="0">
                <a:solidFill>
                  <a:schemeClr val="tx1">
                    <a:lumMod val="75000"/>
                    <a:lumOff val="25000"/>
                  </a:schemeClr>
                </a:solidFill>
              </a:rPr>
              <a:t>Regulates Licensing of transactions involving </a:t>
            </a:r>
            <a:r>
              <a:rPr lang="en-US" sz="2400" b="1" i="1" u="sng" dirty="0">
                <a:solidFill>
                  <a:srgbClr val="FF0000"/>
                </a:solidFill>
              </a:rPr>
              <a:t>sanctions and embargos</a:t>
            </a:r>
          </a:p>
          <a:p>
            <a:pPr marL="91440" indent="-91440" eaLnBrk="1" fontAlgn="auto" hangingPunct="1">
              <a:defRPr/>
            </a:pPr>
            <a:r>
              <a:rPr lang="en-US" sz="2400" b="1" dirty="0">
                <a:solidFill>
                  <a:schemeClr val="tx1">
                    <a:lumMod val="75000"/>
                    <a:lumOff val="25000"/>
                  </a:schemeClr>
                </a:solidFill>
              </a:rPr>
              <a:t>Comprehensive and Selective Sanctions may apply to:</a:t>
            </a:r>
          </a:p>
          <a:p>
            <a:pPr marL="384048" lvl="1" indent="-182880" eaLnBrk="1" fontAlgn="auto" hangingPunct="1">
              <a:buFont typeface="Wingdings" panose="05000000000000000000" pitchFamily="2" charset="2"/>
              <a:buChar char="Ø"/>
              <a:defRPr/>
            </a:pPr>
            <a:r>
              <a:rPr lang="en-US" sz="2000" b="1" dirty="0">
                <a:solidFill>
                  <a:schemeClr val="tx1">
                    <a:lumMod val="75000"/>
                    <a:lumOff val="25000"/>
                  </a:schemeClr>
                </a:solidFill>
              </a:rPr>
              <a:t>Countries</a:t>
            </a:r>
          </a:p>
          <a:p>
            <a:pPr marL="384048" lvl="1" indent="-182880" eaLnBrk="1" fontAlgn="auto" hangingPunct="1">
              <a:buFont typeface="Wingdings" panose="05000000000000000000" pitchFamily="2" charset="2"/>
              <a:buChar char="Ø"/>
              <a:defRPr/>
            </a:pPr>
            <a:r>
              <a:rPr lang="en-US" sz="2000" b="1" dirty="0">
                <a:solidFill>
                  <a:schemeClr val="tx1">
                    <a:lumMod val="75000"/>
                    <a:lumOff val="25000"/>
                  </a:schemeClr>
                </a:solidFill>
              </a:rPr>
              <a:t>Companies</a:t>
            </a:r>
          </a:p>
          <a:p>
            <a:pPr marL="384048" lvl="1" indent="-182880" eaLnBrk="1" fontAlgn="auto" hangingPunct="1">
              <a:buFont typeface="Wingdings" panose="05000000000000000000" pitchFamily="2" charset="2"/>
              <a:buChar char="Ø"/>
              <a:defRPr/>
            </a:pPr>
            <a:r>
              <a:rPr lang="en-US" sz="2000" b="1" dirty="0">
                <a:solidFill>
                  <a:schemeClr val="tx1">
                    <a:lumMod val="75000"/>
                    <a:lumOff val="25000"/>
                  </a:schemeClr>
                </a:solidFill>
              </a:rPr>
              <a:t>Individuals</a:t>
            </a:r>
          </a:p>
          <a:p>
            <a:pPr marL="91440" indent="-91440" eaLnBrk="1" fontAlgn="auto" hangingPunct="1">
              <a:defRPr/>
            </a:pPr>
            <a:r>
              <a:rPr lang="en-US" sz="2400" b="1" dirty="0">
                <a:solidFill>
                  <a:schemeClr val="tx1">
                    <a:lumMod val="75000"/>
                    <a:lumOff val="25000"/>
                  </a:schemeClr>
                </a:solidFill>
              </a:rPr>
              <a:t>Current list of comprehensively embargoed countries/territories:</a:t>
            </a:r>
          </a:p>
          <a:p>
            <a:pPr marL="384048" lvl="1" indent="-182880" eaLnBrk="1" fontAlgn="auto" hangingPunct="1">
              <a:buFont typeface="Wingdings" panose="05000000000000000000" pitchFamily="2" charset="2"/>
              <a:buChar char="Ø"/>
              <a:defRPr/>
            </a:pPr>
            <a:r>
              <a:rPr lang="en-US" sz="2000" b="1" dirty="0">
                <a:solidFill>
                  <a:schemeClr val="tx1">
                    <a:lumMod val="75000"/>
                    <a:lumOff val="25000"/>
                  </a:schemeClr>
                </a:solidFill>
              </a:rPr>
              <a:t>North Korea, Iran, Cuba, Syria, Sudan,</a:t>
            </a:r>
            <a:r>
              <a:rPr lang="en-US" dirty="0">
                <a:solidFill>
                  <a:schemeClr val="tx1">
                    <a:lumMod val="75000"/>
                    <a:lumOff val="25000"/>
                  </a:schemeClr>
                </a:solidFill>
              </a:rPr>
              <a:t> </a:t>
            </a:r>
            <a:r>
              <a:rPr lang="en-US" sz="2000" b="1" dirty="0">
                <a:solidFill>
                  <a:schemeClr val="tx1">
                    <a:lumMod val="75000"/>
                    <a:lumOff val="25000"/>
                  </a:schemeClr>
                </a:solidFill>
              </a:rPr>
              <a:t>Russia, following regions of  	Ukraine -- </a:t>
            </a:r>
            <a:r>
              <a:rPr lang="en-US" sz="2000" b="1" i="1" dirty="0">
                <a:solidFill>
                  <a:schemeClr val="tx1">
                    <a:lumMod val="75000"/>
                    <a:lumOff val="25000"/>
                  </a:schemeClr>
                </a:solidFill>
              </a:rPr>
              <a:t>Crimea, Donetsk and Luhansk</a:t>
            </a:r>
            <a:endParaRPr lang="en-US" sz="2000" i="1" dirty="0">
              <a:solidFill>
                <a:schemeClr val="tx1">
                  <a:lumMod val="75000"/>
                  <a:lumOff val="25000"/>
                </a:schemeClr>
              </a:solidFill>
            </a:endParaRPr>
          </a:p>
        </p:txBody>
      </p:sp>
      <p:grpSp>
        <p:nvGrpSpPr>
          <p:cNvPr id="24580" name="Group 4">
            <a:extLst>
              <a:ext uri="{FF2B5EF4-FFF2-40B4-BE49-F238E27FC236}">
                <a16:creationId xmlns:a16="http://schemas.microsoft.com/office/drawing/2014/main" id="{6BE110C1-36D2-43F6-86F4-33C200EABEAF}"/>
              </a:ext>
            </a:extLst>
          </p:cNvPr>
          <p:cNvGrpSpPr>
            <a:grpSpLocks/>
          </p:cNvGrpSpPr>
          <p:nvPr/>
        </p:nvGrpSpPr>
        <p:grpSpPr bwMode="auto">
          <a:xfrm>
            <a:off x="9525" y="0"/>
            <a:ext cx="9144000" cy="576263"/>
            <a:chOff x="0" y="0"/>
            <a:chExt cx="9144000" cy="576263"/>
          </a:xfrm>
        </p:grpSpPr>
        <p:sp>
          <p:nvSpPr>
            <p:cNvPr id="5" name="Rectangle 4">
              <a:extLst>
                <a:ext uri="{FF2B5EF4-FFF2-40B4-BE49-F238E27FC236}">
                  <a16:creationId xmlns:a16="http://schemas.microsoft.com/office/drawing/2014/main" id="{E32ED079-A720-4FF4-8254-8BA2EED0B525}"/>
                </a:ext>
              </a:extLst>
            </p:cNvPr>
            <p:cNvSpPr>
              <a:spLocks noChangeArrowheads="1"/>
            </p:cNvSpPr>
            <p:nvPr/>
          </p:nvSpPr>
          <p:spPr bwMode="auto">
            <a:xfrm>
              <a:off x="0" y="0"/>
              <a:ext cx="9144000" cy="457200"/>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5CD4CBCC-61C1-4E1F-8340-23A02EFCCCF6}"/>
                </a:ext>
              </a:extLst>
            </p:cNvPr>
            <p:cNvSpPr>
              <a:spLocks noChangeArrowheads="1"/>
            </p:cNvSpPr>
            <p:nvPr/>
          </p:nvSpPr>
          <p:spPr bwMode="auto">
            <a:xfrm>
              <a:off x="0" y="471488"/>
              <a:ext cx="9144000" cy="104775"/>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FAB5A75-E773-4E59-9229-FFBF09097B44}"/>
              </a:ext>
            </a:extLst>
          </p:cNvPr>
          <p:cNvSpPr>
            <a:spLocks noGrp="1" noChangeArrowheads="1"/>
          </p:cNvSpPr>
          <p:nvPr>
            <p:ph type="title"/>
          </p:nvPr>
        </p:nvSpPr>
        <p:spPr>
          <a:xfrm>
            <a:off x="457200" y="990600"/>
            <a:ext cx="8229600" cy="623888"/>
          </a:xfrm>
        </p:spPr>
        <p:txBody>
          <a:bodyPr>
            <a:noAutofit/>
          </a:bodyPr>
          <a:lstStyle/>
          <a:p>
            <a:pPr algn="ctr" eaLnBrk="1" fontAlgn="auto" hangingPunct="1">
              <a:spcAft>
                <a:spcPts val="0"/>
              </a:spcAft>
              <a:defRPr/>
            </a:pPr>
            <a:r>
              <a:rPr lang="en-US" altLang="en-US" sz="3600" dirty="0">
                <a:solidFill>
                  <a:srgbClr val="0070C0"/>
                </a:solidFill>
                <a:latin typeface="+mn-lt"/>
              </a:rPr>
              <a:t>Export Controls at a University</a:t>
            </a:r>
          </a:p>
        </p:txBody>
      </p:sp>
      <p:sp>
        <p:nvSpPr>
          <p:cNvPr id="6147" name="Rectangle 3">
            <a:extLst>
              <a:ext uri="{FF2B5EF4-FFF2-40B4-BE49-F238E27FC236}">
                <a16:creationId xmlns:a16="http://schemas.microsoft.com/office/drawing/2014/main" id="{D217D4AC-650C-4B62-8539-BA8CDEC5AFD9}"/>
              </a:ext>
            </a:extLst>
          </p:cNvPr>
          <p:cNvSpPr>
            <a:spLocks noGrp="1" noChangeArrowheads="1"/>
          </p:cNvSpPr>
          <p:nvPr>
            <p:ph idx="1"/>
          </p:nvPr>
        </p:nvSpPr>
        <p:spPr>
          <a:xfrm>
            <a:off x="457200" y="1828800"/>
            <a:ext cx="8229600" cy="4648200"/>
          </a:xfrm>
        </p:spPr>
        <p:txBody>
          <a:bodyPr rtlCol="0">
            <a:normAutofit lnSpcReduction="10000"/>
          </a:bodyPr>
          <a:lstStyle/>
          <a:p>
            <a:pPr marL="91440" indent="-91440" eaLnBrk="1" fontAlgn="auto" hangingPunct="1">
              <a:defRPr/>
            </a:pPr>
            <a:r>
              <a:rPr lang="en-US" b="1" u="sng" dirty="0">
                <a:solidFill>
                  <a:srgbClr val="0070C0"/>
                </a:solidFill>
                <a:latin typeface="+mj-lt"/>
              </a:rPr>
              <a:t>Fundamental Research Exclusion</a:t>
            </a:r>
          </a:p>
          <a:p>
            <a:pPr marL="384048" lvl="1" indent="-182880" eaLnBrk="1" fontAlgn="auto" hangingPunct="1">
              <a:defRPr/>
            </a:pPr>
            <a:r>
              <a:rPr lang="en-US" sz="2000" dirty="0">
                <a:solidFill>
                  <a:schemeClr val="tx1">
                    <a:lumMod val="75000"/>
                    <a:lumOff val="25000"/>
                  </a:schemeClr>
                </a:solidFill>
                <a:latin typeface="+mj-lt"/>
              </a:rPr>
              <a:t>Basic and applied research in science and engineering, where the resulting information is </a:t>
            </a:r>
            <a:r>
              <a:rPr lang="en-US" sz="2000" b="1" i="1" dirty="0">
                <a:solidFill>
                  <a:schemeClr val="tx1">
                    <a:lumMod val="75000"/>
                    <a:lumOff val="25000"/>
                  </a:schemeClr>
                </a:solidFill>
                <a:latin typeface="+mj-lt"/>
              </a:rPr>
              <a:t>ordinarily published </a:t>
            </a:r>
            <a:r>
              <a:rPr lang="en-US" sz="2000" dirty="0">
                <a:solidFill>
                  <a:schemeClr val="tx1">
                    <a:lumMod val="75000"/>
                    <a:lumOff val="25000"/>
                  </a:schemeClr>
                </a:solidFill>
                <a:latin typeface="+mj-lt"/>
              </a:rPr>
              <a:t>and </a:t>
            </a:r>
            <a:r>
              <a:rPr lang="en-US" sz="2000" b="1" i="1" dirty="0">
                <a:solidFill>
                  <a:schemeClr val="tx1">
                    <a:lumMod val="75000"/>
                    <a:lumOff val="25000"/>
                  </a:schemeClr>
                </a:solidFill>
                <a:latin typeface="+mj-lt"/>
              </a:rPr>
              <a:t>shared broadly </a:t>
            </a:r>
            <a:r>
              <a:rPr lang="en-US" sz="2000" dirty="0">
                <a:solidFill>
                  <a:schemeClr val="tx1">
                    <a:lumMod val="75000"/>
                    <a:lumOff val="25000"/>
                  </a:schemeClr>
                </a:solidFill>
                <a:latin typeface="+mj-lt"/>
              </a:rPr>
              <a:t>within the scientific community.</a:t>
            </a:r>
          </a:p>
          <a:p>
            <a:pPr marL="384048" lvl="1" indent="-182880" eaLnBrk="1" fontAlgn="auto" hangingPunct="1">
              <a:defRPr/>
            </a:pPr>
            <a:r>
              <a:rPr lang="en-US" sz="2000" b="1" i="1" dirty="0">
                <a:solidFill>
                  <a:schemeClr val="tx1">
                    <a:lumMod val="75000"/>
                    <a:lumOff val="25000"/>
                  </a:schemeClr>
                </a:solidFill>
                <a:latin typeface="+mj-lt"/>
              </a:rPr>
              <a:t>No restrictions </a:t>
            </a:r>
            <a:r>
              <a:rPr lang="en-US" sz="2000" dirty="0">
                <a:solidFill>
                  <a:schemeClr val="tx1">
                    <a:lumMod val="75000"/>
                    <a:lumOff val="25000"/>
                  </a:schemeClr>
                </a:solidFill>
                <a:latin typeface="+mj-lt"/>
              </a:rPr>
              <a:t>on publications of scientific and technical information resulting from the project or activity</a:t>
            </a:r>
          </a:p>
          <a:p>
            <a:pPr marL="91440" indent="-91440" eaLnBrk="1" fontAlgn="auto" hangingPunct="1">
              <a:defRPr/>
            </a:pPr>
            <a:r>
              <a:rPr lang="en-US" altLang="en-US" b="1" u="sng" dirty="0">
                <a:solidFill>
                  <a:srgbClr val="0070C0"/>
                </a:solidFill>
                <a:latin typeface="+mj-lt"/>
                <a:cs typeface="Arial" charset="0"/>
              </a:rPr>
              <a:t>Education exclusion</a:t>
            </a:r>
          </a:p>
          <a:p>
            <a:pPr marL="384048" lvl="1" indent="-182880" eaLnBrk="1" fontAlgn="auto" hangingPunct="1">
              <a:defRPr/>
            </a:pPr>
            <a:r>
              <a:rPr lang="en-US" altLang="en-US" sz="2000" dirty="0">
                <a:solidFill>
                  <a:schemeClr val="tx1">
                    <a:lumMod val="75000"/>
                    <a:lumOff val="25000"/>
                  </a:schemeClr>
                </a:solidFill>
                <a:latin typeface="+mj-lt"/>
                <a:cs typeface="Arial" charset="0"/>
              </a:rPr>
              <a:t>ITAR: information concerning general scientific, mathematical, or engineering principles </a:t>
            </a:r>
            <a:r>
              <a:rPr lang="en-US" altLang="en-US" sz="2000" b="1" i="1" dirty="0">
                <a:solidFill>
                  <a:schemeClr val="tx1">
                    <a:lumMod val="75000"/>
                    <a:lumOff val="25000"/>
                  </a:schemeClr>
                </a:solidFill>
                <a:latin typeface="+mj-lt"/>
                <a:cs typeface="Arial" charset="0"/>
              </a:rPr>
              <a:t>commonly taught in schools, colleges, and universities</a:t>
            </a:r>
          </a:p>
          <a:p>
            <a:pPr marL="384048" lvl="1" indent="-182880" eaLnBrk="1" fontAlgn="auto" hangingPunct="1">
              <a:defRPr/>
            </a:pPr>
            <a:r>
              <a:rPr lang="en-US" altLang="en-US" sz="2000" dirty="0">
                <a:solidFill>
                  <a:schemeClr val="tx1">
                    <a:lumMod val="75000"/>
                    <a:lumOff val="25000"/>
                  </a:schemeClr>
                </a:solidFill>
                <a:latin typeface="+mj-lt"/>
                <a:cs typeface="Arial" charset="0"/>
              </a:rPr>
              <a:t>EAR: information released by instructions in </a:t>
            </a:r>
            <a:r>
              <a:rPr lang="en-US" altLang="en-US" sz="2000" b="1" i="1" dirty="0">
                <a:solidFill>
                  <a:schemeClr val="tx1">
                    <a:lumMod val="75000"/>
                    <a:lumOff val="25000"/>
                  </a:schemeClr>
                </a:solidFill>
                <a:latin typeface="+mj-lt"/>
                <a:cs typeface="Arial" charset="0"/>
              </a:rPr>
              <a:t>catalog courses and associated teaching laboratories of academic institutions</a:t>
            </a:r>
          </a:p>
          <a:p>
            <a:pPr marL="384048" lvl="1" indent="-182880" eaLnBrk="1" fontAlgn="auto" hangingPunct="1">
              <a:defRPr/>
            </a:pPr>
            <a:endParaRPr lang="en-US" altLang="en-US" sz="1600" b="1" i="1" dirty="0">
              <a:solidFill>
                <a:schemeClr val="tx1">
                  <a:lumMod val="75000"/>
                  <a:lumOff val="25000"/>
                </a:schemeClr>
              </a:solidFill>
              <a:latin typeface="+mj-lt"/>
              <a:cs typeface="Arial" charset="0"/>
            </a:endParaRPr>
          </a:p>
          <a:p>
            <a:pPr marL="118872" indent="0" eaLnBrk="1" fontAlgn="auto" hangingPunct="1">
              <a:spcBef>
                <a:spcPts val="0"/>
              </a:spcBef>
              <a:spcAft>
                <a:spcPts val="0"/>
              </a:spcAft>
              <a:buFont typeface="Calibri" panose="020F0502020204030204" pitchFamily="34" charset="0"/>
              <a:buNone/>
              <a:defRPr/>
            </a:pPr>
            <a:r>
              <a:rPr lang="en-US" u="sng" dirty="0">
                <a:solidFill>
                  <a:srgbClr val="0070C0"/>
                </a:solidFill>
              </a:rPr>
              <a:t>Public Domain Exclusion</a:t>
            </a:r>
          </a:p>
          <a:p>
            <a:pPr marL="731520" lvl="1" indent="-274320" eaLnBrk="1" fontAlgn="auto" hangingPunct="1">
              <a:spcAft>
                <a:spcPts val="0"/>
              </a:spcAft>
              <a:buFont typeface="Wingdings"/>
              <a:buChar char=""/>
              <a:defRPr/>
            </a:pPr>
            <a:r>
              <a:rPr lang="en-US" sz="2000" dirty="0">
                <a:solidFill>
                  <a:schemeClr val="tx1">
                    <a:lumMod val="75000"/>
                    <a:lumOff val="25000"/>
                  </a:schemeClr>
                </a:solidFill>
              </a:rPr>
              <a:t>Published information that is generally accessible to the public does not require a license</a:t>
            </a:r>
          </a:p>
          <a:p>
            <a:pPr marL="457200" lvl="1" indent="0" eaLnBrk="1" fontAlgn="auto" hangingPunct="1">
              <a:spcAft>
                <a:spcPts val="0"/>
              </a:spcAft>
              <a:buFont typeface="Calibri" panose="020F0502020204030204" pitchFamily="34" charset="0"/>
              <a:buNone/>
              <a:defRPr/>
            </a:pPr>
            <a:endParaRPr lang="en-US" sz="2000" dirty="0">
              <a:solidFill>
                <a:schemeClr val="tx1">
                  <a:lumMod val="75000"/>
                  <a:lumOff val="25000"/>
                </a:schemeClr>
              </a:solidFill>
            </a:endParaRPr>
          </a:p>
          <a:p>
            <a:pPr marL="201168" lvl="1" indent="0" eaLnBrk="1" fontAlgn="auto" hangingPunct="1">
              <a:buFont typeface="Calibri" panose="020F0502020204030204" pitchFamily="34" charset="0"/>
              <a:buNone/>
              <a:defRPr/>
            </a:pPr>
            <a:endParaRPr lang="en-US" altLang="en-US" sz="1600" b="1" i="1" dirty="0">
              <a:solidFill>
                <a:schemeClr val="tx1">
                  <a:lumMod val="75000"/>
                  <a:lumOff val="25000"/>
                </a:schemeClr>
              </a:solidFill>
              <a:latin typeface="+mj-lt"/>
              <a:cs typeface="Arial" charset="0"/>
            </a:endParaRPr>
          </a:p>
        </p:txBody>
      </p:sp>
      <p:grpSp>
        <p:nvGrpSpPr>
          <p:cNvPr id="26628" name="Group 4">
            <a:extLst>
              <a:ext uri="{FF2B5EF4-FFF2-40B4-BE49-F238E27FC236}">
                <a16:creationId xmlns:a16="http://schemas.microsoft.com/office/drawing/2014/main" id="{5B0B0F05-39CD-46AC-9896-1AE9F31DBDB9}"/>
              </a:ext>
            </a:extLst>
          </p:cNvPr>
          <p:cNvGrpSpPr>
            <a:grpSpLocks/>
          </p:cNvGrpSpPr>
          <p:nvPr/>
        </p:nvGrpSpPr>
        <p:grpSpPr bwMode="auto">
          <a:xfrm>
            <a:off x="0" y="-152400"/>
            <a:ext cx="9144000" cy="804863"/>
            <a:chOff x="0" y="0"/>
            <a:chExt cx="9144000" cy="576263"/>
          </a:xfrm>
        </p:grpSpPr>
        <p:sp>
          <p:nvSpPr>
            <p:cNvPr id="5" name="Rectangle 4">
              <a:extLst>
                <a:ext uri="{FF2B5EF4-FFF2-40B4-BE49-F238E27FC236}">
                  <a16:creationId xmlns:a16="http://schemas.microsoft.com/office/drawing/2014/main" id="{E84084F3-3FA4-4F75-AB8E-3D44691EE2C1}"/>
                </a:ext>
              </a:extLst>
            </p:cNvPr>
            <p:cNvSpPr>
              <a:spLocks noChangeArrowheads="1"/>
            </p:cNvSpPr>
            <p:nvPr/>
          </p:nvSpPr>
          <p:spPr bwMode="auto">
            <a:xfrm>
              <a:off x="0" y="0"/>
              <a:ext cx="9144000" cy="456918"/>
            </a:xfrm>
            <a:prstGeom prst="rect">
              <a:avLst/>
            </a:prstGeom>
            <a:solidFill>
              <a:srgbClr val="52342B"/>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sp>
          <p:nvSpPr>
            <p:cNvPr id="6" name="Rectangle 5">
              <a:extLst>
                <a:ext uri="{FF2B5EF4-FFF2-40B4-BE49-F238E27FC236}">
                  <a16:creationId xmlns:a16="http://schemas.microsoft.com/office/drawing/2014/main" id="{A88D5FA0-7E43-44C5-9396-C1595E3AAC65}"/>
                </a:ext>
              </a:extLst>
            </p:cNvPr>
            <p:cNvSpPr>
              <a:spLocks noChangeArrowheads="1"/>
            </p:cNvSpPr>
            <p:nvPr/>
          </p:nvSpPr>
          <p:spPr bwMode="auto">
            <a:xfrm>
              <a:off x="0" y="471695"/>
              <a:ext cx="9144000" cy="104568"/>
            </a:xfrm>
            <a:prstGeom prst="rect">
              <a:avLst/>
            </a:prstGeom>
            <a:solidFill>
              <a:srgbClr val="BC0E34"/>
            </a:solidFill>
            <a:ln w="0">
              <a:noFill/>
              <a:round/>
              <a:headEnd/>
              <a:tailEnd/>
            </a:ln>
            <a:effectLst>
              <a:outerShdw dist="25400" dir="5400000" algn="t" rotWithShape="0">
                <a:srgbClr val="808080">
                  <a:alpha val="50000"/>
                </a:srgbClr>
              </a:outerShdw>
            </a:effectLst>
          </p:spPr>
          <p:txBody>
            <a:bodyPr anchor="ctr"/>
            <a:lstStyle/>
            <a:p>
              <a:pPr algn="ctr">
                <a:defRPr/>
              </a:pPr>
              <a:endParaRPr lang="en-US" dirty="0">
                <a:solidFill>
                  <a:schemeClr val="lt1"/>
                </a:solidFill>
                <a:latin typeface="+mn-lt"/>
              </a:endParaRPr>
            </a:p>
          </p:txBody>
        </p:sp>
      </p:grpSp>
    </p:spTree>
  </p:cSld>
  <p:clrMapOvr>
    <a:masterClrMapping/>
  </p:clrMapOvr>
  <p:transition spd="slow"/>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50664</TotalTime>
  <Words>3854</Words>
  <Application>Microsoft Office PowerPoint</Application>
  <PresentationFormat>On-screen Show (4:3)</PresentationFormat>
  <Paragraphs>422</Paragraphs>
  <Slides>49</Slides>
  <Notes>29</Notes>
  <HiddenSlides>0</HiddenSlides>
  <MMClips>0</MMClips>
  <ScaleCrop>false</ScaleCrop>
  <HeadingPairs>
    <vt:vector size="6" baseType="variant">
      <vt:variant>
        <vt:lpstr>Fonts Used</vt:lpstr>
      </vt:variant>
      <vt:variant>
        <vt:i4>23</vt:i4>
      </vt:variant>
      <vt:variant>
        <vt:lpstr>Theme</vt:lpstr>
      </vt:variant>
      <vt:variant>
        <vt:i4>1</vt:i4>
      </vt:variant>
      <vt:variant>
        <vt:lpstr>Slide Titles</vt:lpstr>
      </vt:variant>
      <vt:variant>
        <vt:i4>49</vt:i4>
      </vt:variant>
    </vt:vector>
  </HeadingPairs>
  <TitlesOfParts>
    <vt:vector size="73" baseType="lpstr">
      <vt:lpstr>Times New Roman</vt:lpstr>
      <vt:lpstr>Arial</vt:lpstr>
      <vt:lpstr>Calibri Light</vt:lpstr>
      <vt:lpstr>Calibri</vt:lpstr>
      <vt:lpstr>Corbel</vt:lpstr>
      <vt:lpstr>Wingdings</vt:lpstr>
      <vt:lpstr>Verdana</vt:lpstr>
      <vt:lpstr>Arial Narrow</vt:lpstr>
      <vt:lpstr>Century Gothic</vt:lpstr>
      <vt:lpstr>Book Antiqua</vt:lpstr>
      <vt:lpstr>MS PGothic</vt:lpstr>
      <vt:lpstr>Tahoma</vt:lpstr>
      <vt:lpstr>Bodoni MT Condensed</vt:lpstr>
      <vt:lpstr>Aharoni</vt:lpstr>
      <vt:lpstr>Times</vt:lpstr>
      <vt:lpstr>Gill Sans MT</vt:lpstr>
      <vt:lpstr>Wingdings 3</vt:lpstr>
      <vt:lpstr>Akkurat Pro Regular</vt:lpstr>
      <vt:lpstr>Akkurat Pro Bold</vt:lpstr>
      <vt:lpstr>proxima-nova</vt:lpstr>
      <vt:lpstr>Arial Black</vt:lpstr>
      <vt:lpstr>Bahnschrift SemiCondensed</vt:lpstr>
      <vt:lpstr>Courier New</vt:lpstr>
      <vt:lpstr>Retrospect</vt:lpstr>
      <vt:lpstr>EXPORT CONTROLS OVERVIEW  &amp; CONFLICTS OF INTEREST:  RECOGNITION AND MANAGEMENT </vt:lpstr>
      <vt:lpstr>Export Controls Basics   ITAR/EAR/OFAC </vt:lpstr>
      <vt:lpstr>What are Export Controls?</vt:lpstr>
      <vt:lpstr>Deemed Export</vt:lpstr>
      <vt:lpstr>Foreign Person</vt:lpstr>
      <vt:lpstr>Export Control Regulations</vt:lpstr>
      <vt:lpstr>Closer Look at  Regulations</vt:lpstr>
      <vt:lpstr>Closer Look at Regulations</vt:lpstr>
      <vt:lpstr>Export Controls at a University</vt:lpstr>
      <vt:lpstr>Export Controls may apply to the following</vt:lpstr>
      <vt:lpstr>Significance of Deemed Export Rule on University Research</vt:lpstr>
      <vt:lpstr>Significance of Deemed Export Rule  on University Research, cont’d</vt:lpstr>
      <vt:lpstr>When Export Controls are triggered…</vt:lpstr>
      <vt:lpstr>Non-Compliance Consequences</vt:lpstr>
      <vt:lpstr>COMMERCE CONTROL LIST</vt:lpstr>
      <vt:lpstr>Trade Sanctioned Persons and Organizations Lists</vt:lpstr>
      <vt:lpstr>PowerPoint Presentation</vt:lpstr>
      <vt:lpstr>Case Study – Physical &amp; Deemed Export</vt:lpstr>
      <vt:lpstr>    Training Plan</vt:lpstr>
      <vt:lpstr>      </vt:lpstr>
      <vt:lpstr>Conflict of Interest -  Financial Conflict of Interest </vt:lpstr>
      <vt:lpstr>Introduction </vt:lpstr>
      <vt:lpstr>PowerPoint Presentation</vt:lpstr>
      <vt:lpstr>  Overview </vt:lpstr>
      <vt:lpstr>What Is Conflict of Interest? </vt:lpstr>
      <vt:lpstr>What Kind of Research?</vt:lpstr>
      <vt:lpstr> Who Is Investigator ?</vt:lpstr>
      <vt:lpstr>PowerPoint Presentation</vt:lpstr>
      <vt:lpstr>PowerPoint Presentation</vt:lpstr>
      <vt:lpstr>PowerPoint Presentation</vt:lpstr>
      <vt:lpstr>PowerPoint Presentation</vt:lpstr>
      <vt:lpstr>PowerPoint Presentation</vt:lpstr>
      <vt:lpstr>               Why Care?  Federal Requirements</vt:lpstr>
      <vt:lpstr>               Compliance</vt:lpstr>
      <vt:lpstr>PowerPoint Presentation</vt:lpstr>
      <vt:lpstr>Managing Conflicts of Interest</vt:lpstr>
      <vt:lpstr>PowerPoint Presentation</vt:lpstr>
      <vt:lpstr>Managing Conflict (cont.)</vt:lpstr>
      <vt:lpstr>Managing Conflict (cont.)</vt:lpstr>
      <vt:lpstr>Why Management Plans?</vt:lpstr>
      <vt:lpstr>CONSEQUENCES</vt:lpstr>
      <vt:lpstr>PowerPoint Presentation</vt:lpstr>
      <vt:lpstr>PowerPoint Presentation</vt:lpstr>
      <vt:lpstr>PowerPoint Presentation</vt:lpstr>
      <vt:lpstr>PowerPoint Presentation</vt:lpstr>
      <vt:lpstr>PowerPoint Presentation</vt:lpstr>
      <vt:lpstr>More Information </vt:lpstr>
      <vt:lpstr>     Take Home Point –  Conflicts of Interest (COI/FCOI)</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Edet E. Isuk</dc:creator>
  <cp:lastModifiedBy>Rebecca Steiner</cp:lastModifiedBy>
  <cp:revision>211</cp:revision>
  <cp:lastPrinted>1601-01-01T00:00:00Z</cp:lastPrinted>
  <dcterms:created xsi:type="dcterms:W3CDTF">1601-01-01T00:00:00Z</dcterms:created>
  <dcterms:modified xsi:type="dcterms:W3CDTF">2023-04-12T15:50:39Z</dcterms:modified>
</cp:coreProperties>
</file>