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8" r:id="rId2"/>
    <p:sldId id="266" r:id="rId3"/>
    <p:sldId id="265" r:id="rId4"/>
    <p:sldId id="264" r:id="rId5"/>
    <p:sldId id="263" r:id="rId6"/>
    <p:sldId id="269" r:id="rId7"/>
    <p:sldId id="267" r:id="rId8"/>
    <p:sldId id="256" r:id="rId9"/>
    <p:sldId id="258" r:id="rId10"/>
    <p:sldId id="257" r:id="rId11"/>
    <p:sldId id="259" r:id="rId12"/>
    <p:sldId id="260" r:id="rId13"/>
    <p:sldId id="26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67" y="4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6301D7-5035-430A-8884-99B147498AA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5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D1D892-60F9-4A73-BD5D-807D0C5213D2}"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301D7-5035-430A-8884-99B147498AAA}" type="slidenum">
              <a:rPr lang="en-US" smtClean="0"/>
              <a:t>‹#›</a:t>
            </a:fld>
            <a:endParaRPr lang="en-US"/>
          </a:p>
        </p:txBody>
      </p:sp>
    </p:spTree>
    <p:extLst>
      <p:ext uri="{BB962C8B-B14F-4D97-AF65-F5344CB8AC3E}">
        <p14:creationId xmlns:p14="http://schemas.microsoft.com/office/powerpoint/2010/main" val="408934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32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6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spTree>
    <p:extLst>
      <p:ext uri="{BB962C8B-B14F-4D97-AF65-F5344CB8AC3E}">
        <p14:creationId xmlns:p14="http://schemas.microsoft.com/office/powerpoint/2010/main" val="923835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39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67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26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74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spTree>
    <p:extLst>
      <p:ext uri="{BB962C8B-B14F-4D97-AF65-F5344CB8AC3E}">
        <p14:creationId xmlns:p14="http://schemas.microsoft.com/office/powerpoint/2010/main" val="211277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1D892-60F9-4A73-BD5D-807D0C5213D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301D7-5035-430A-8884-99B147498AA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13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1D892-60F9-4A73-BD5D-807D0C5213D2}"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301D7-5035-430A-8884-99B147498AAA}"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5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1D892-60F9-4A73-BD5D-807D0C5213D2}"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301D7-5035-430A-8884-99B147498AA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32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1D892-60F9-4A73-BD5D-807D0C5213D2}"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301D7-5035-430A-8884-99B147498AA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44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1D892-60F9-4A73-BD5D-807D0C5213D2}"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301D7-5035-430A-8884-99B147498AAA}" type="slidenum">
              <a:rPr lang="en-US" smtClean="0"/>
              <a:t>‹#›</a:t>
            </a:fld>
            <a:endParaRPr lang="en-US"/>
          </a:p>
        </p:txBody>
      </p:sp>
    </p:spTree>
    <p:extLst>
      <p:ext uri="{BB962C8B-B14F-4D97-AF65-F5344CB8AC3E}">
        <p14:creationId xmlns:p14="http://schemas.microsoft.com/office/powerpoint/2010/main" val="311753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D1D892-60F9-4A73-BD5D-807D0C5213D2}"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301D7-5035-430A-8884-99B147498AA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13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D1D892-60F9-4A73-BD5D-807D0C5213D2}"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301D7-5035-430A-8884-99B147498AAA}" type="slidenum">
              <a:rPr lang="en-US" smtClean="0"/>
              <a:t>‹#›</a:t>
            </a:fld>
            <a:endParaRPr lang="en-US"/>
          </a:p>
        </p:txBody>
      </p:sp>
    </p:spTree>
    <p:extLst>
      <p:ext uri="{BB962C8B-B14F-4D97-AF65-F5344CB8AC3E}">
        <p14:creationId xmlns:p14="http://schemas.microsoft.com/office/powerpoint/2010/main" val="404151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D1D892-60F9-4A73-BD5D-807D0C5213D2}" type="datetimeFigureOut">
              <a:rPr lang="en-US" smtClean="0"/>
              <a:t>10/1/2020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6301D7-5035-430A-8884-99B147498AAA}" type="slidenum">
              <a:rPr lang="en-US" smtClean="0"/>
              <a:t>‹#›</a:t>
            </a:fld>
            <a:endParaRPr lang="en-US"/>
          </a:p>
        </p:txBody>
      </p:sp>
    </p:spTree>
    <p:extLst>
      <p:ext uri="{BB962C8B-B14F-4D97-AF65-F5344CB8AC3E}">
        <p14:creationId xmlns:p14="http://schemas.microsoft.com/office/powerpoint/2010/main" val="37753723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Misconduct Policy</a:t>
            </a:r>
          </a:p>
        </p:txBody>
      </p:sp>
      <p:sp>
        <p:nvSpPr>
          <p:cNvPr id="3" name="Subtitle 2"/>
          <p:cNvSpPr>
            <a:spLocks noGrp="1"/>
          </p:cNvSpPr>
          <p:nvPr>
            <p:ph type="subTitle" idx="1"/>
          </p:nvPr>
        </p:nvSpPr>
        <p:spPr/>
        <p:txBody>
          <a:bodyPr>
            <a:normAutofit/>
          </a:bodyPr>
          <a:lstStyle/>
          <a:p>
            <a:r>
              <a:rPr lang="en-US" sz="7200" dirty="0">
                <a:latin typeface="Bauhaus 93" panose="04030905020B02020C02" pitchFamily="82" charset="0"/>
              </a:rPr>
              <a:t>Synopsis</a:t>
            </a:r>
          </a:p>
        </p:txBody>
      </p:sp>
    </p:spTree>
    <p:extLst>
      <p:ext uri="{BB962C8B-B14F-4D97-AF65-F5344CB8AC3E}">
        <p14:creationId xmlns:p14="http://schemas.microsoft.com/office/powerpoint/2010/main" val="3859079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2123" y="1788119"/>
            <a:ext cx="10515600" cy="3267307"/>
          </a:xfrm>
          <a:solidFill>
            <a:schemeClr val="accent4"/>
          </a:solidFill>
          <a:ln w="57150">
            <a:solidFill>
              <a:schemeClr val="tx1"/>
            </a:solidFill>
          </a:ln>
        </p:spPr>
        <p:txBody>
          <a:bodyPr>
            <a:normAutofit/>
          </a:bodyPr>
          <a:lstStyle/>
          <a:p>
            <a:pPr algn="ctr"/>
            <a:r>
              <a:rPr lang="en-US" sz="6000" b="1" dirty="0"/>
              <a:t>Assessment</a:t>
            </a:r>
          </a:p>
        </p:txBody>
      </p:sp>
    </p:spTree>
    <p:extLst>
      <p:ext uri="{BB962C8B-B14F-4D97-AF65-F5344CB8AC3E}">
        <p14:creationId xmlns:p14="http://schemas.microsoft.com/office/powerpoint/2010/main" val="1235804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0059" y="1883962"/>
            <a:ext cx="10515600" cy="2935636"/>
          </a:xfrm>
          <a:solidFill>
            <a:schemeClr val="accent4"/>
          </a:solidFill>
          <a:ln w="57150">
            <a:solidFill>
              <a:schemeClr val="tx1"/>
            </a:solidFill>
          </a:ln>
        </p:spPr>
        <p:txBody>
          <a:bodyPr>
            <a:normAutofit/>
          </a:bodyPr>
          <a:lstStyle/>
          <a:p>
            <a:pPr algn="ctr"/>
            <a:r>
              <a:rPr lang="en-US" sz="6000" b="1" dirty="0"/>
              <a:t>Inquiry</a:t>
            </a:r>
          </a:p>
        </p:txBody>
      </p:sp>
    </p:spTree>
    <p:extLst>
      <p:ext uri="{BB962C8B-B14F-4D97-AF65-F5344CB8AC3E}">
        <p14:creationId xmlns:p14="http://schemas.microsoft.com/office/powerpoint/2010/main" val="3159637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48990" y="1694985"/>
            <a:ext cx="10515600" cy="3267307"/>
          </a:xfrm>
          <a:solidFill>
            <a:schemeClr val="accent4"/>
          </a:solidFill>
          <a:ln w="57150">
            <a:solidFill>
              <a:schemeClr val="tx1"/>
            </a:solidFill>
          </a:ln>
        </p:spPr>
        <p:txBody>
          <a:bodyPr>
            <a:normAutofit/>
          </a:bodyPr>
          <a:lstStyle/>
          <a:p>
            <a:pPr algn="ctr"/>
            <a:r>
              <a:rPr lang="en-US" sz="6000" b="1" dirty="0"/>
              <a:t>Investigation</a:t>
            </a:r>
          </a:p>
        </p:txBody>
      </p:sp>
    </p:spTree>
    <p:extLst>
      <p:ext uri="{BB962C8B-B14F-4D97-AF65-F5344CB8AC3E}">
        <p14:creationId xmlns:p14="http://schemas.microsoft.com/office/powerpoint/2010/main" val="1903453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6135" y="1885614"/>
            <a:ext cx="10515600" cy="3325929"/>
          </a:xfrm>
          <a:solidFill>
            <a:schemeClr val="accent4"/>
          </a:solidFill>
          <a:ln w="57150">
            <a:solidFill>
              <a:schemeClr val="tx1"/>
            </a:solidFill>
          </a:ln>
        </p:spPr>
        <p:txBody>
          <a:bodyPr>
            <a:normAutofit/>
          </a:bodyPr>
          <a:lstStyle/>
          <a:p>
            <a:pPr algn="ctr"/>
            <a:r>
              <a:rPr lang="en-US" sz="6000" b="1" dirty="0"/>
              <a:t>Recommendation for Sanction</a:t>
            </a:r>
          </a:p>
        </p:txBody>
      </p:sp>
    </p:spTree>
    <p:extLst>
      <p:ext uri="{BB962C8B-B14F-4D97-AF65-F5344CB8AC3E}">
        <p14:creationId xmlns:p14="http://schemas.microsoft.com/office/powerpoint/2010/main" val="178789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02144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6799" y="1434389"/>
            <a:ext cx="8153400" cy="4117474"/>
          </a:xfrm>
          <a:prstGeom prst="rect">
            <a:avLst/>
          </a:prstGeom>
        </p:spPr>
        <p:txBody>
          <a:bodyPr wrap="squar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What is Research Misconduct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Department of Health and Human Services defines research misconduct 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a:t>
            </a:r>
            <a:r>
              <a:rPr lang="en-US" b="1" i="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Fabrication</a:t>
            </a: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 </a:t>
            </a:r>
            <a:r>
              <a:rPr lang="en-US" sz="16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making up results and recording or reporting them.</a:t>
            </a:r>
          </a:p>
          <a:p>
            <a:pPr marR="0" lvl="0">
              <a:lnSpc>
                <a:spcPct val="107000"/>
              </a:lnSpc>
              <a:spcBef>
                <a:spcPts val="0"/>
              </a:spcBef>
              <a:spcAft>
                <a:spcPts val="0"/>
              </a:spcAft>
              <a:tabLst>
                <a:tab pos="457200" algn="l"/>
              </a:tabLst>
            </a:pPr>
            <a:endParaRPr lang="en-US" sz="16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b="1" i="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Falsification</a:t>
            </a: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 </a:t>
            </a:r>
            <a:r>
              <a:rPr lang="en-US" sz="16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manipulating research materials, equipment or processes or  changing or omitting results such that the research </a:t>
            </a:r>
            <a:r>
              <a:rPr lang="en-US" sz="160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is not </a:t>
            </a:r>
            <a:r>
              <a:rPr lang="en-US" sz="16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accurately represented</a:t>
            </a: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a:t>
            </a:r>
          </a:p>
          <a:p>
            <a:pPr marR="0" lvl="0">
              <a:lnSpc>
                <a:spcPct val="107000"/>
              </a:lnSpc>
              <a:spcBef>
                <a:spcPts val="0"/>
              </a:spcBef>
              <a:spcAft>
                <a:spcPts val="0"/>
              </a:spcAft>
              <a:tabLst>
                <a:tab pos="457200" algn="l"/>
              </a:tabLst>
            </a:pPr>
            <a:endPar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b="1" i="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Plagiarism</a:t>
            </a: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 </a:t>
            </a:r>
            <a:r>
              <a:rPr lang="en-US" sz="16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appropriating someone else’s ideas, processes, results  or words without giving proper credit.</a:t>
            </a:r>
          </a:p>
          <a:p>
            <a:pPr marR="0" lvl="0">
              <a:lnSpc>
                <a:spcPct val="107000"/>
              </a:lnSpc>
              <a:spcBef>
                <a:spcPts val="0"/>
              </a:spcBef>
              <a:spcAft>
                <a:spcPts val="0"/>
              </a:spcAft>
              <a:tabLst>
                <a:tab pos="457200" algn="l"/>
              </a:tabLst>
            </a:pPr>
            <a:endParaRPr lang="en-US" sz="16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tabLst>
                <a:tab pos="457200" algn="l"/>
              </a:tabLst>
            </a:pPr>
            <a:r>
              <a:rPr lang="en-US" b="1" i="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Deliberate or repeated non-compliance </a:t>
            </a:r>
            <a:r>
              <a:rPr lang="en-US" sz="16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with the regulations can be considered misconduct.</a:t>
            </a:r>
            <a:endParaRPr lang="en-US" sz="1600" dirty="0">
              <a:solidFill>
                <a:srgbClr val="3B3835"/>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59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7467" y="1620190"/>
            <a:ext cx="6096000" cy="3605731"/>
          </a:xfrm>
          <a:prstGeom prst="rect">
            <a:avLst/>
          </a:prstGeom>
        </p:spPr>
        <p:txBody>
          <a:bodyPr>
            <a:spAutoFit/>
          </a:bodyPr>
          <a:lstStyle/>
          <a:p>
            <a:pPr>
              <a:lnSpc>
                <a:spcPct val="107000"/>
              </a:lnSpc>
              <a:spcAft>
                <a:spcPts val="800"/>
              </a:spcAft>
            </a:pPr>
            <a:r>
              <a:rPr lang="en-US" sz="2400" b="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Criteria for Research Misconduct </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Represents a significant departure from accepted practices</a:t>
            </a:r>
          </a:p>
          <a:p>
            <a:pPr>
              <a:lnSpc>
                <a:spcPct val="107000"/>
              </a:lnSpc>
              <a:spcAft>
                <a:spcPts val="800"/>
              </a:spcAf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Has been committed intentionally, or knowingly, or recklessly; and </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Can be proven by a preponderance of evidence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27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133956"/>
            <a:ext cx="6096000" cy="2134046"/>
          </a:xfrm>
          <a:prstGeom prst="rect">
            <a:avLst/>
          </a:prstGeom>
        </p:spPr>
        <p:txBody>
          <a:bodyPr>
            <a:spAutoFit/>
          </a:bodyPr>
          <a:lstStyle/>
          <a:p>
            <a:pPr algn="ctr">
              <a:lnSpc>
                <a:spcPct val="107000"/>
              </a:lnSpc>
            </a:pPr>
            <a:r>
              <a:rPr lang="en-US" b="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a:t>
            </a:r>
            <a:r>
              <a:rPr lang="en-US" sz="2400" b="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What is NOT Misconduct</a:t>
            </a:r>
          </a:p>
          <a:p>
            <a:pPr algn="ct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mj-lt"/>
              <a:buAutoNum type="arabicPeriod"/>
              <a:tabLst>
                <a:tab pos="457200" algn="l"/>
              </a:tabLs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honest, unintentional error  </a:t>
            </a:r>
          </a:p>
          <a:p>
            <a:pPr marR="0" lvl="0" algn="ctr">
              <a:lnSpc>
                <a:spcPct val="107000"/>
              </a:lnSpc>
              <a:spcBef>
                <a:spcPts val="0"/>
              </a:spcBef>
              <a:spcAft>
                <a:spcPts val="0"/>
              </a:spcAft>
              <a:tabLst>
                <a:tab pos="457200" algn="l"/>
              </a:tabLst>
            </a:pPr>
            <a:endParaRPr lang="en-US" sz="2000" dirty="0">
              <a:solidFill>
                <a:srgbClr val="3B3835"/>
              </a:solidFill>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457200" algn="l"/>
              </a:tabLst>
            </a:pPr>
            <a:endParaRPr lang="en-US" sz="2000" dirty="0">
              <a:solidFill>
                <a:srgbClr val="3B3835"/>
              </a:solidFill>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457200" algn="l"/>
              </a:tabLs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2.  honest differences of opinion</a:t>
            </a:r>
            <a:endParaRPr lang="en-US" sz="2000" dirty="0">
              <a:solidFill>
                <a:srgbClr val="3B383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2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1866" y="1446111"/>
            <a:ext cx="6096000" cy="4469557"/>
          </a:xfrm>
          <a:prstGeom prst="rect">
            <a:avLst/>
          </a:prstGeom>
        </p:spPr>
        <p:txBody>
          <a:bodyPr>
            <a:spAutoFit/>
          </a:bodyPr>
          <a:lstStyle/>
          <a:p>
            <a:pPr algn="ctr">
              <a:lnSpc>
                <a:spcPct val="107000"/>
              </a:lnSpc>
              <a:spcAft>
                <a:spcPts val="800"/>
              </a:spcAft>
            </a:pPr>
            <a:r>
              <a:rPr lang="en-US" sz="2400" b="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Institutional Requirements </a:t>
            </a:r>
          </a:p>
          <a:p>
            <a:pPr algn="ct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•Establish policies and procedures for investigating and reporting instances of alleged research misconduct </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•Provide training and education </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•Promote ethical and responsible conduct of research </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•Provide support to assist with correcting occurrences of misconduct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71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1" y="1664836"/>
            <a:ext cx="6900332" cy="3172663"/>
          </a:xfrm>
          <a:prstGeom prst="rect">
            <a:avLst/>
          </a:prstGeom>
        </p:spPr>
        <p:txBody>
          <a:bodyPr wrap="square">
            <a:spAutoFit/>
          </a:bodyPr>
          <a:lstStyle/>
          <a:p>
            <a:pPr marL="749300" marR="0" algn="ctr" eaLnBrk="0" hangingPunct="0">
              <a:lnSpc>
                <a:spcPts val="1255"/>
              </a:lnSpc>
              <a:spcBef>
                <a:spcPts val="0"/>
              </a:spcBef>
              <a:spcAft>
                <a:spcPts val="0"/>
              </a:spcAft>
            </a:pPr>
            <a:r>
              <a:rPr lang="en-US" sz="1100" dirty="0">
                <a:solidFill>
                  <a:srgbClr val="000000"/>
                </a:solidFill>
                <a:latin typeface="Times New Roman" panose="02020603050405020304" pitchFamily="18" charset="0"/>
                <a:ea typeface="Times New Roman" panose="02020603050405020304" pitchFamily="18" charset="0"/>
              </a:rPr>
              <a:t> </a:t>
            </a:r>
          </a:p>
          <a:p>
            <a:pPr marL="749300" marR="0" algn="ctr" eaLnBrk="0" hangingPunct="0">
              <a:lnSpc>
                <a:spcPts val="1255"/>
              </a:lnSpc>
              <a:spcBef>
                <a:spcPts val="0"/>
              </a:spcBef>
              <a:spcAft>
                <a:spcPts val="0"/>
              </a:spcAft>
            </a:pPr>
            <a:endParaRPr lang="en-US" sz="2400" b="1" dirty="0">
              <a:solidFill>
                <a:srgbClr val="000000"/>
              </a:solidFill>
              <a:latin typeface="Arial Black" panose="020B0A04020102020204" pitchFamily="34" charset="0"/>
              <a:ea typeface="Times New Roman" panose="02020603050405020304" pitchFamily="18" charset="0"/>
            </a:endParaRPr>
          </a:p>
          <a:p>
            <a:pPr marL="749300" marR="0" algn="ctr" eaLnBrk="0" hangingPunct="0">
              <a:lnSpc>
                <a:spcPts val="1255"/>
              </a:lnSpc>
              <a:spcBef>
                <a:spcPts val="0"/>
              </a:spcBef>
              <a:spcAft>
                <a:spcPts val="0"/>
              </a:spcAft>
            </a:pP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Morgan State University Policy</a:t>
            </a:r>
          </a:p>
          <a:p>
            <a:pPr marL="749300" marR="0" eaLnBrk="0" hangingPunct="0">
              <a:lnSpc>
                <a:spcPts val="1255"/>
              </a:lnSpc>
              <a:spcBef>
                <a:spcPts val="0"/>
              </a:spcBef>
              <a:spcAft>
                <a:spcPts val="0"/>
              </a:spcAft>
            </a:pPr>
            <a:endParaRPr lang="en-US" sz="1100" dirty="0">
              <a:latin typeface="Times New Roman" panose="02020603050405020304" pitchFamily="18" charset="0"/>
              <a:ea typeface="Times New Roman" panose="02020603050405020304" pitchFamily="18" charset="0"/>
            </a:endParaRPr>
          </a:p>
          <a:p>
            <a:pPr marL="749300" marR="0" eaLnBrk="0" hangingPunct="0">
              <a:lnSpc>
                <a:spcPts val="1255"/>
              </a:lnSpc>
              <a:spcBef>
                <a:spcPts val="0"/>
              </a:spcBef>
              <a:spcAft>
                <a:spcPts val="0"/>
              </a:spcAft>
            </a:pPr>
            <a:endParaRPr lang="en-US" sz="1100" dirty="0">
              <a:latin typeface="Times New Roman" panose="02020603050405020304" pitchFamily="18" charset="0"/>
              <a:ea typeface="Times New Roman" panose="02020603050405020304" pitchFamily="18" charset="0"/>
            </a:endParaRPr>
          </a:p>
          <a:p>
            <a:pPr marL="749300" marR="0" eaLnBrk="0" hangingPunct="0">
              <a:lnSpc>
                <a:spcPts val="1255"/>
              </a:lnSpc>
              <a:spcBef>
                <a:spcPts val="0"/>
              </a:spcBef>
              <a:spcAft>
                <a:spcPts val="0"/>
              </a:spcAft>
            </a:pPr>
            <a:endParaRPr lang="en-US" sz="1100" dirty="0">
              <a:latin typeface="Times New Roman" panose="02020603050405020304" pitchFamily="18" charset="0"/>
              <a:ea typeface="Times New Roman" panose="02020603050405020304" pitchFamily="18" charset="0"/>
            </a:endParaRPr>
          </a:p>
          <a:p>
            <a:pPr marL="1200150" marR="73025" lvl="2" indent="-285750" algn="just" eaLnBrk="0" hangingPunct="0">
              <a:lnSpc>
                <a:spcPts val="1250"/>
              </a:lnSpc>
              <a:spcBef>
                <a:spcPts val="0"/>
              </a:spcBef>
              <a:spcAft>
                <a:spcPts val="0"/>
              </a:spcAft>
              <a:buClr>
                <a:srgbClr val="2A2A2A"/>
              </a:buClr>
              <a:buSzPts val="1100"/>
              <a:buFont typeface="Wingdings" panose="05000000000000000000" pitchFamily="2" charset="2"/>
              <a:buChar char="q"/>
              <a:tabLst>
                <a:tab pos="1207135" algn="l"/>
              </a:tabLst>
            </a:pPr>
            <a:r>
              <a:rPr lang="en-US" dirty="0">
                <a:solidFill>
                  <a:srgbClr val="000000"/>
                </a:solidFill>
                <a:latin typeface="Calibri" panose="020F0502020204030204" pitchFamily="34" charset="0"/>
                <a:ea typeface="Times New Roman" panose="02020603050405020304" pitchFamily="18" charset="0"/>
                <a:cs typeface="Helvetica" panose="020B0604020202020204" pitchFamily="34" charset="0"/>
              </a:rPr>
              <a:t>Maintain high standards of honesty, accuracy and objectivity in science and other scholarly and creative works, to prevent research misconduct where possible, and to evaluate and to resolve promptly and fairly instances of alleged or apparent Research</a:t>
            </a:r>
            <a:r>
              <a:rPr lang="en-US" spc="-10" dirty="0">
                <a:solidFill>
                  <a:srgbClr val="000000"/>
                </a:solidFill>
                <a:latin typeface="Calibri" panose="020F0502020204030204" pitchFamily="34" charset="0"/>
                <a:ea typeface="Times New Roman" panose="02020603050405020304" pitchFamily="18" charset="0"/>
                <a:cs typeface="Helvetica" panose="020B0604020202020204" pitchFamily="34" charset="0"/>
              </a:rPr>
              <a:t> </a:t>
            </a:r>
            <a:r>
              <a:rPr lang="en-US" dirty="0">
                <a:solidFill>
                  <a:srgbClr val="000000"/>
                </a:solidFill>
                <a:latin typeface="Calibri" panose="020F0502020204030204" pitchFamily="34" charset="0"/>
                <a:ea typeface="Times New Roman" panose="02020603050405020304" pitchFamily="18" charset="0"/>
                <a:cs typeface="Helvetica" panose="020B0604020202020204" pitchFamily="34" charset="0"/>
              </a:rPr>
              <a:t>Misconduct.</a:t>
            </a:r>
          </a:p>
          <a:p>
            <a:pPr marR="73025" lvl="2" algn="just" eaLnBrk="0" hangingPunct="0">
              <a:lnSpc>
                <a:spcPts val="1250"/>
              </a:lnSpc>
              <a:spcBef>
                <a:spcPts val="0"/>
              </a:spcBef>
              <a:spcAft>
                <a:spcPts val="0"/>
              </a:spcAft>
              <a:buClr>
                <a:srgbClr val="2A2A2A"/>
              </a:buClr>
              <a:buSzPts val="1100"/>
              <a:tabLst>
                <a:tab pos="1207135" algn="l"/>
              </a:tabLst>
            </a:pPr>
            <a:endParaRPr lang="en-US" dirty="0">
              <a:solidFill>
                <a:srgbClr val="000000"/>
              </a:solidFill>
              <a:latin typeface="Calibri" panose="020F0502020204030204" pitchFamily="34" charset="0"/>
              <a:ea typeface="Times New Roman" panose="02020603050405020304" pitchFamily="18" charset="0"/>
              <a:cs typeface="Helvetica" panose="020B0604020202020204" pitchFamily="34" charset="0"/>
            </a:endParaRPr>
          </a:p>
          <a:p>
            <a:pPr marR="73025" lvl="2" algn="just" eaLnBrk="0" hangingPunct="0">
              <a:lnSpc>
                <a:spcPts val="1250"/>
              </a:lnSpc>
              <a:spcBef>
                <a:spcPts val="0"/>
              </a:spcBef>
              <a:spcAft>
                <a:spcPts val="0"/>
              </a:spcAft>
              <a:buClr>
                <a:srgbClr val="2A2A2A"/>
              </a:buClr>
              <a:buSzPts val="1100"/>
              <a:tabLst>
                <a:tab pos="1207135" algn="l"/>
              </a:tabLst>
            </a:pPr>
            <a:endParaRPr lang="en-US" dirty="0">
              <a:solidFill>
                <a:srgbClr val="000000"/>
              </a:solidFill>
              <a:latin typeface="Calibri" panose="020F0502020204030204" pitchFamily="34" charset="0"/>
              <a:ea typeface="Times New Roman" panose="02020603050405020304" pitchFamily="18" charset="0"/>
              <a:cs typeface="Helvetica" panose="020B0604020202020204" pitchFamily="34" charset="0"/>
            </a:endParaRPr>
          </a:p>
          <a:p>
            <a:pPr marR="73025" lvl="2" algn="just" eaLnBrk="0" hangingPunct="0">
              <a:lnSpc>
                <a:spcPts val="1250"/>
              </a:lnSpc>
              <a:spcBef>
                <a:spcPts val="0"/>
              </a:spcBef>
              <a:spcAft>
                <a:spcPts val="0"/>
              </a:spcAft>
              <a:buClr>
                <a:srgbClr val="2A2A2A"/>
              </a:buClr>
              <a:buSzPts val="1100"/>
              <a:tabLst>
                <a:tab pos="1207135" algn="l"/>
              </a:tabLst>
            </a:pPr>
            <a:endParaRPr lang="en-US" dirty="0">
              <a:solidFill>
                <a:srgbClr val="000000"/>
              </a:solidFill>
              <a:latin typeface="Calibri" panose="020F0502020204030204" pitchFamily="34" charset="0"/>
              <a:ea typeface="Times New Roman" panose="02020603050405020304" pitchFamily="18" charset="0"/>
              <a:cs typeface="Helvetica" panose="020B0604020202020204" pitchFamily="34" charset="0"/>
            </a:endParaRPr>
          </a:p>
          <a:p>
            <a:pPr marL="1143000" marR="73025" lvl="2" indent="-228600" algn="just" eaLnBrk="0" hangingPunct="0">
              <a:lnSpc>
                <a:spcPts val="1250"/>
              </a:lnSpc>
              <a:spcBef>
                <a:spcPts val="0"/>
              </a:spcBef>
              <a:spcAft>
                <a:spcPts val="0"/>
              </a:spcAft>
              <a:buClr>
                <a:srgbClr val="2A2A2A"/>
              </a:buClr>
              <a:buSzPts val="1100"/>
              <a:buFont typeface="+mj-lt"/>
              <a:buAutoNum type="alphaLcPeriod"/>
              <a:tabLst>
                <a:tab pos="1207135" algn="l"/>
              </a:tabLst>
            </a:pPr>
            <a:endParaRPr lang="en-US" dirty="0">
              <a:latin typeface="Calibri" panose="020F0502020204030204" pitchFamily="34" charset="0"/>
              <a:ea typeface="Times New Roman" panose="02020603050405020304" pitchFamily="18" charset="0"/>
              <a:cs typeface="Helvetica" panose="020B0604020202020204" pitchFamily="34" charset="0"/>
            </a:endParaRPr>
          </a:p>
          <a:p>
            <a:pPr marL="1200150" marR="76200" lvl="2" indent="-285750" eaLnBrk="0" hangingPunct="0">
              <a:lnSpc>
                <a:spcPts val="1250"/>
              </a:lnSpc>
              <a:spcBef>
                <a:spcPts val="0"/>
              </a:spcBef>
              <a:spcAft>
                <a:spcPts val="0"/>
              </a:spcAft>
              <a:buClr>
                <a:srgbClr val="2A2A2A"/>
              </a:buClr>
              <a:buSzPts val="1100"/>
              <a:buFont typeface="Wingdings" panose="05000000000000000000" pitchFamily="2" charset="2"/>
              <a:buChar char="q"/>
              <a:tabLst>
                <a:tab pos="1207135" algn="l"/>
              </a:tabLst>
            </a:pPr>
            <a:r>
              <a:rPr lang="en-US" dirty="0">
                <a:solidFill>
                  <a:srgbClr val="000000"/>
                </a:solidFill>
                <a:latin typeface="Calibri" panose="020F0502020204030204" pitchFamily="34" charset="0"/>
                <a:ea typeface="Times New Roman" panose="02020603050405020304" pitchFamily="18" charset="0"/>
                <a:cs typeface="Helvetica" panose="020B0604020202020204" pitchFamily="34" charset="0"/>
              </a:rPr>
              <a:t>Take appropriate remedial and disciplinary action in response to findings of Research Misconduct.</a:t>
            </a:r>
            <a:endParaRPr lang="en-US" dirty="0">
              <a:latin typeface="Calibri" panose="020F0502020204030204" pitchFamily="34" charset="0"/>
              <a:ea typeface="Times New Roman" panose="02020603050405020304" pitchFamily="18" charset="0"/>
              <a:cs typeface="Helvetica" panose="020B0604020202020204" pitchFamily="34" charset="0"/>
            </a:endParaRPr>
          </a:p>
          <a:p>
            <a:pPr eaLnBrk="0" hangingPunct="0">
              <a:spcBef>
                <a:spcPts val="15"/>
              </a:spcBef>
            </a:pPr>
            <a:r>
              <a:rPr lang="en-US" dirty="0">
                <a:solidFill>
                  <a:srgbClr val="000000"/>
                </a:solidFill>
                <a:latin typeface="Calibri" panose="020F0502020204030204" pitchFamily="34" charset="0"/>
                <a:ea typeface="Times New Roman" panose="02020603050405020304" pitchFamily="18" charset="0"/>
                <a:cs typeface="Helvetica" panose="020B0604020202020204" pitchFamily="34" charset="0"/>
              </a:rPr>
              <a:t> </a:t>
            </a:r>
            <a:endParaRPr lang="en-US" dirty="0">
              <a:effectLst/>
              <a:latin typeface="Calibri" panose="020F050202020403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119529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0" y="3234652"/>
            <a:ext cx="5555847" cy="487506"/>
          </a:xfrm>
          <a:prstGeom prst="rect">
            <a:avLst/>
          </a:prstGeom>
        </p:spPr>
        <p:txBody>
          <a:bodyPr wrap="square">
            <a:spAutoFit/>
          </a:bodyPr>
          <a:lstStyle/>
          <a:p>
            <a:pPr>
              <a:lnSpc>
                <a:spcPct val="107000"/>
              </a:lnSpc>
              <a:spcAft>
                <a:spcPts val="800"/>
              </a:spcAft>
            </a:pPr>
            <a:r>
              <a:rPr lang="en-US" sz="2400" b="1"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Dealing with Misconduct - STEPS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980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
            <a:ext cx="226334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35753768"/>
              </p:ext>
            </p:extLst>
          </p:nvPr>
        </p:nvGraphicFramePr>
        <p:xfrm>
          <a:off x="3010826" y="45718"/>
          <a:ext cx="6188930" cy="6852067"/>
        </p:xfrm>
        <a:graphic>
          <a:graphicData uri="http://schemas.openxmlformats.org/presentationml/2006/ole">
            <mc:AlternateContent xmlns:mc="http://schemas.openxmlformats.org/markup-compatibility/2006">
              <mc:Choice xmlns:v="urn:schemas-microsoft-com:vml" Requires="v">
                <p:oleObj spid="_x0000_s1061" name="Visio" r:id="rId3" imgW="7391545" imgH="9715654" progId="Visio.Drawing.15">
                  <p:embed/>
                </p:oleObj>
              </mc:Choice>
              <mc:Fallback>
                <p:oleObj name="Visio" r:id="rId3" imgW="7391545" imgH="9715654"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826" y="45718"/>
                        <a:ext cx="6188930" cy="6852067"/>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96267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3361" y="1690055"/>
            <a:ext cx="10515600" cy="3214417"/>
          </a:xfrm>
          <a:solidFill>
            <a:schemeClr val="accent4"/>
          </a:solidFill>
          <a:ln w="57150">
            <a:solidFill>
              <a:schemeClr val="tx1"/>
            </a:solidFill>
          </a:ln>
        </p:spPr>
        <p:txBody>
          <a:bodyPr>
            <a:normAutofit/>
          </a:bodyPr>
          <a:lstStyle/>
          <a:p>
            <a:pPr algn="ctr"/>
            <a:r>
              <a:rPr lang="en-US" sz="6000" b="1" dirty="0"/>
              <a:t>Allegation</a:t>
            </a:r>
          </a:p>
        </p:txBody>
      </p:sp>
    </p:spTree>
    <p:extLst>
      <p:ext uri="{BB962C8B-B14F-4D97-AF65-F5344CB8AC3E}">
        <p14:creationId xmlns:p14="http://schemas.microsoft.com/office/powerpoint/2010/main" val="2543500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152</TotalTime>
  <Words>251</Words>
  <Application>Microsoft Office PowerPoint</Application>
  <PresentationFormat>Widescreen</PresentationFormat>
  <Paragraphs>54</Paragraphs>
  <Slides>14</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Arial Black</vt:lpstr>
      <vt:lpstr>Bauhaus 93</vt:lpstr>
      <vt:lpstr>Calibri</vt:lpstr>
      <vt:lpstr>Garamond</vt:lpstr>
      <vt:lpstr>Helvetica</vt:lpstr>
      <vt:lpstr>Times New Roman</vt:lpstr>
      <vt:lpstr>Wingdings</vt:lpstr>
      <vt:lpstr>Organic</vt:lpstr>
      <vt:lpstr>Visio</vt:lpstr>
      <vt:lpstr>Research Misconduct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Allegation</vt:lpstr>
      <vt:lpstr>Assessment</vt:lpstr>
      <vt:lpstr>Inquiry</vt:lpstr>
      <vt:lpstr>Investigation</vt:lpstr>
      <vt:lpstr>Recommendation for Sanction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Envia Malone</dc:creator>
  <cp:lastModifiedBy>Edet Isuk</cp:lastModifiedBy>
  <cp:revision>21</cp:revision>
  <dcterms:created xsi:type="dcterms:W3CDTF">2019-10-28T18:20:21Z</dcterms:created>
  <dcterms:modified xsi:type="dcterms:W3CDTF">2020-10-01T19:34:26Z</dcterms:modified>
</cp:coreProperties>
</file>