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3" r:id="rId1"/>
  </p:sldMasterIdLst>
  <p:notesMasterIdLst>
    <p:notesMasterId r:id="rId15"/>
  </p:notesMasterIdLst>
  <p:handoutMasterIdLst>
    <p:handoutMasterId r:id="rId16"/>
  </p:handoutMasterIdLst>
  <p:sldIdLst>
    <p:sldId id="322" r:id="rId2"/>
    <p:sldId id="311" r:id="rId3"/>
    <p:sldId id="330" r:id="rId4"/>
    <p:sldId id="314" r:id="rId5"/>
    <p:sldId id="340" r:id="rId6"/>
    <p:sldId id="323" r:id="rId7"/>
    <p:sldId id="319" r:id="rId8"/>
    <p:sldId id="334" r:id="rId9"/>
    <p:sldId id="317" r:id="rId10"/>
    <p:sldId id="339" r:id="rId11"/>
    <p:sldId id="332" r:id="rId12"/>
    <p:sldId id="337" r:id="rId13"/>
    <p:sldId id="338" r:id="rId14"/>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5703"/>
    <a:srgbClr val="FF6600"/>
    <a:srgbClr val="E97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1" autoAdjust="0"/>
    <p:restoredTop sz="94660"/>
  </p:normalViewPr>
  <p:slideViewPr>
    <p:cSldViewPr snapToGrid="0">
      <p:cViewPr varScale="1">
        <p:scale>
          <a:sx n="76" d="100"/>
          <a:sy n="76" d="100"/>
        </p:scale>
        <p:origin x="9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49B87D9B-B306-4C7E-82F5-6B17952893ED}" type="datetimeFigureOut">
              <a:rPr lang="en-US" smtClean="0"/>
              <a:t>10/21/2019</a:t>
            </a:fld>
            <a:endParaRPr lang="en-US"/>
          </a:p>
        </p:txBody>
      </p:sp>
      <p:sp>
        <p:nvSpPr>
          <p:cNvPr id="4" name="Footer Placeholder 3"/>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8C5145F5-E16E-4E3F-BF5B-401C99B2CA32}" type="slidenum">
              <a:rPr lang="en-US" smtClean="0"/>
              <a:t>‹#›</a:t>
            </a:fld>
            <a:endParaRPr lang="en-US"/>
          </a:p>
        </p:txBody>
      </p:sp>
    </p:spTree>
    <p:extLst>
      <p:ext uri="{BB962C8B-B14F-4D97-AF65-F5344CB8AC3E}">
        <p14:creationId xmlns:p14="http://schemas.microsoft.com/office/powerpoint/2010/main" val="2624030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321F7C6-A946-4BD2-84C5-10089AB442FE}" type="datetimeFigureOut">
              <a:rPr lang="en-US" smtClean="0"/>
              <a:t>10/21/2019</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06B3E964-044F-4F67-B5C0-0761E2672F95}" type="slidenum">
              <a:rPr lang="en-US" smtClean="0"/>
              <a:t>‹#›</a:t>
            </a:fld>
            <a:endParaRPr lang="en-US" dirty="0"/>
          </a:p>
        </p:txBody>
      </p:sp>
    </p:spTree>
    <p:extLst>
      <p:ext uri="{BB962C8B-B14F-4D97-AF65-F5344CB8AC3E}">
        <p14:creationId xmlns:p14="http://schemas.microsoft.com/office/powerpoint/2010/main" val="1079950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B3E964-044F-4F67-B5C0-0761E2672F95}" type="slidenum">
              <a:rPr lang="en-US" smtClean="0"/>
              <a:t>2</a:t>
            </a:fld>
            <a:endParaRPr lang="en-US" dirty="0"/>
          </a:p>
        </p:txBody>
      </p:sp>
    </p:spTree>
    <p:extLst>
      <p:ext uri="{BB962C8B-B14F-4D97-AF65-F5344CB8AC3E}">
        <p14:creationId xmlns:p14="http://schemas.microsoft.com/office/powerpoint/2010/main" val="34901634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9901" y="4420444"/>
            <a:ext cx="1783677" cy="2193415"/>
          </a:xfrm>
          <a:prstGeom prst="rect">
            <a:avLst/>
          </a:prstGeom>
        </p:spPr>
      </p:pic>
    </p:spTree>
    <p:extLst>
      <p:ext uri="{BB962C8B-B14F-4D97-AF65-F5344CB8AC3E}">
        <p14:creationId xmlns:p14="http://schemas.microsoft.com/office/powerpoint/2010/main" val="1593998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2108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1467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2" y="625475"/>
            <a:ext cx="8094134" cy="3022600"/>
          </a:xfrm>
        </p:spPr>
        <p:txBody>
          <a:bodyPr anchor="ctr">
            <a:normAutofit/>
          </a:bodyPr>
          <a:lstStyle>
            <a:lvl1pPr algn="r">
              <a:defRPr sz="4400" b="0" cap="none"/>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43198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560" y="97036"/>
            <a:ext cx="990944" cy="1218580"/>
          </a:xfrm>
          <a:prstGeom prst="rect">
            <a:avLst/>
          </a:prstGeom>
        </p:spPr>
      </p:pic>
    </p:spTree>
    <p:extLst>
      <p:ext uri="{BB962C8B-B14F-4D97-AF65-F5344CB8AC3E}">
        <p14:creationId xmlns:p14="http://schemas.microsoft.com/office/powerpoint/2010/main" val="11613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8606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560" y="97036"/>
            <a:ext cx="990944" cy="1218580"/>
          </a:xfrm>
          <a:prstGeom prst="rect">
            <a:avLst/>
          </a:prstGeom>
        </p:spPr>
      </p:pic>
    </p:spTree>
    <p:extLst>
      <p:ext uri="{BB962C8B-B14F-4D97-AF65-F5344CB8AC3E}">
        <p14:creationId xmlns:p14="http://schemas.microsoft.com/office/powerpoint/2010/main" val="1284405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560" y="97036"/>
            <a:ext cx="990944" cy="1218580"/>
          </a:xfrm>
          <a:prstGeom prst="rect">
            <a:avLst/>
          </a:prstGeom>
        </p:spPr>
      </p:pic>
    </p:spTree>
    <p:extLst>
      <p:ext uri="{BB962C8B-B14F-4D97-AF65-F5344CB8AC3E}">
        <p14:creationId xmlns:p14="http://schemas.microsoft.com/office/powerpoint/2010/main" val="1812228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532" y="160156"/>
            <a:ext cx="1033603" cy="1109844"/>
          </a:xfrm>
          <a:prstGeom prst="rect">
            <a:avLst/>
          </a:prstGeom>
        </p:spPr>
      </p:pic>
    </p:spTree>
    <p:extLst>
      <p:ext uri="{BB962C8B-B14F-4D97-AF65-F5344CB8AC3E}">
        <p14:creationId xmlns:p14="http://schemas.microsoft.com/office/powerpoint/2010/main" val="1571921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139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532" y="160156"/>
            <a:ext cx="1033603" cy="1109844"/>
          </a:xfrm>
          <a:prstGeom prst="rect">
            <a:avLst/>
          </a:prstGeom>
        </p:spPr>
      </p:pic>
    </p:spTree>
    <p:extLst>
      <p:ext uri="{BB962C8B-B14F-4D97-AF65-F5344CB8AC3E}">
        <p14:creationId xmlns:p14="http://schemas.microsoft.com/office/powerpoint/2010/main" val="1208504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532" y="160156"/>
            <a:ext cx="1033603" cy="1109844"/>
          </a:xfrm>
          <a:prstGeom prst="rect">
            <a:avLst/>
          </a:prstGeom>
        </p:spPr>
      </p:pic>
    </p:spTree>
    <p:extLst>
      <p:ext uri="{BB962C8B-B14F-4D97-AF65-F5344CB8AC3E}">
        <p14:creationId xmlns:p14="http://schemas.microsoft.com/office/powerpoint/2010/main" val="4192334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23637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s://www.morgan.edu/research_and_economic_development/conflict_of_interest_in_randd.html" TargetMode="External"/><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ethics.maryland.gov/public-ethics-law/" TargetMode="External"/><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1668545" y="468351"/>
            <a:ext cx="8314441" cy="4289935"/>
          </a:xfrm>
        </p:spPr>
        <p:txBody>
          <a:bodyPr anchor="ctr">
            <a:normAutofit/>
          </a:bodyPr>
          <a:lstStyle/>
          <a:p>
            <a:pPr marL="457200" lvl="1" indent="0" algn="ctr">
              <a:buNone/>
            </a:pPr>
            <a:r>
              <a:rPr lang="en-US" sz="4800" b="1" dirty="0">
                <a:solidFill>
                  <a:schemeClr val="accent1">
                    <a:lumMod val="50000"/>
                  </a:schemeClr>
                </a:solidFill>
              </a:rPr>
              <a:t>Conflict of Interest in Research &amp; Development</a:t>
            </a:r>
          </a:p>
          <a:p>
            <a:pPr marL="457200" lvl="1" indent="0" algn="ctr">
              <a:buNone/>
            </a:pPr>
            <a:endParaRPr lang="en-US" sz="4800" b="1" dirty="0">
              <a:solidFill>
                <a:schemeClr val="accent1">
                  <a:lumMod val="50000"/>
                </a:schemeClr>
              </a:solidFill>
            </a:endParaRPr>
          </a:p>
          <a:p>
            <a:pPr marL="457200" lvl="1" indent="0" algn="ctr">
              <a:buNone/>
            </a:pPr>
            <a:r>
              <a:rPr lang="en-US" sz="4000" b="1" dirty="0">
                <a:solidFill>
                  <a:schemeClr val="accent1">
                    <a:lumMod val="50000"/>
                  </a:schemeClr>
                </a:solidFill>
              </a:rPr>
              <a:t>Educational Slide Deck</a:t>
            </a:r>
          </a:p>
          <a:p>
            <a:pPr marL="457200" lvl="1" indent="0" algn="ctr">
              <a:buNone/>
            </a:pPr>
            <a:endParaRPr lang="en-US" sz="2600" dirty="0"/>
          </a:p>
        </p:txBody>
      </p:sp>
      <p:sp>
        <p:nvSpPr>
          <p:cNvPr id="2" name="Slide Number Placeholder 1"/>
          <p:cNvSpPr>
            <a:spLocks noGrp="1"/>
          </p:cNvSpPr>
          <p:nvPr>
            <p:ph type="sldNum" sz="quarter" idx="12"/>
          </p:nvPr>
        </p:nvSpPr>
        <p:spPr>
          <a:xfrm>
            <a:off x="9208476" y="6152254"/>
            <a:ext cx="2743200" cy="365125"/>
          </a:xfrm>
        </p:spPr>
        <p:txBody>
          <a:bodyPr/>
          <a:lstStyle/>
          <a:p>
            <a:fld id="{D57F1E4F-1CFF-5643-939E-217C01CDF565}" type="slidenum">
              <a:rPr lang="en-US" smtClean="0"/>
              <a:pPr/>
              <a:t>1</a:t>
            </a:fld>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6" name="Text Placeholder 4"/>
          <p:cNvSpPr txBox="1">
            <a:spLocks/>
          </p:cNvSpPr>
          <p:nvPr/>
        </p:nvSpPr>
        <p:spPr>
          <a:xfrm>
            <a:off x="1182029" y="5140712"/>
            <a:ext cx="9037902" cy="119410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ctr">
              <a:buFont typeface="Arial" panose="020B0604020202020204" pitchFamily="34" charset="0"/>
              <a:buNone/>
            </a:pPr>
            <a:r>
              <a:rPr lang="en-US" sz="2800" b="1" dirty="0">
                <a:solidFill>
                  <a:schemeClr val="accent1">
                    <a:lumMod val="50000"/>
                  </a:schemeClr>
                </a:solidFill>
              </a:rPr>
              <a:t>Prepared by the Conflict of Interest Committee</a:t>
            </a:r>
          </a:p>
          <a:p>
            <a:pPr marL="457200" lvl="1" indent="0" algn="ctr">
              <a:buFont typeface="Arial" panose="020B0604020202020204" pitchFamily="34" charset="0"/>
              <a:buNone/>
            </a:pPr>
            <a:r>
              <a:rPr lang="en-US" sz="2800" b="1" dirty="0">
                <a:solidFill>
                  <a:schemeClr val="accent1">
                    <a:lumMod val="50000"/>
                  </a:schemeClr>
                </a:solidFill>
              </a:rPr>
              <a:t>October 2019</a:t>
            </a:r>
            <a:endParaRPr lang="en-US" dirty="0"/>
          </a:p>
        </p:txBody>
      </p:sp>
    </p:spTree>
    <p:extLst>
      <p:ext uri="{BB962C8B-B14F-4D97-AF65-F5344CB8AC3E}">
        <p14:creationId xmlns:p14="http://schemas.microsoft.com/office/powerpoint/2010/main" val="2395766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0892" y="6152254"/>
            <a:ext cx="2743200" cy="365125"/>
          </a:xfrm>
        </p:spPr>
        <p:txBody>
          <a:bodyPr/>
          <a:lstStyle/>
          <a:p>
            <a:fld id="{D57F1E4F-1CFF-5643-939E-217C01CDF565}" type="slidenum">
              <a:rPr lang="en-US" smtClean="0"/>
              <a:pPr/>
              <a:t>10</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chemeClr val="accent1">
                    <a:lumMod val="50000"/>
                  </a:schemeClr>
                </a:solidFill>
              </a:rPr>
              <a:t>State: Financial Interests &amp; Conflict of Interest in R&amp;D </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6" name="Rectangle 3"/>
          <p:cNvSpPr txBox="1">
            <a:spLocks noChangeArrowheads="1"/>
          </p:cNvSpPr>
          <p:nvPr/>
        </p:nvSpPr>
        <p:spPr>
          <a:xfrm>
            <a:off x="478168" y="1046375"/>
            <a:ext cx="11235662" cy="534499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1200"/>
              </a:spcAft>
              <a:buNone/>
            </a:pPr>
            <a:r>
              <a:rPr lang="en-US" dirty="0"/>
              <a:t>An official or employee may not "be employed by" or "have a financial interest in" an entity that does business with the official's/employee's agency or that is regulated by the official's/employee's agency.</a:t>
            </a:r>
          </a:p>
          <a:p>
            <a:pPr marL="0" indent="0">
              <a:spcAft>
                <a:spcPts val="1200"/>
              </a:spcAft>
              <a:buNone/>
            </a:pPr>
            <a:r>
              <a:rPr lang="en-US" u="sng" dirty="0"/>
              <a:t>There is no threshold for employment</a:t>
            </a:r>
            <a:r>
              <a:rPr lang="en-US" dirty="0"/>
              <a:t>. “Be Employed by” includes, but is not limited to, faculty consulting/contractual service agreements. </a:t>
            </a:r>
          </a:p>
          <a:p>
            <a:pPr marL="0" indent="0">
              <a:buNone/>
            </a:pPr>
            <a:r>
              <a:rPr lang="en-US" dirty="0"/>
              <a:t>Maryland Law defines “Financial Interest” as:</a:t>
            </a:r>
          </a:p>
          <a:p>
            <a:r>
              <a:rPr lang="en-US" sz="2400" dirty="0"/>
              <a:t>Ownership of more than 3% of a business entity by board member or employee </a:t>
            </a:r>
            <a:r>
              <a:rPr lang="en-US" sz="2400" b="1" u="sng" dirty="0"/>
              <a:t>or spouse of board member or employee</a:t>
            </a:r>
            <a:endParaRPr lang="en-US" sz="2400" dirty="0"/>
          </a:p>
          <a:p>
            <a:r>
              <a:rPr lang="en-US" sz="2400" dirty="0"/>
              <a:t>Ownership of securities that represent more than 3% of a business entity by board member or employee </a:t>
            </a:r>
            <a:r>
              <a:rPr lang="en-US" sz="2400" b="1" u="sng" dirty="0"/>
              <a:t>or spouse of board member or employee</a:t>
            </a:r>
            <a:endParaRPr lang="en-US" sz="2400" dirty="0"/>
          </a:p>
          <a:p>
            <a:r>
              <a:rPr lang="en-US" sz="2400" dirty="0"/>
              <a:t>Ownership of an interest (e.g., shares) with a market value of more than $1,000.</a:t>
            </a:r>
            <a:br>
              <a:rPr lang="en-US" sz="2400" dirty="0"/>
            </a:br>
            <a:endParaRPr lang="en-US" altLang="en-US" sz="2400" dirty="0"/>
          </a:p>
        </p:txBody>
      </p:sp>
    </p:spTree>
    <p:extLst>
      <p:ext uri="{BB962C8B-B14F-4D97-AF65-F5344CB8AC3E}">
        <p14:creationId xmlns:p14="http://schemas.microsoft.com/office/powerpoint/2010/main" val="282841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0892" y="6152254"/>
            <a:ext cx="2743200" cy="365125"/>
          </a:xfrm>
        </p:spPr>
        <p:txBody>
          <a:bodyPr/>
          <a:lstStyle/>
          <a:p>
            <a:fld id="{D57F1E4F-1CFF-5643-939E-217C01CDF565}" type="slidenum">
              <a:rPr lang="en-US" smtClean="0"/>
              <a:pPr/>
              <a:t>11</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chemeClr val="accent1">
                    <a:lumMod val="50000"/>
                  </a:schemeClr>
                </a:solidFill>
              </a:rPr>
              <a:t>Federal: Financial Interests &amp; Conflict of Interest in R&amp;D </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6" name="Rectangle 3"/>
          <p:cNvSpPr txBox="1">
            <a:spLocks noChangeArrowheads="1"/>
          </p:cNvSpPr>
          <p:nvPr/>
        </p:nvSpPr>
        <p:spPr>
          <a:xfrm>
            <a:off x="509048" y="1024467"/>
            <a:ext cx="11131968" cy="51277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dirty="0"/>
              <a:t>Under federal law, a “financial interest” is an interest of more than $5,000 per year in outside income.</a:t>
            </a:r>
            <a:r>
              <a:rPr lang="en-US" dirty="0"/>
              <a:t> </a:t>
            </a:r>
          </a:p>
          <a:p>
            <a:pPr lvl="1"/>
            <a:r>
              <a:rPr lang="en-US" dirty="0"/>
              <a:t>A financial interest consists of one or more of the following interests of the Investigator (and those of the Investigator’s spouse and dependent children) that reasonably appear to be related to the Investigator’s institutional responsibilities: </a:t>
            </a:r>
          </a:p>
          <a:p>
            <a:pPr lvl="2"/>
            <a:r>
              <a:rPr lang="en-US" sz="2200" dirty="0"/>
              <a:t>Salary;</a:t>
            </a:r>
          </a:p>
          <a:p>
            <a:pPr lvl="2"/>
            <a:r>
              <a:rPr lang="en-US" sz="2200" dirty="0"/>
              <a:t>Any payment for services (e.g., consulting fees, honoraria, paid authorship); and </a:t>
            </a:r>
          </a:p>
          <a:p>
            <a:pPr lvl="2"/>
            <a:r>
              <a:rPr lang="en-US" sz="2200" dirty="0"/>
              <a:t>Equity interest holdings, including any stock, stock option, or other ownership interest.</a:t>
            </a:r>
          </a:p>
          <a:p>
            <a:r>
              <a:rPr lang="en-US" i="1" dirty="0"/>
              <a:t>Significant financial interest</a:t>
            </a:r>
            <a:r>
              <a:rPr lang="en-US" dirty="0"/>
              <a:t> </a:t>
            </a:r>
            <a:r>
              <a:rPr lang="en-US" u="sng" dirty="0"/>
              <a:t>does not include </a:t>
            </a:r>
            <a:r>
              <a:rPr lang="en-US" dirty="0"/>
              <a:t>financial interests (salary, royalties, or other remuneration) </a:t>
            </a:r>
            <a:r>
              <a:rPr lang="en-US" u="sng" dirty="0"/>
              <a:t>paid by the Institution </a:t>
            </a:r>
            <a:r>
              <a:rPr lang="en-US" dirty="0"/>
              <a:t>to the Investigator. This also does not include equity considerations held by the institution to be shared with the investigator under IP Policy provisions.</a:t>
            </a:r>
          </a:p>
        </p:txBody>
      </p:sp>
    </p:spTree>
    <p:extLst>
      <p:ext uri="{BB962C8B-B14F-4D97-AF65-F5344CB8AC3E}">
        <p14:creationId xmlns:p14="http://schemas.microsoft.com/office/powerpoint/2010/main" val="2903402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9684" y="6152254"/>
            <a:ext cx="2743200" cy="365125"/>
          </a:xfrm>
        </p:spPr>
        <p:txBody>
          <a:bodyPr/>
          <a:lstStyle/>
          <a:p>
            <a:fld id="{D57F1E4F-1CFF-5643-939E-217C01CDF565}" type="slidenum">
              <a:rPr lang="en-US" smtClean="0"/>
              <a:pPr/>
              <a:t>12</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Q&amp;A on Conflict of Interest in R&amp;D </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11" name="Text Placeholder 4"/>
          <p:cNvSpPr txBox="1">
            <a:spLocks/>
          </p:cNvSpPr>
          <p:nvPr/>
        </p:nvSpPr>
        <p:spPr>
          <a:xfrm>
            <a:off x="430659" y="857839"/>
            <a:ext cx="11330679" cy="57786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200" dirty="0"/>
              <a:t>Summary Q&amp;A</a:t>
            </a:r>
          </a:p>
          <a:p>
            <a:r>
              <a:rPr lang="en-US" dirty="0"/>
              <a:t>How do you know if there is a potential for COI in R&amp;D?</a:t>
            </a:r>
          </a:p>
          <a:p>
            <a:pPr lvl="1"/>
            <a:r>
              <a:rPr lang="en-US" dirty="0"/>
              <a:t>Discuss with your dept. chair/unit head, COI Committee member or OTT</a:t>
            </a:r>
          </a:p>
          <a:p>
            <a:r>
              <a:rPr lang="en-US" dirty="0"/>
              <a:t>How do you report a potential COI in R&amp;D?</a:t>
            </a:r>
          </a:p>
          <a:p>
            <a:pPr lvl="1"/>
            <a:r>
              <a:rPr lang="en-US" dirty="0"/>
              <a:t>COI Disclosure Form is Submitted to Department Chair/Unit Head; Dean/VP</a:t>
            </a:r>
          </a:p>
          <a:p>
            <a:pPr lvl="1"/>
            <a:r>
              <a:rPr lang="en-US" dirty="0"/>
              <a:t>Form is Submitted to COIC Committee Chair for Review</a:t>
            </a:r>
          </a:p>
          <a:p>
            <a:pPr lvl="1"/>
            <a:r>
              <a:rPr lang="en-US" dirty="0"/>
              <a:t>Either no COI Exists, or a COI Form with Management Plan is Submitted to COIC</a:t>
            </a:r>
          </a:p>
          <a:p>
            <a:pPr lvl="1"/>
            <a:r>
              <a:rPr lang="en-US" dirty="0"/>
              <a:t>COIC Reviews; Determines Recommendation Exemption (to MSU President)</a:t>
            </a:r>
          </a:p>
          <a:p>
            <a:r>
              <a:rPr lang="en-US" dirty="0"/>
              <a:t>How can you mitigate/manage COI in R&amp;D? </a:t>
            </a:r>
          </a:p>
          <a:p>
            <a:pPr lvl="1"/>
            <a:r>
              <a:rPr lang="en-US" dirty="0"/>
              <a:t>Discuss early with a COI committee member for guidance or referral</a:t>
            </a:r>
          </a:p>
          <a:p>
            <a:pPr lvl="1"/>
            <a:r>
              <a:rPr lang="en-US" dirty="0"/>
              <a:t>Many COI in R&amp;D are manageable under an approved COI Management Plan</a:t>
            </a:r>
          </a:p>
          <a:p>
            <a:pPr lvl="1"/>
            <a:r>
              <a:rPr lang="en-US" dirty="0"/>
              <a:t>Discuss with the Office of Technology Transfer if the COI is related to Morgan Intellectual Property or Technology Transfer</a:t>
            </a:r>
          </a:p>
        </p:txBody>
      </p:sp>
    </p:spTree>
    <p:extLst>
      <p:ext uri="{BB962C8B-B14F-4D97-AF65-F5344CB8AC3E}">
        <p14:creationId xmlns:p14="http://schemas.microsoft.com/office/powerpoint/2010/main" val="2585527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9684" y="6152254"/>
            <a:ext cx="2743200" cy="365125"/>
          </a:xfrm>
        </p:spPr>
        <p:txBody>
          <a:bodyPr/>
          <a:lstStyle/>
          <a:p>
            <a:fld id="{D57F1E4F-1CFF-5643-939E-217C01CDF565}" type="slidenum">
              <a:rPr lang="en-US" smtClean="0"/>
              <a:pPr/>
              <a:t>13</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Q&amp;A on Conflict of Interest in R&amp;D </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11" name="Text Placeholder 4"/>
          <p:cNvSpPr txBox="1">
            <a:spLocks/>
          </p:cNvSpPr>
          <p:nvPr/>
        </p:nvSpPr>
        <p:spPr>
          <a:xfrm>
            <a:off x="337173" y="1200599"/>
            <a:ext cx="11330679" cy="48517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Go to the Morgan COI Website for more specific information and resources</a:t>
            </a:r>
          </a:p>
          <a:p>
            <a:pPr marL="0" indent="0">
              <a:buNone/>
            </a:pPr>
            <a:r>
              <a:rPr lang="en-US" sz="1800" dirty="0">
                <a:hlinkClick r:id="rId3"/>
              </a:rPr>
              <a:t>https://www.morgan.edu/research_and_economic_development/conflict_of_interest_in_randd.html</a:t>
            </a:r>
            <a:endParaRPr lang="en-US" sz="1800" dirty="0"/>
          </a:p>
          <a:p>
            <a:pPr lvl="1"/>
            <a:endParaRPr lang="en-US" dirty="0"/>
          </a:p>
          <a:p>
            <a:pPr lvl="1"/>
            <a:r>
              <a:rPr lang="en-US" sz="2800" dirty="0"/>
              <a:t>COI Policy and Procedures</a:t>
            </a:r>
          </a:p>
          <a:p>
            <a:pPr lvl="1"/>
            <a:r>
              <a:rPr lang="en-US" sz="2800" dirty="0"/>
              <a:t>COI Disclosure Form</a:t>
            </a:r>
          </a:p>
          <a:p>
            <a:pPr lvl="1"/>
            <a:r>
              <a:rPr lang="en-US" sz="2800" dirty="0"/>
              <a:t>Process Description and Flow Chart</a:t>
            </a:r>
          </a:p>
          <a:p>
            <a:pPr lvl="1"/>
            <a:r>
              <a:rPr lang="en-US" sz="2800" dirty="0"/>
              <a:t>Guidance Materials for Faculty and Staff</a:t>
            </a:r>
          </a:p>
          <a:p>
            <a:pPr lvl="1"/>
            <a:r>
              <a:rPr lang="en-US" sz="2800" dirty="0"/>
              <a:t>Information, Education and Training Materials</a:t>
            </a:r>
          </a:p>
          <a:p>
            <a:pPr lvl="1"/>
            <a:r>
              <a:rPr lang="en-US" sz="2800" dirty="0"/>
              <a:t>COI Committee Member List</a:t>
            </a:r>
          </a:p>
          <a:p>
            <a:pPr lvl="1"/>
            <a:r>
              <a:rPr lang="en-US" sz="2800" dirty="0"/>
              <a:t>Update on COI Committee Work</a:t>
            </a:r>
          </a:p>
          <a:p>
            <a:pPr lvl="1"/>
            <a:r>
              <a:rPr lang="en-US" sz="2800" dirty="0"/>
              <a:t>Minutes of COI Committee Meetings and Meeting Schedule</a:t>
            </a:r>
            <a:endParaRPr lang="en-US" sz="2600" dirty="0"/>
          </a:p>
        </p:txBody>
      </p:sp>
    </p:spTree>
    <p:extLst>
      <p:ext uri="{BB962C8B-B14F-4D97-AF65-F5344CB8AC3E}">
        <p14:creationId xmlns:p14="http://schemas.microsoft.com/office/powerpoint/2010/main" val="50076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4294967295"/>
          </p:nvPr>
        </p:nvSpPr>
        <p:spPr>
          <a:xfrm>
            <a:off x="0" y="0"/>
            <a:ext cx="12191999" cy="778932"/>
          </a:xfrm>
          <a:solidFill>
            <a:schemeClr val="accent1">
              <a:lumMod val="40000"/>
              <a:lumOff val="60000"/>
            </a:schemeClr>
          </a:solidFill>
        </p:spPr>
        <p:txBody>
          <a:bodyPr anchor="ctr">
            <a:noAutofit/>
          </a:bodyPr>
          <a:lstStyle/>
          <a:p>
            <a:pPr marL="0" indent="0" algn="ctr">
              <a:buNone/>
            </a:pPr>
            <a:r>
              <a:rPr lang="en-US" sz="4000" b="1" dirty="0">
                <a:solidFill>
                  <a:schemeClr val="accent1">
                    <a:lumMod val="50000"/>
                  </a:schemeClr>
                </a:solidFill>
              </a:rPr>
              <a:t>Conflict of Interest in R&amp;D: Topics </a:t>
            </a:r>
          </a:p>
        </p:txBody>
      </p:sp>
      <p:sp>
        <p:nvSpPr>
          <p:cNvPr id="5" name="Text Placeholder 4"/>
          <p:cNvSpPr>
            <a:spLocks noGrp="1"/>
          </p:cNvSpPr>
          <p:nvPr>
            <p:ph type="body" idx="4294967295"/>
          </p:nvPr>
        </p:nvSpPr>
        <p:spPr>
          <a:xfrm>
            <a:off x="772998" y="956458"/>
            <a:ext cx="10162095" cy="5760784"/>
          </a:xfrm>
        </p:spPr>
        <p:txBody>
          <a:bodyPr>
            <a:normAutofit/>
          </a:bodyPr>
          <a:lstStyle/>
          <a:p>
            <a:pPr marL="0" indent="0">
              <a:spcBef>
                <a:spcPts val="600"/>
              </a:spcBef>
              <a:buNone/>
            </a:pPr>
            <a:r>
              <a:rPr lang="en-US" dirty="0"/>
              <a:t>Background</a:t>
            </a:r>
          </a:p>
          <a:p>
            <a:pPr marL="971550" lvl="1" indent="-514350">
              <a:spcBef>
                <a:spcPts val="600"/>
              </a:spcBef>
              <a:buFont typeface="+mj-lt"/>
              <a:buAutoNum type="alphaUcPeriod"/>
            </a:pPr>
            <a:r>
              <a:rPr lang="en-US" dirty="0"/>
              <a:t>Conflict of Interest (COI), and COI in R&amp;D</a:t>
            </a:r>
          </a:p>
          <a:p>
            <a:pPr marL="971550" lvl="1" indent="-514350">
              <a:spcBef>
                <a:spcPts val="600"/>
              </a:spcBef>
              <a:buFont typeface="+mj-lt"/>
              <a:buAutoNum type="alphaUcPeriod"/>
            </a:pPr>
            <a:r>
              <a:rPr lang="en-US" dirty="0"/>
              <a:t>The Maryland Public Ethics Law</a:t>
            </a:r>
          </a:p>
          <a:p>
            <a:pPr marL="971550" lvl="1" indent="-514350">
              <a:spcBef>
                <a:spcPts val="600"/>
              </a:spcBef>
              <a:buFont typeface="+mj-lt"/>
              <a:buAutoNum type="alphaUcPeriod"/>
            </a:pPr>
            <a:r>
              <a:rPr lang="en-US" dirty="0"/>
              <a:t>Maryland Law Allowing “COI Exemptions in Research and Development”</a:t>
            </a:r>
          </a:p>
          <a:p>
            <a:pPr marL="971550" lvl="1" indent="-514350">
              <a:spcBef>
                <a:spcPts val="600"/>
              </a:spcBef>
              <a:buFont typeface="+mj-lt"/>
              <a:buAutoNum type="alphaUcPeriod"/>
            </a:pPr>
            <a:r>
              <a:rPr lang="en-US" dirty="0"/>
              <a:t>Role of the State Ethics Commission</a:t>
            </a:r>
          </a:p>
          <a:p>
            <a:pPr marL="971550" lvl="1" indent="-514350">
              <a:spcBef>
                <a:spcPts val="600"/>
              </a:spcBef>
              <a:buFont typeface="+mj-lt"/>
              <a:buAutoNum type="alphaUcPeriod"/>
            </a:pPr>
            <a:r>
              <a:rPr lang="en-US" dirty="0"/>
              <a:t>Sponsored Research and COI</a:t>
            </a:r>
          </a:p>
          <a:p>
            <a:pPr marL="0" indent="0">
              <a:spcBef>
                <a:spcPts val="1800"/>
              </a:spcBef>
              <a:buNone/>
            </a:pPr>
            <a:r>
              <a:rPr lang="en-US" dirty="0"/>
              <a:t>COI At Morgan</a:t>
            </a:r>
          </a:p>
          <a:p>
            <a:pPr marL="971550" lvl="1" indent="-514350">
              <a:lnSpc>
                <a:spcPct val="100000"/>
              </a:lnSpc>
              <a:spcBef>
                <a:spcPts val="600"/>
              </a:spcBef>
              <a:buFont typeface="+mj-lt"/>
              <a:buAutoNum type="alphaUcPeriod"/>
            </a:pPr>
            <a:r>
              <a:rPr lang="en-US" dirty="0"/>
              <a:t>How is the COI in R&amp;D Process Managed at Morgan?</a:t>
            </a:r>
          </a:p>
          <a:p>
            <a:pPr marL="971550" lvl="1" indent="-514350">
              <a:lnSpc>
                <a:spcPct val="100000"/>
              </a:lnSpc>
              <a:spcBef>
                <a:spcPts val="600"/>
              </a:spcBef>
              <a:buFont typeface="+mj-lt"/>
              <a:buAutoNum type="alphaUcPeriod"/>
            </a:pPr>
            <a:r>
              <a:rPr lang="en-US" dirty="0"/>
              <a:t>Who May Apply for COI Exemptions for R&amp;D?</a:t>
            </a:r>
          </a:p>
          <a:p>
            <a:pPr marL="971550" lvl="1" indent="-514350">
              <a:lnSpc>
                <a:spcPct val="100000"/>
              </a:lnSpc>
              <a:spcBef>
                <a:spcPts val="600"/>
              </a:spcBef>
              <a:buFont typeface="+mj-lt"/>
              <a:buAutoNum type="alphaUcPeriod"/>
            </a:pPr>
            <a:r>
              <a:rPr lang="en-US" dirty="0"/>
              <a:t>What is the Process?</a:t>
            </a:r>
          </a:p>
          <a:p>
            <a:pPr marL="971550" lvl="1" indent="-514350">
              <a:lnSpc>
                <a:spcPct val="100000"/>
              </a:lnSpc>
              <a:spcBef>
                <a:spcPts val="600"/>
              </a:spcBef>
              <a:buFont typeface="+mj-lt"/>
              <a:buAutoNum type="alphaUcPeriod"/>
            </a:pPr>
            <a:r>
              <a:rPr lang="en-US" dirty="0"/>
              <a:t>What is Morgan’s COI Committee’s Role?</a:t>
            </a:r>
          </a:p>
          <a:p>
            <a:pPr marL="971550" lvl="1" indent="-514350">
              <a:lnSpc>
                <a:spcPct val="100000"/>
              </a:lnSpc>
              <a:spcBef>
                <a:spcPts val="600"/>
              </a:spcBef>
              <a:buFont typeface="+mj-lt"/>
              <a:buAutoNum type="alphaUcPeriod"/>
            </a:pPr>
            <a:r>
              <a:rPr lang="en-US" dirty="0"/>
              <a:t>Where can I find the COI Application Form and other resource information?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Tree>
    <p:extLst>
      <p:ext uri="{BB962C8B-B14F-4D97-AF65-F5344CB8AC3E}">
        <p14:creationId xmlns:p14="http://schemas.microsoft.com/office/powerpoint/2010/main" val="249791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892098" y="1233220"/>
            <a:ext cx="10584578" cy="5101596"/>
          </a:xfrm>
        </p:spPr>
        <p:txBody>
          <a:bodyPr>
            <a:normAutofit/>
          </a:bodyPr>
          <a:lstStyle/>
          <a:p>
            <a:pPr marL="0" indent="0">
              <a:buNone/>
            </a:pPr>
            <a:r>
              <a:rPr lang="en-US" b="1" dirty="0"/>
              <a:t>Conflict of Interest</a:t>
            </a:r>
          </a:p>
          <a:p>
            <a:pPr marL="0" indent="0">
              <a:spcAft>
                <a:spcPts val="1200"/>
              </a:spcAft>
              <a:buNone/>
            </a:pPr>
            <a:r>
              <a:rPr lang="en-US" altLang="en-US" dirty="0"/>
              <a:t>A potential conflict of interest exists when there is a possibility for an individual’s outside financial interests to directly and/or significantly affect the individual’s professional actions or decisions.</a:t>
            </a:r>
          </a:p>
          <a:p>
            <a:pPr marL="0" indent="0">
              <a:buNone/>
            </a:pPr>
            <a:r>
              <a:rPr lang="en-US" b="1" dirty="0"/>
              <a:t>Where can a conflict of interest occur?</a:t>
            </a:r>
          </a:p>
          <a:p>
            <a:pPr lvl="1"/>
            <a:r>
              <a:rPr lang="en-US" altLang="en-US" dirty="0"/>
              <a:t>Purchasing and other business relationships</a:t>
            </a:r>
          </a:p>
          <a:p>
            <a:pPr lvl="1"/>
            <a:r>
              <a:rPr lang="en-US" altLang="en-US" dirty="0"/>
              <a:t>Gifts</a:t>
            </a:r>
          </a:p>
          <a:p>
            <a:pPr lvl="1"/>
            <a:r>
              <a:rPr lang="en-US" altLang="en-US" dirty="0"/>
              <a:t>Employment </a:t>
            </a:r>
          </a:p>
          <a:p>
            <a:pPr lvl="1"/>
            <a:r>
              <a:rPr lang="en-US" altLang="en-US" dirty="0"/>
              <a:t>Technology licensing</a:t>
            </a:r>
          </a:p>
          <a:p>
            <a:pPr lvl="1"/>
            <a:r>
              <a:rPr lang="en-US" altLang="en-US" dirty="0"/>
              <a:t>Activities of family members</a:t>
            </a:r>
          </a:p>
          <a:p>
            <a:pPr lvl="1"/>
            <a:r>
              <a:rPr lang="en-US" altLang="en-US" b="1" dirty="0"/>
              <a:t>Research (Conflict of Interest in R&amp;D)</a:t>
            </a:r>
          </a:p>
          <a:p>
            <a:pPr marL="0" indent="0">
              <a:buNone/>
            </a:pPr>
            <a:endParaRPr lang="en-US" sz="2400" dirty="0"/>
          </a:p>
          <a:p>
            <a:pPr lvl="1"/>
            <a:endParaRPr lang="en-US" dirty="0"/>
          </a:p>
          <a:p>
            <a:pPr lvl="1"/>
            <a:endParaRPr lang="en-US" dirty="0"/>
          </a:p>
        </p:txBody>
      </p:sp>
      <p:sp>
        <p:nvSpPr>
          <p:cNvPr id="2" name="Slide Number Placeholder 1"/>
          <p:cNvSpPr>
            <a:spLocks noGrp="1"/>
          </p:cNvSpPr>
          <p:nvPr>
            <p:ph type="sldNum" sz="quarter" idx="12"/>
          </p:nvPr>
        </p:nvSpPr>
        <p:spPr>
          <a:xfrm>
            <a:off x="9208476" y="6152254"/>
            <a:ext cx="2743200" cy="365125"/>
          </a:xfrm>
        </p:spPr>
        <p:txBody>
          <a:bodyPr/>
          <a:lstStyle/>
          <a:p>
            <a:fld id="{D57F1E4F-1CFF-5643-939E-217C01CDF565}" type="slidenum">
              <a:rPr lang="en-US" smtClean="0"/>
              <a:pPr/>
              <a:t>3</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Conflict of Interest in R&amp;D </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Tree>
    <p:extLst>
      <p:ext uri="{BB962C8B-B14F-4D97-AF65-F5344CB8AC3E}">
        <p14:creationId xmlns:p14="http://schemas.microsoft.com/office/powerpoint/2010/main" val="3858865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504743" y="978794"/>
            <a:ext cx="10772856" cy="4873667"/>
          </a:xfrm>
        </p:spPr>
        <p:txBody>
          <a:bodyPr>
            <a:normAutofit/>
          </a:bodyPr>
          <a:lstStyle/>
          <a:p>
            <a:pPr marL="0" indent="0">
              <a:buNone/>
            </a:pPr>
            <a:r>
              <a:rPr lang="en-US" b="1" dirty="0"/>
              <a:t>Maryland’s Public Ethics Law</a:t>
            </a:r>
          </a:p>
          <a:p>
            <a:pPr>
              <a:lnSpc>
                <a:spcPct val="200000"/>
              </a:lnSpc>
            </a:pPr>
            <a:r>
              <a:rPr lang="en-US" dirty="0"/>
              <a:t>The Law was enacted to: </a:t>
            </a:r>
          </a:p>
          <a:p>
            <a:pPr marL="914400" lvl="1" indent="-457200">
              <a:buAutoNum type="arabicParenR"/>
            </a:pPr>
            <a:r>
              <a:rPr lang="en-US" u="sng" dirty="0"/>
              <a:t>Assure</a:t>
            </a:r>
            <a:r>
              <a:rPr lang="en-US" dirty="0"/>
              <a:t> the people of the impartiality and independent judgment of State officials and employees;</a:t>
            </a:r>
          </a:p>
          <a:p>
            <a:pPr marL="914400" lvl="1" indent="-457200">
              <a:buAutoNum type="arabicParenR"/>
            </a:pPr>
            <a:r>
              <a:rPr lang="en-US" u="sng" dirty="0"/>
              <a:t>Avoid</a:t>
            </a:r>
            <a:r>
              <a:rPr lang="en-US" dirty="0"/>
              <a:t> improper influence or even the appearance of improper influence; and </a:t>
            </a:r>
          </a:p>
          <a:p>
            <a:pPr marL="914400" lvl="1" indent="-457200">
              <a:buAutoNum type="arabicParenR"/>
            </a:pPr>
            <a:r>
              <a:rPr lang="en-US" u="sng" dirty="0"/>
              <a:t>Require</a:t>
            </a:r>
            <a:r>
              <a:rPr lang="en-US" dirty="0"/>
              <a:t> officials and employees to disclose financial affairs and to meet minimum standards of ethical conduct.  T</a:t>
            </a:r>
            <a:r>
              <a:rPr lang="en-US" dirty="0">
                <a:solidFill>
                  <a:srgbClr val="333333"/>
                </a:solidFill>
              </a:rPr>
              <a:t>he State Ethics Commission (SEC) administers the Public Ethics Law to guard against improper influence on public officials or the appearance of conflict of interest. </a:t>
            </a:r>
          </a:p>
          <a:p>
            <a:pPr marL="0" indent="0">
              <a:buNone/>
            </a:pPr>
            <a:endParaRPr lang="en-US" sz="2600" dirty="0"/>
          </a:p>
        </p:txBody>
      </p:sp>
      <p:sp>
        <p:nvSpPr>
          <p:cNvPr id="2" name="Slide Number Placeholder 1"/>
          <p:cNvSpPr>
            <a:spLocks noGrp="1"/>
          </p:cNvSpPr>
          <p:nvPr>
            <p:ph type="sldNum" sz="quarter" idx="12"/>
          </p:nvPr>
        </p:nvSpPr>
        <p:spPr>
          <a:xfrm>
            <a:off x="9208476" y="6152254"/>
            <a:ext cx="2743200" cy="365125"/>
          </a:xfrm>
        </p:spPr>
        <p:txBody>
          <a:bodyPr/>
          <a:lstStyle/>
          <a:p>
            <a:fld id="{D57F1E4F-1CFF-5643-939E-217C01CDF565}" type="slidenum">
              <a:rPr lang="en-US" smtClean="0"/>
              <a:pPr/>
              <a:t>4</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Maryland Public Ethics Law</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Tree>
    <p:extLst>
      <p:ext uri="{BB962C8B-B14F-4D97-AF65-F5344CB8AC3E}">
        <p14:creationId xmlns:p14="http://schemas.microsoft.com/office/powerpoint/2010/main" val="221760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263276" y="4247020"/>
            <a:ext cx="11345143" cy="1248015"/>
          </a:xfrm>
        </p:spPr>
        <p:txBody>
          <a:bodyPr>
            <a:normAutofit/>
          </a:bodyPr>
          <a:lstStyle/>
          <a:p>
            <a:pPr marL="0" indent="0">
              <a:buNone/>
            </a:pPr>
            <a:r>
              <a:rPr lang="en-US" sz="2400" dirty="0"/>
              <a:t>If an official or employee anticipates engaging in some activity that may raise an issue under the Ethics Law, they should contact the State Ethics Commission (SEC) staff. Often the issue can be resolved by guidance at the staff level, or on an informal basis by the SEC.</a:t>
            </a:r>
          </a:p>
        </p:txBody>
      </p:sp>
      <p:sp>
        <p:nvSpPr>
          <p:cNvPr id="2" name="Slide Number Placeholder 1"/>
          <p:cNvSpPr>
            <a:spLocks noGrp="1"/>
          </p:cNvSpPr>
          <p:nvPr>
            <p:ph type="sldNum" sz="quarter" idx="12"/>
          </p:nvPr>
        </p:nvSpPr>
        <p:spPr>
          <a:xfrm>
            <a:off x="9208476" y="6152254"/>
            <a:ext cx="2743200" cy="365125"/>
          </a:xfrm>
        </p:spPr>
        <p:txBody>
          <a:bodyPr/>
          <a:lstStyle/>
          <a:p>
            <a:fld id="{D57F1E4F-1CFF-5643-939E-217C01CDF565}" type="slidenum">
              <a:rPr lang="en-US" smtClean="0"/>
              <a:pPr/>
              <a:t>5</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Maryland Public Ethics Law</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3" name="Rectangle 2"/>
          <p:cNvSpPr/>
          <p:nvPr/>
        </p:nvSpPr>
        <p:spPr>
          <a:xfrm>
            <a:off x="263276" y="938614"/>
            <a:ext cx="11345143" cy="3108543"/>
          </a:xfrm>
          <a:prstGeom prst="rect">
            <a:avLst/>
          </a:prstGeom>
        </p:spPr>
        <p:txBody>
          <a:bodyPr wrap="square">
            <a:spAutoFit/>
          </a:bodyPr>
          <a:lstStyle/>
          <a:p>
            <a:r>
              <a:rPr lang="en-US" sz="2800" dirty="0"/>
              <a:t>Five Examples of COI: An official or employee may not:</a:t>
            </a:r>
          </a:p>
          <a:p>
            <a:pPr marL="623888" indent="-285750">
              <a:buFont typeface="Arial" panose="020B0604020202020204" pitchFamily="34" charset="0"/>
              <a:buChar char="•"/>
            </a:pPr>
            <a:r>
              <a:rPr lang="en-US" sz="2400" dirty="0"/>
              <a:t>Hold any employment relationship that would impair their impartiality or judgment.</a:t>
            </a:r>
          </a:p>
          <a:p>
            <a:pPr marL="623888" indent="-285750">
              <a:buFont typeface="Arial" panose="020B0604020202020204" pitchFamily="34" charset="0"/>
              <a:buChar char="•"/>
            </a:pPr>
            <a:r>
              <a:rPr lang="en-US" sz="2400" dirty="0"/>
              <a:t>Participate in a matter in which they have an interest. This prohibition also applies where  an official’s or employee’s relatives have such a relationship.</a:t>
            </a:r>
          </a:p>
          <a:p>
            <a:pPr marL="623888" indent="-285750">
              <a:buFont typeface="Arial" panose="020B0604020202020204" pitchFamily="34" charset="0"/>
              <a:buChar char="•"/>
            </a:pPr>
            <a:r>
              <a:rPr lang="en-US" sz="2400" dirty="0"/>
              <a:t>Participate in a matter when one of the parties is a business entity in which they have an employment, contractual or creditor relationship.</a:t>
            </a:r>
          </a:p>
          <a:p>
            <a:pPr marL="623888" indent="-285750">
              <a:buFont typeface="Arial" panose="020B0604020202020204" pitchFamily="34" charset="0"/>
              <a:buChar char="•"/>
            </a:pPr>
            <a:r>
              <a:rPr lang="en-US" sz="2400" dirty="0"/>
              <a:t>Solicit any gift for themselves or for others. </a:t>
            </a:r>
          </a:p>
          <a:p>
            <a:pPr marL="623888" indent="-285750">
              <a:buFont typeface="Arial" panose="020B0604020202020204" pitchFamily="34" charset="0"/>
              <a:buChar char="•"/>
            </a:pPr>
            <a:r>
              <a:rPr lang="en-US" sz="2400" dirty="0"/>
              <a:t>Intentionally use the prestige of their office for personal gain, or that of another. </a:t>
            </a:r>
          </a:p>
        </p:txBody>
      </p:sp>
      <p:sp>
        <p:nvSpPr>
          <p:cNvPr id="4" name="Rectangle 3"/>
          <p:cNvSpPr/>
          <p:nvPr/>
        </p:nvSpPr>
        <p:spPr>
          <a:xfrm>
            <a:off x="497769" y="5495035"/>
            <a:ext cx="10461798" cy="830997"/>
          </a:xfrm>
          <a:prstGeom prst="rect">
            <a:avLst/>
          </a:prstGeom>
        </p:spPr>
        <p:txBody>
          <a:bodyPr wrap="square">
            <a:spAutoFit/>
          </a:bodyPr>
          <a:lstStyle/>
          <a:p>
            <a:pPr algn="ctr"/>
            <a:r>
              <a:rPr lang="en-US" sz="2400" dirty="0"/>
              <a:t>For additional information </a:t>
            </a:r>
            <a:r>
              <a:rPr lang="en-US" sz="2400" dirty="0">
                <a:hlinkClick r:id="rId3"/>
              </a:rPr>
              <a:t>https://ethics.maryland.gov/public-ethics-law/</a:t>
            </a:r>
            <a:endParaRPr lang="en-US" sz="2400" dirty="0"/>
          </a:p>
          <a:p>
            <a:pPr algn="ctr"/>
            <a:r>
              <a:rPr lang="en-US" sz="2400" dirty="0"/>
              <a:t>Then click on “Public Ethics Law Summary”</a:t>
            </a:r>
          </a:p>
        </p:txBody>
      </p:sp>
    </p:spTree>
    <p:extLst>
      <p:ext uri="{BB962C8B-B14F-4D97-AF65-F5344CB8AC3E}">
        <p14:creationId xmlns:p14="http://schemas.microsoft.com/office/powerpoint/2010/main" val="3054256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69684" y="1013586"/>
            <a:ext cx="10993309" cy="5396641"/>
          </a:xfrm>
        </p:spPr>
        <p:txBody>
          <a:bodyPr>
            <a:noAutofit/>
          </a:bodyPr>
          <a:lstStyle/>
          <a:p>
            <a:pPr>
              <a:spcAft>
                <a:spcPts val="1200"/>
              </a:spcAft>
            </a:pPr>
            <a:r>
              <a:rPr lang="en-US" b="1" dirty="0"/>
              <a:t>Maryland law encourages public senior higher education institutions </a:t>
            </a:r>
            <a:r>
              <a:rPr lang="en-US" dirty="0"/>
              <a:t>to promote economic development in the State and to increase their financial resources through arrangements with the private sector, including collaborative research and development, commercial application of institution-owned intellectual property, and provision of technical assistance. </a:t>
            </a:r>
          </a:p>
          <a:p>
            <a:pPr>
              <a:spcAft>
                <a:spcPts val="1200"/>
              </a:spcAft>
            </a:pPr>
            <a:r>
              <a:rPr lang="en-US" dirty="0"/>
              <a:t>To facilitate these purposes, the </a:t>
            </a:r>
            <a:r>
              <a:rPr lang="en-US" u="sng" dirty="0"/>
              <a:t>Maryland Public Ethics Law allows for the exemption of Morgan State University personnel from some of that law's conflict of interest provisions</a:t>
            </a:r>
            <a:r>
              <a:rPr lang="en-US" dirty="0"/>
              <a:t>. </a:t>
            </a:r>
          </a:p>
          <a:p>
            <a:pPr>
              <a:spcAft>
                <a:spcPts val="1200"/>
              </a:spcAft>
            </a:pPr>
            <a:r>
              <a:rPr lang="en-US" b="1" dirty="0"/>
              <a:t>The University Board of Regents </a:t>
            </a:r>
            <a:r>
              <a:rPr lang="en-US" dirty="0"/>
              <a:t>has approved a Policy for Conflicts of Interest in Research and Development. The Policy and Procedures for obtaining exemptions, are approved by the State Ethics Commission. </a:t>
            </a:r>
          </a:p>
        </p:txBody>
      </p:sp>
      <p:sp>
        <p:nvSpPr>
          <p:cNvPr id="2" name="Slide Number Placeholder 1"/>
          <p:cNvSpPr>
            <a:spLocks noGrp="1"/>
          </p:cNvSpPr>
          <p:nvPr>
            <p:ph type="sldNum" sz="quarter" idx="12"/>
          </p:nvPr>
        </p:nvSpPr>
        <p:spPr>
          <a:xfrm>
            <a:off x="9208476" y="6152254"/>
            <a:ext cx="2743200" cy="365125"/>
          </a:xfrm>
        </p:spPr>
        <p:txBody>
          <a:bodyPr/>
          <a:lstStyle/>
          <a:p>
            <a:fld id="{D57F1E4F-1CFF-5643-939E-217C01CDF565}" type="slidenum">
              <a:rPr lang="en-US" smtClean="0"/>
              <a:pPr/>
              <a:t>6</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Exemptions for Conflict of Interest in R&amp;D </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Tree>
    <p:extLst>
      <p:ext uri="{BB962C8B-B14F-4D97-AF65-F5344CB8AC3E}">
        <p14:creationId xmlns:p14="http://schemas.microsoft.com/office/powerpoint/2010/main" val="83255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9686" y="6152254"/>
            <a:ext cx="2743200" cy="365125"/>
          </a:xfrm>
        </p:spPr>
        <p:txBody>
          <a:bodyPr/>
          <a:lstStyle/>
          <a:p>
            <a:fld id="{D57F1E4F-1CFF-5643-939E-217C01CDF565}" type="slidenum">
              <a:rPr lang="en-US" smtClean="0"/>
              <a:pPr/>
              <a:t>7</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Morgan’s Conflict of Interest Policy</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6" name="Rectangle 3"/>
          <p:cNvSpPr txBox="1">
            <a:spLocks noChangeArrowheads="1"/>
          </p:cNvSpPr>
          <p:nvPr/>
        </p:nvSpPr>
        <p:spPr>
          <a:xfrm>
            <a:off x="1044589" y="1063190"/>
            <a:ext cx="9381732" cy="51158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tLang="en-US" sz="3600" dirty="0"/>
              <a:t>Morgan COI in R&amp;D Policy Goals</a:t>
            </a:r>
          </a:p>
          <a:p>
            <a:pPr marL="0" indent="0" algn="ctr">
              <a:buNone/>
            </a:pPr>
            <a:endParaRPr lang="en-US" altLang="en-US" sz="1000" dirty="0"/>
          </a:p>
          <a:p>
            <a:pPr marL="393700" indent="-393700">
              <a:buFontTx/>
              <a:buChar char="•"/>
            </a:pPr>
            <a:r>
              <a:rPr lang="en-US" altLang="en-US" sz="3200" dirty="0"/>
              <a:t>Protect Research Participants</a:t>
            </a:r>
          </a:p>
          <a:p>
            <a:pPr marL="393700" indent="-393700">
              <a:buFontTx/>
              <a:buChar char="•"/>
            </a:pPr>
            <a:r>
              <a:rPr lang="en-US" altLang="en-US" sz="3200" dirty="0"/>
              <a:t>Protect the Integrity of the Research</a:t>
            </a:r>
          </a:p>
          <a:p>
            <a:pPr marL="393700" indent="-393700">
              <a:buFontTx/>
              <a:buChar char="•"/>
            </a:pPr>
            <a:r>
              <a:rPr lang="en-US" altLang="en-US" sz="3200" dirty="0"/>
              <a:t>Protect the Institution, Faculty, Employees and Students</a:t>
            </a:r>
          </a:p>
          <a:p>
            <a:pPr marL="1092200" lvl="1" indent="-457200"/>
            <a:r>
              <a:rPr lang="en-US" altLang="en-US" sz="3200" dirty="0"/>
              <a:t> Funding Status</a:t>
            </a:r>
          </a:p>
          <a:p>
            <a:pPr marL="1092200" lvl="1" indent="-457200"/>
            <a:r>
              <a:rPr lang="en-US" altLang="en-US" sz="3200" dirty="0"/>
              <a:t> Litigation</a:t>
            </a:r>
          </a:p>
          <a:p>
            <a:pPr marL="1092200" lvl="1" indent="-457200"/>
            <a:r>
              <a:rPr lang="en-US" altLang="en-US" sz="3200" dirty="0"/>
              <a:t> Reputation/Public Image</a:t>
            </a:r>
          </a:p>
          <a:p>
            <a:pPr marL="393700" indent="-393700">
              <a:buFontTx/>
              <a:buChar char="•"/>
            </a:pPr>
            <a:r>
              <a:rPr lang="en-US" altLang="en-US" sz="3200" dirty="0"/>
              <a:t>Best Policy Practices</a:t>
            </a:r>
          </a:p>
        </p:txBody>
      </p:sp>
    </p:spTree>
    <p:extLst>
      <p:ext uri="{BB962C8B-B14F-4D97-AF65-F5344CB8AC3E}">
        <p14:creationId xmlns:p14="http://schemas.microsoft.com/office/powerpoint/2010/main" val="2115486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0892" y="6152254"/>
            <a:ext cx="2743200" cy="365125"/>
          </a:xfrm>
        </p:spPr>
        <p:txBody>
          <a:bodyPr/>
          <a:lstStyle/>
          <a:p>
            <a:fld id="{D57F1E4F-1CFF-5643-939E-217C01CDF565}" type="slidenum">
              <a:rPr lang="en-US" smtClean="0"/>
              <a:pPr/>
              <a:t>8</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Potential for Conflict of Interest in R&amp;D </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6" name="Rectangle 3"/>
          <p:cNvSpPr txBox="1">
            <a:spLocks noChangeArrowheads="1"/>
          </p:cNvSpPr>
          <p:nvPr/>
        </p:nvSpPr>
        <p:spPr>
          <a:xfrm>
            <a:off x="865474" y="1331637"/>
            <a:ext cx="9471707" cy="40680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200"/>
              </a:spcAft>
              <a:buNone/>
            </a:pPr>
            <a:r>
              <a:rPr lang="en-US" altLang="en-US" sz="3600" dirty="0"/>
              <a:t>Sponsored Research and COI</a:t>
            </a:r>
            <a:endParaRPr lang="en-US" altLang="en-US" sz="3200" dirty="0"/>
          </a:p>
          <a:p>
            <a:pPr marL="0" indent="0">
              <a:spcAft>
                <a:spcPts val="1200"/>
              </a:spcAft>
              <a:buNone/>
            </a:pPr>
            <a:r>
              <a:rPr lang="en-US" altLang="en-US" sz="3200" dirty="0"/>
              <a:t>In the sponsored research setting, a potential conflict exists when: </a:t>
            </a:r>
          </a:p>
          <a:p>
            <a:pPr marL="457200" lvl="1" indent="0">
              <a:spcAft>
                <a:spcPts val="1200"/>
              </a:spcAft>
              <a:buNone/>
            </a:pPr>
            <a:r>
              <a:rPr lang="en-US" altLang="en-US" sz="3200" dirty="0"/>
              <a:t>there is a </a:t>
            </a:r>
            <a:r>
              <a:rPr lang="en-US" altLang="en-US" sz="3200" u="sng" dirty="0"/>
              <a:t>possibility</a:t>
            </a:r>
            <a:r>
              <a:rPr lang="en-US" altLang="en-US" sz="3200" dirty="0"/>
              <a:t> that an individual’s outside financial interests, or employment, could affect the design, conduct, or reporting of the research.</a:t>
            </a:r>
          </a:p>
        </p:txBody>
      </p:sp>
    </p:spTree>
    <p:extLst>
      <p:ext uri="{BB962C8B-B14F-4D97-AF65-F5344CB8AC3E}">
        <p14:creationId xmlns:p14="http://schemas.microsoft.com/office/powerpoint/2010/main" val="1251162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190892" y="6152254"/>
            <a:ext cx="2743200" cy="365125"/>
          </a:xfrm>
        </p:spPr>
        <p:txBody>
          <a:bodyPr/>
          <a:lstStyle/>
          <a:p>
            <a:fld id="{D57F1E4F-1CFF-5643-939E-217C01CDF565}" type="slidenum">
              <a:rPr lang="en-US" smtClean="0"/>
              <a:pPr/>
              <a:t>9</a:t>
            </a:fld>
            <a:endParaRPr lang="en-US" dirty="0"/>
          </a:p>
        </p:txBody>
      </p:sp>
      <p:sp>
        <p:nvSpPr>
          <p:cNvPr id="7" name="Text Placeholder 5"/>
          <p:cNvSpPr txBox="1">
            <a:spLocks/>
          </p:cNvSpPr>
          <p:nvPr/>
        </p:nvSpPr>
        <p:spPr>
          <a:xfrm>
            <a:off x="0" y="0"/>
            <a:ext cx="12191999" cy="778932"/>
          </a:xfrm>
          <a:prstGeom prst="rect">
            <a:avLst/>
          </a:prstGeom>
          <a:solidFill>
            <a:schemeClr val="accent1">
              <a:lumMod val="40000"/>
              <a:lumOff val="60000"/>
            </a:schemeClr>
          </a:solid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000" b="1" dirty="0">
                <a:solidFill>
                  <a:schemeClr val="accent1">
                    <a:lumMod val="50000"/>
                  </a:schemeClr>
                </a:solidFill>
              </a:rPr>
              <a:t>Conflict of Interest in R&amp;D: Reporting </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9931" y="5952392"/>
            <a:ext cx="1855429" cy="764850"/>
          </a:xfrm>
          <a:prstGeom prst="rect">
            <a:avLst/>
          </a:prstGeom>
        </p:spPr>
      </p:pic>
      <p:sp>
        <p:nvSpPr>
          <p:cNvPr id="6" name="Rectangle 3"/>
          <p:cNvSpPr txBox="1">
            <a:spLocks noChangeArrowheads="1"/>
          </p:cNvSpPr>
          <p:nvPr/>
        </p:nvSpPr>
        <p:spPr>
          <a:xfrm>
            <a:off x="781953" y="1092821"/>
            <a:ext cx="10256834" cy="505943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2400"/>
              </a:spcAft>
              <a:buNone/>
            </a:pPr>
            <a:r>
              <a:rPr lang="en-US" altLang="en-US" sz="3200" dirty="0"/>
              <a:t>Reporting COI Exemptions to the State’s Ethics Commission</a:t>
            </a:r>
          </a:p>
          <a:p>
            <a:r>
              <a:rPr lang="en-US" dirty="0"/>
              <a:t>The University shall report all approved COI Exemptions to the State Ethics Commission on a quarterly basis with copies of all COI Disclosure Forms submitted in connection with research and development relationships that have been approved.</a:t>
            </a:r>
          </a:p>
          <a:p>
            <a:r>
              <a:rPr lang="en-US" dirty="0"/>
              <a:t>The University, through the COI Committee Chair, will develop and maintain a file, available for public review that will contain all approved relationships with applicable COI Disclosure Forms. </a:t>
            </a:r>
          </a:p>
          <a:p>
            <a:r>
              <a:rPr lang="en-US" altLang="en-US" dirty="0"/>
              <a:t>Approved COI Exemptions are subject to Annual Update Reports to the COIC.</a:t>
            </a:r>
          </a:p>
        </p:txBody>
      </p:sp>
    </p:spTree>
    <p:extLst>
      <p:ext uri="{BB962C8B-B14F-4D97-AF65-F5344CB8AC3E}">
        <p14:creationId xmlns:p14="http://schemas.microsoft.com/office/powerpoint/2010/main" val="2338279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2048</TotalTime>
  <Words>1256</Words>
  <Application>Microsoft Office PowerPoint</Application>
  <PresentationFormat>Widescreen</PresentationFormat>
  <Paragraphs>120</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 Morris</dc:creator>
  <cp:lastModifiedBy>Mrs. Kanika Ellis</cp:lastModifiedBy>
  <cp:revision>187</cp:revision>
  <cp:lastPrinted>2019-07-11T16:39:09Z</cp:lastPrinted>
  <dcterms:created xsi:type="dcterms:W3CDTF">2018-03-29T16:41:29Z</dcterms:created>
  <dcterms:modified xsi:type="dcterms:W3CDTF">2019-10-21T15:17:18Z</dcterms:modified>
</cp:coreProperties>
</file>