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embeddedFontLst>
    <p:embeddedFont>
      <p:font typeface="Georgia" panose="02040502050405020303" pitchFamily="18" charset="0"/>
      <p:regular r:id="rId36"/>
      <p:bold r:id="rId37"/>
      <p:italic r:id="rId38"/>
      <p:boldItalic r:id="rId39"/>
    </p:embeddedFont>
    <p:embeddedFont>
      <p:font typeface="Impact" panose="020B0806030902050204" pitchFamily="34" charset="0"/>
      <p:regular r:id="rId40"/>
    </p:embeddedFont>
    <p:embeddedFont>
      <p:font typeface="Cabin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11E5BC-36E8-4FAD-A935-E61A2512A399}">
  <a:tblStyle styleId="{9811E5BC-36E8-4FAD-A935-E61A2512A3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37" d="100"/>
          <a:sy n="37" d="100"/>
        </p:scale>
        <p:origin x="60" y="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 title="scalloped circle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0" b="0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Shape 2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4544043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 b="0" i="0" u="none" strike="noStrike" cap="non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bin"/>
              <a:buNone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bin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bin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bin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3" name="Shape 33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34" name="Shape 34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0" b="0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5" name="Shape 35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0" b="0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bin"/>
              <a:buNone/>
              <a:defRPr sz="19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bin"/>
              <a:buNone/>
              <a:defRPr sz="19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0" t="0" r="0" b="0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bin"/>
              <a:buNone/>
              <a:defRPr sz="19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Char char="–"/>
              <a:defRPr sz="2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Shape 6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Shape 72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0" t="0" r="0" b="0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3" name="Shape 73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bin"/>
              <a:buNone/>
              <a:defRPr sz="19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Shape 11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0" t="0" r="0" b="0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Shape 12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Kh1Hnfh_yxHkMBIsJCI6viJWXAW_E8Is/view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HXlsyXyrH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xc4e92roHc&amp;list=RDjxc4e92roHc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raquel.shortt@morgan.edu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mailto:claton.lewis@morgan.edu" TargetMode="External"/><Relationship Id="rId4" Type="http://schemas.openxmlformats.org/officeDocument/2006/relationships/hyperlink" Target="mailto:kevin.antoine@morgan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7333650" y="-164600"/>
            <a:ext cx="50565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en-US" sz="72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COLLEGE 101 </a:t>
            </a:r>
            <a:endParaRPr sz="7200"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1619700" y="5890800"/>
            <a:ext cx="89526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MORGAN STATE U</a:t>
            </a:r>
            <a:r>
              <a:rPr lang="en-US"/>
              <a:t>NIVERSITY’S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/>
              <a:t>SCHOOL OF COMPUTER , MATHEMATICAL, AND NATURAL SCIENCES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FIRST YEAR PEER MENTORING PROGRAM</a:t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2025" y="822975"/>
            <a:ext cx="5159075" cy="494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50" name="Shape 1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66265" y="77466"/>
            <a:ext cx="11174072" cy="6780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56" name="Shape 15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32832" y="77466"/>
            <a:ext cx="11370751" cy="6780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62" name="Shape 16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42414" y="77466"/>
            <a:ext cx="10971042" cy="6780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68" name="Shape 16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57722" y="77466"/>
            <a:ext cx="11071681" cy="6780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74" name="Shape 17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70671" y="182880"/>
            <a:ext cx="11221329" cy="6675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80" name="Shape 18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43170" y="77467"/>
            <a:ext cx="10958098" cy="6660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86" name="Shape 18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548382" cy="6842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1087328" y="2682910"/>
            <a:ext cx="10178400" cy="14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If We DID it than YOU CAN TOO!!!!!</a:t>
            </a:r>
            <a:endParaRPr sz="6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1036367" y="2746012"/>
            <a:ext cx="10954500" cy="108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 dirty="0"/>
              <a:t>We Walk it Like we Talk it. So Should YOU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 title="SCMNS - One Family, Growing Scientists.mp4">
            <a:hlinkClick r:id="rId3"/>
          </p:cNvPr>
          <p:cNvSpPr/>
          <p:nvPr/>
        </p:nvSpPr>
        <p:spPr>
          <a:xfrm>
            <a:off x="2141225" y="462912"/>
            <a:ext cx="7909550" cy="59321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 Out Your Phones!!</a:t>
            </a: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251678" y="2470285"/>
            <a:ext cx="10178400" cy="14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Pull Up Instagram</a:t>
            </a: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251678" y="4649585"/>
            <a:ext cx="10178400" cy="14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Follow us @MSUSCMNSPeerBEARS</a:t>
            </a: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251675" y="5913804"/>
            <a:ext cx="101784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If you EVER have ANY questions DM us. </a:t>
            </a:r>
            <a:endParaRPr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883875" y="2400725"/>
            <a:ext cx="10771500" cy="25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ATTENDING MORGAN STATE UNIVERSITY</a:t>
            </a:r>
            <a:endParaRPr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THE SCHOOL OF COMPUTER, MATHEMATICAL, AND NATURAL SCIENCES.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Paying Your Bills</a:t>
            </a:r>
            <a:endParaRPr/>
          </a:p>
        </p:txBody>
      </p:sp>
      <p:graphicFrame>
        <p:nvGraphicFramePr>
          <p:cNvPr id="212" name="Shape 212"/>
          <p:cNvGraphicFramePr/>
          <p:nvPr/>
        </p:nvGraphicFramePr>
        <p:xfrm>
          <a:off x="952488" y="150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{9811E5BC-36E8-4FAD-A935-E61A2512A399}</a:tableStyleId>
              </a:tblPr>
              <a:tblGrid>
                <a:gridCol w="156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6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3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3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81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On Campus</a:t>
                      </a: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Impact"/>
                          <a:ea typeface="Impact"/>
                          <a:cs typeface="Impact"/>
                          <a:sym typeface="Impact"/>
                        </a:rPr>
                        <a:t>Tuition</a:t>
                      </a: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Impact"/>
                          <a:ea typeface="Impact"/>
                          <a:cs typeface="Impact"/>
                          <a:sym typeface="Impact"/>
                        </a:rPr>
                        <a:t>University Fees</a:t>
                      </a: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Impact"/>
                          <a:ea typeface="Impact"/>
                          <a:cs typeface="Impact"/>
                          <a:sym typeface="Impact"/>
                        </a:rPr>
                        <a:t>Health Insurance</a:t>
                      </a: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Impact"/>
                          <a:ea typeface="Impact"/>
                          <a:cs typeface="Impact"/>
                          <a:sym typeface="Impact"/>
                        </a:rPr>
                        <a:t>Room and Board</a:t>
                      </a: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Impact"/>
                          <a:ea typeface="Impact"/>
                          <a:cs typeface="Impact"/>
                          <a:sym typeface="Impact"/>
                        </a:rPr>
                        <a:t>14 Meals/Week</a:t>
                      </a: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Impact"/>
                          <a:ea typeface="Impact"/>
                          <a:cs typeface="Impact"/>
                          <a:sym typeface="Impact"/>
                        </a:rPr>
                        <a:t>Total</a:t>
                      </a: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6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Impact"/>
                          <a:ea typeface="Impact"/>
                          <a:cs typeface="Impact"/>
                          <a:sym typeface="Impact"/>
                        </a:rPr>
                        <a:t>$2632</a:t>
                      </a: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Impact"/>
                          <a:ea typeface="Impact"/>
                          <a:cs typeface="Impact"/>
                          <a:sym typeface="Impact"/>
                        </a:rPr>
                        <a:t>$1251.50</a:t>
                      </a: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Impact"/>
                          <a:ea typeface="Impact"/>
                          <a:cs typeface="Impact"/>
                          <a:sym typeface="Impact"/>
                        </a:rPr>
                        <a:t>$365</a:t>
                      </a: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Impact"/>
                          <a:ea typeface="Impact"/>
                          <a:cs typeface="Impact"/>
                          <a:sym typeface="Impact"/>
                        </a:rPr>
                        <a:t>$3218</a:t>
                      </a: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Impact"/>
                          <a:ea typeface="Impact"/>
                          <a:cs typeface="Impact"/>
                          <a:sym typeface="Impact"/>
                        </a:rPr>
                        <a:t>$1675</a:t>
                      </a: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Impact"/>
                          <a:ea typeface="Impact"/>
                          <a:cs typeface="Impact"/>
                          <a:sym typeface="Impact"/>
                        </a:rPr>
                        <a:t>$9141.50</a:t>
                      </a: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6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Impact"/>
                          <a:ea typeface="Impact"/>
                          <a:cs typeface="Impact"/>
                          <a:sym typeface="Impact"/>
                        </a:rPr>
                        <a:t>W/Out Insurance</a:t>
                      </a: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Impact"/>
                          <a:ea typeface="Impact"/>
                          <a:cs typeface="Impact"/>
                          <a:sym typeface="Impact"/>
                        </a:rPr>
                        <a:t>$8776.50</a:t>
                      </a: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6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Impact"/>
                          <a:ea typeface="Impact"/>
                          <a:cs typeface="Impact"/>
                          <a:sym typeface="Impact"/>
                        </a:rPr>
                        <a:t>Off Campus</a:t>
                      </a: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Impact"/>
                          <a:ea typeface="Impact"/>
                          <a:cs typeface="Impact"/>
                          <a:sym typeface="Impact"/>
                        </a:rPr>
                        <a:t>Tuition</a:t>
                      </a: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Impact"/>
                          <a:ea typeface="Impact"/>
                          <a:cs typeface="Impact"/>
                          <a:sym typeface="Impact"/>
                        </a:rPr>
                        <a:t>University Fees</a:t>
                      </a: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Impact"/>
                          <a:ea typeface="Impact"/>
                          <a:cs typeface="Impact"/>
                          <a:sym typeface="Impact"/>
                        </a:rPr>
                        <a:t>Health Insurance</a:t>
                      </a: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1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Impact"/>
                          <a:ea typeface="Impact"/>
                          <a:cs typeface="Impact"/>
                          <a:sym typeface="Impact"/>
                        </a:rPr>
                        <a:t>$2632</a:t>
                      </a: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Impact"/>
                          <a:ea typeface="Impact"/>
                          <a:cs typeface="Impact"/>
                          <a:sym typeface="Impact"/>
                        </a:rPr>
                        <a:t>$1251.50</a:t>
                      </a: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Impact"/>
                          <a:ea typeface="Impact"/>
                          <a:cs typeface="Impact"/>
                          <a:sym typeface="Impact"/>
                        </a:rPr>
                        <a:t>$365</a:t>
                      </a: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Impact"/>
                          <a:ea typeface="Impact"/>
                          <a:cs typeface="Impact"/>
                          <a:sym typeface="Impact"/>
                        </a:rPr>
                        <a:t>$4248.50</a:t>
                      </a: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6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Impact"/>
                          <a:ea typeface="Impact"/>
                          <a:cs typeface="Impact"/>
                          <a:sym typeface="Impact"/>
                        </a:rPr>
                        <a:t>W/Out Insurance</a:t>
                      </a: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Impact"/>
                          <a:ea typeface="Impact"/>
                          <a:cs typeface="Impact"/>
                          <a:sym typeface="Impact"/>
                        </a:rPr>
                        <a:t>$3883.50</a:t>
                      </a:r>
                      <a:endParaRPr sz="2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SCHOLARSHIPS!!!!</a:t>
            </a:r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1209075" y="1220675"/>
            <a:ext cx="10263600" cy="10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For those who qualify for “Option 1”, here are some scholarships that you can apply for as a first time freshman at MSU</a:t>
            </a:r>
            <a:endParaRPr/>
          </a:p>
        </p:txBody>
      </p:sp>
      <p:sp>
        <p:nvSpPr>
          <p:cNvPr id="219" name="Shape 219"/>
          <p:cNvSpPr txBox="1"/>
          <p:nvPr/>
        </p:nvSpPr>
        <p:spPr>
          <a:xfrm>
            <a:off x="1209075" y="2249675"/>
            <a:ext cx="4242300" cy="4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latin typeface="Cabin"/>
                <a:ea typeface="Cabin"/>
                <a:cs typeface="Cabin"/>
                <a:sym typeface="Cabin"/>
              </a:rPr>
              <a:t>Clara I. Adams Honors College 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Martin D. Jenkins Scholarship</a:t>
            </a:r>
            <a:endParaRPr sz="1800" i="1">
              <a:solidFill>
                <a:srgbClr val="0000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bin"/>
                <a:ea typeface="Cabin"/>
                <a:cs typeface="Cabin"/>
                <a:sym typeface="Cabin"/>
              </a:rPr>
              <a:t>GPA 3.3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bin"/>
                <a:ea typeface="Cabin"/>
                <a:cs typeface="Cabin"/>
                <a:sym typeface="Cabin"/>
              </a:rPr>
              <a:t>SAT 1270 or ACT 26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bin"/>
                <a:ea typeface="Cabin"/>
                <a:cs typeface="Cabin"/>
                <a:sym typeface="Cabin"/>
              </a:rPr>
              <a:t>Award up to FULL TUITION, ROOM &amp; BOARD and $1000 for Books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Harriet Tubman Honors Associate Award</a:t>
            </a:r>
            <a:endParaRPr sz="1800" i="1">
              <a:solidFill>
                <a:srgbClr val="0000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bin"/>
                <a:ea typeface="Cabin"/>
                <a:cs typeface="Cabin"/>
                <a:sym typeface="Cabin"/>
              </a:rPr>
              <a:t>GPA 3.0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bin"/>
                <a:ea typeface="Cabin"/>
                <a:cs typeface="Cabin"/>
                <a:sym typeface="Cabin"/>
              </a:rPr>
              <a:t>SAT 1080 or ACT 21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bin"/>
                <a:ea typeface="Cabin"/>
                <a:cs typeface="Cabin"/>
                <a:sym typeface="Cabin"/>
              </a:rPr>
              <a:t>Award up to $7500/year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latin typeface="Cabin"/>
              <a:ea typeface="Cabin"/>
              <a:cs typeface="Cabin"/>
              <a:sym typeface="Cabi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latin typeface="Cabin"/>
                <a:ea typeface="Cabin"/>
                <a:cs typeface="Cabin"/>
                <a:sym typeface="Cabin"/>
              </a:rPr>
              <a:t>University Scholarships</a:t>
            </a:r>
            <a:endParaRPr sz="1800" b="1" u="sng">
              <a:latin typeface="Cabin"/>
              <a:ea typeface="Cabin"/>
              <a:cs typeface="Cabin"/>
              <a:sym typeface="Cabi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Alpha Delta Endowed Scholarship</a:t>
            </a:r>
            <a:endParaRPr sz="1800" i="1">
              <a:solidFill>
                <a:srgbClr val="0000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Shirley Cooke Restricted Scholarship</a:t>
            </a:r>
            <a:endParaRPr sz="1800" i="1">
              <a:solidFill>
                <a:srgbClr val="0000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6310575" y="2058200"/>
            <a:ext cx="5119500" cy="45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latin typeface="Cabin"/>
                <a:ea typeface="Cabin"/>
                <a:cs typeface="Cabin"/>
                <a:sym typeface="Cabin"/>
              </a:rPr>
              <a:t>SCMNS Scholarships</a:t>
            </a:r>
            <a:endParaRPr sz="1800" b="1" u="sng">
              <a:latin typeface="Cabin"/>
              <a:ea typeface="Cabin"/>
              <a:cs typeface="Cabin"/>
              <a:sym typeface="Cabi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(Actuarial Science Majors)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Actuarial Science Program Scholarship </a:t>
            </a:r>
            <a:endParaRPr sz="1800" i="1">
              <a:solidFill>
                <a:srgbClr val="0000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(Biology Majors)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Biology Foundation Scholarship </a:t>
            </a:r>
            <a:endParaRPr sz="1800" i="1">
              <a:solidFill>
                <a:srgbClr val="0000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Dr. Elton P. Maddox Jr. Endowed Scholarship</a:t>
            </a:r>
            <a:endParaRPr sz="1800" i="1">
              <a:solidFill>
                <a:srgbClr val="0000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Marsha Vaughn Endowed Future Scientist Fund</a:t>
            </a:r>
            <a:endParaRPr sz="1800" i="1">
              <a:solidFill>
                <a:srgbClr val="0000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i="1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Dr. James and Waltine C. WIllis Endowed Scholarship</a:t>
            </a:r>
            <a:endParaRPr sz="1800" i="1">
              <a:solidFill>
                <a:srgbClr val="0000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(Chemistry Majors)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Harold &amp; Geraldine Delaney Endowed Scholarship </a:t>
            </a:r>
            <a:endParaRPr sz="1800" i="1">
              <a:solidFill>
                <a:srgbClr val="0000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i="1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A.A. Willis Endowed Scholarship</a:t>
            </a:r>
            <a:endParaRPr sz="1800" i="1">
              <a:solidFill>
                <a:srgbClr val="0000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bin"/>
                <a:ea typeface="Cabin"/>
                <a:cs typeface="Cabin"/>
                <a:sym typeface="Cabin"/>
              </a:rPr>
              <a:t>(Physics Majors)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Dr. Frederick Oliver Fund</a:t>
            </a:r>
            <a:endParaRPr sz="1800" i="1">
              <a:solidFill>
                <a:srgbClr val="0000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i="1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Julius Taylor Scholarship</a:t>
            </a:r>
            <a:endParaRPr sz="1800" i="1">
              <a:solidFill>
                <a:srgbClr val="0000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bin"/>
                <a:ea typeface="Cabin"/>
                <a:cs typeface="Cabin"/>
                <a:sym typeface="Cabin"/>
              </a:rPr>
              <a:t>(Math Majors)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Clement and Lola M. David Endowed Scholarship</a:t>
            </a:r>
            <a:endParaRPr sz="1800" i="1">
              <a:solidFill>
                <a:srgbClr val="0000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1251675" y="382379"/>
            <a:ext cx="10178400" cy="9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FINANCIAL AID!!</a:t>
            </a:r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1251675" y="2249675"/>
            <a:ext cx="10598400" cy="3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FED Direct Unsub Loans; $1,000 Per Semester</a:t>
            </a:r>
            <a:endParaRPr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FED Direct Subsidized Loan $2,000 Per Semester</a:t>
            </a:r>
            <a:endParaRPr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Federal Pell Grant: $1500 Per Semester First Year</a:t>
            </a:r>
            <a:endParaRPr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FED Direct Addt Unsub Loan $ 2,000 Per Semester</a:t>
            </a:r>
            <a:endParaRPr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If you took the </a:t>
            </a:r>
            <a:r>
              <a:rPr lang="en-US" b="1"/>
              <a:t>SAT </a:t>
            </a:r>
            <a:r>
              <a:rPr lang="en-US" b="1" i="1" u="sng"/>
              <a:t>YOU ARE ELIGIBLE TO APPLY TO MORGAN STATE FOR FREE</a:t>
            </a:r>
            <a:endParaRPr b="1" i="1" u="sng"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Possible $5,000 a Semester school is only 3,812 Per Semester without room and board</a:t>
            </a:r>
            <a:endParaRPr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4800"/>
              <a:t>TIME TO GO TO COLLEGE!!!</a:t>
            </a:r>
            <a:endParaRPr/>
          </a:p>
          <a:p>
            <a:pPr marL="0" lvl="0" indent="0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1209075" y="1220675"/>
            <a:ext cx="10263600" cy="10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For those who qualify for “Option 2”, here is the breakdown of initial loans you may have to take out if your parents can’t afford your fees out of pocket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1144800" y="2391750"/>
            <a:ext cx="9902400" cy="20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NOW THAT I KNOW THE COST OF MSU, HOW DO I CHOOSE MY MAJOR IN STEM?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1006800" y="111275"/>
            <a:ext cx="10178400" cy="63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a Career &amp; Self Assessment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Decide on a Career Path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Examine earning potential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Know what subjects you like; and are good at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1275450" y="-1"/>
            <a:ext cx="10178400" cy="15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STEM Majors at MSU and Possible Career Opportunities</a:t>
            </a:r>
            <a:r>
              <a:rPr lang="en-US" sz="1100"/>
              <a:t>      Reports from PayScale.com</a:t>
            </a:r>
            <a:endParaRPr sz="1100"/>
          </a:p>
        </p:txBody>
      </p:sp>
      <p:sp>
        <p:nvSpPr>
          <p:cNvPr id="243" name="Shape 243"/>
          <p:cNvSpPr txBox="1"/>
          <p:nvPr/>
        </p:nvSpPr>
        <p:spPr>
          <a:xfrm>
            <a:off x="774600" y="1436575"/>
            <a:ext cx="11180100" cy="5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9685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700"/>
              <a:buChar char="•"/>
            </a:pPr>
            <a:r>
              <a:rPr lang="en-US" sz="1700" b="1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BIOLOGY</a:t>
            </a:r>
            <a:r>
              <a:rPr lang="en-US" sz="17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: Research Assistant (~50K), Physical Therapist (~$70K),Research Associate (~$75K), Family Physician (~$90K) or Physicians Assistant (~$100K)</a:t>
            </a:r>
            <a:endParaRPr sz="17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lvl="0" indent="-19685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700"/>
              <a:buChar char="•"/>
            </a:pPr>
            <a:r>
              <a:rPr lang="en-US" sz="1700" b="1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MATH</a:t>
            </a:r>
            <a:r>
              <a:rPr lang="en-US" sz="17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: Software Developer (~$70K),Sr. Software Engineer (~85K), Director of Analytics (~$100K), or Engineering Supervisor (~$140K)</a:t>
            </a:r>
            <a:endParaRPr sz="17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lvl="0" indent="-19685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700"/>
              <a:buChar char="•"/>
            </a:pPr>
            <a:r>
              <a:rPr lang="en-US" sz="1700" b="1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CHEMISTRY</a:t>
            </a:r>
            <a:r>
              <a:rPr lang="en-US" sz="17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: Chemistry Lab. Tech. (~$45K) Research Chemist (~$55K), Research Scientist (~$70K),or Sr. Research Scientist (~$95K) </a:t>
            </a:r>
            <a:endParaRPr sz="17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lvl="0" indent="-19685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700"/>
              <a:buChar char="•"/>
            </a:pPr>
            <a:r>
              <a:rPr lang="en-US" sz="1700" b="1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PHYSICS</a:t>
            </a:r>
            <a:r>
              <a:rPr lang="en-US" sz="17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: Software Developer (~$70K), Research Scientist (~$80K), Data Scientist (~$95), or Sr. Systems Engineer (~$110K)</a:t>
            </a:r>
            <a:endParaRPr sz="17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lvl="0" indent="-19685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700"/>
              <a:buChar char="•"/>
            </a:pPr>
            <a:r>
              <a:rPr lang="en-US" sz="1700" b="1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COMPUTER SCIENCE</a:t>
            </a:r>
            <a:r>
              <a:rPr lang="en-US" sz="17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: Software Developer (~$65K) , Software Engineer (~$70K), Software Programmer (~$100K), or Sr. Software Engineer (~$105K)</a:t>
            </a:r>
            <a:endParaRPr sz="17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lvl="0" indent="-19685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700"/>
              <a:buChar char="•"/>
            </a:pPr>
            <a:r>
              <a:rPr lang="en-US" sz="1700" b="1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ENGINEERING PHYSICS: </a:t>
            </a:r>
            <a:r>
              <a:rPr lang="en-US" sz="17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Project Engineer (~$70K), Software Engineer (~$75), Nuclear Engineer (~$80K)Sr. System Engineer(~$100K), </a:t>
            </a:r>
            <a:endParaRPr sz="17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lvl="0" indent="-19685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700"/>
              <a:buChar char="•"/>
            </a:pPr>
            <a:r>
              <a:rPr lang="en-US" sz="1700" b="1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ACTUARIAL SCIENCE: </a:t>
            </a:r>
            <a:r>
              <a:rPr lang="en-US" sz="17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Actuary (~$65K), Analyst (~$70K), Inside Sales Manager (~$80K), Chief Operating Officer (~$100K), Chief Financial Officer (~$140K)</a:t>
            </a:r>
            <a:endParaRPr sz="17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lvl="0" indent="-19685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700"/>
              <a:buChar char="•"/>
            </a:pPr>
            <a:r>
              <a:rPr lang="en-US" sz="1700" b="1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MEDICAL TECHNOLOGY: </a:t>
            </a:r>
            <a:r>
              <a:rPr lang="en-US" sz="17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Lab. Supervisor (~$60K), Me.d Tech. Scientist (~$70K), Lab. Manager (~$75K), or  Lab. Director (~$95K)</a:t>
            </a:r>
            <a:endParaRPr sz="17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Student Research Center</a:t>
            </a:r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1084050" y="1296075"/>
            <a:ext cx="4437900" cy="53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Student Research Center is an interdisciplinary research organization ran by students.  The SRC,</a:t>
            </a:r>
            <a:endParaRPr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4D403C"/>
              </a:buClr>
              <a:buSzPts val="1400"/>
              <a:buChar char="●"/>
            </a:pPr>
            <a:r>
              <a:rPr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Expands students' research skills by offering them the opportunity to conduct demonstrations, lab activities, or community research through the development of their own SRC-funded research projects.</a:t>
            </a:r>
            <a:endParaRPr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03C"/>
              </a:buClr>
              <a:buSzPts val="1400"/>
              <a:buChar char="●"/>
            </a:pPr>
            <a:r>
              <a:rPr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Provides a facility where students can interact with each other and engage in health research.</a:t>
            </a:r>
            <a:endParaRPr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03C"/>
              </a:buClr>
              <a:buSzPts val="1400"/>
              <a:buChar char="●"/>
            </a:pPr>
            <a:r>
              <a:rPr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Hosts seminars and workshops for students to learn more about the health-research industry.</a:t>
            </a:r>
            <a:endParaRPr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03C"/>
              </a:buClr>
              <a:buSzPts val="1400"/>
              <a:buChar char="●"/>
            </a:pPr>
            <a:r>
              <a:rPr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Offer opportunities for students to attend symposiums and retreats funded by the Student Research Center.</a:t>
            </a:r>
            <a:endParaRPr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03C"/>
              </a:buClr>
              <a:buSzPts val="1400"/>
              <a:buChar char="●"/>
            </a:pPr>
            <a:r>
              <a:rPr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Collaborates with other registered student organizations and offer them networking and health-research opportunities.</a:t>
            </a:r>
            <a:endParaRPr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03C"/>
              </a:buClr>
              <a:buSzPts val="1400"/>
              <a:buChar char="●"/>
            </a:pPr>
            <a:r>
              <a:rPr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Offers students the opportunity to serve the community.</a:t>
            </a:r>
            <a:endParaRPr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1950" y="1886088"/>
            <a:ext cx="6243330" cy="4167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1086525" y="2152493"/>
            <a:ext cx="10178400" cy="25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Bring us your dreams and allow us to help manifest your dreams into REALITY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1251675" y="382378"/>
            <a:ext cx="10178400" cy="10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 Year Mentoring Program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1251675" y="5255649"/>
            <a:ext cx="10178400" cy="14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are the Peer B.E.A.R.S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Bringing Enrichment And Rearing Success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2775" y="1923345"/>
            <a:ext cx="3436200" cy="258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527850" y="1750950"/>
            <a:ext cx="11136300" cy="3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Impact"/>
              <a:buNone/>
            </a:pPr>
            <a:r>
              <a:rPr lang="en-US" sz="7200" b="1"/>
              <a:t>WHO IS GOING TO COLLEGE??????????</a:t>
            </a:r>
            <a:br>
              <a:rPr lang="en-US" sz="7200" b="1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</a:br>
            <a:endParaRPr sz="66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1251678" y="2360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MORGAN STATE FIRST YEAR PEER MENTORING PROGRAM</a:t>
            </a:r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1158913" y="1874517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This program is to help first year STEM majors complete and graduate from Morgan State 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STEM- BIOLOGY, MATH, CHEMISTRY, PHYSICS, COMPUTER SCIENCE, ENGINEERING PHYSICS,  ACTUARIAL SCIENCE, MEDICAL TECHNOLOGY MAJORS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You will be matched with a successful junior or senior who will help your complete matriculation, If you ever felt know one is hear to help or hear you problems the solution is hear.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This program is to provide with scholarship opportunities, internships, and research experience you don’t have to look for these things we are here to provide them.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We only take you as a serious as you take yourself point blank period.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Benefits of Being a Mentee</a:t>
            </a:r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1251675" y="1701675"/>
            <a:ext cx="10178400" cy="48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54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First year mentees will have </a:t>
            </a:r>
            <a:r>
              <a:rPr lang="en-US" sz="2400"/>
              <a:t>a plethora of internship/scholarship opportunities</a:t>
            </a:r>
            <a:r>
              <a:rPr lang="en-US" sz="2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 if you keep grades up</a:t>
            </a:r>
            <a:endParaRPr sz="2400"/>
          </a:p>
          <a:p>
            <a:pPr marL="228600" marR="0" lvl="0" indent="-2540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First year mentees will be inducted into the fellowship at the first year ceremony</a:t>
            </a:r>
            <a:endParaRPr sz="2400"/>
          </a:p>
          <a:p>
            <a:pPr marL="228600" marR="0" lvl="0" indent="-2540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First year mentees learn the oath, and creed to being a SCMNS Scholar</a:t>
            </a:r>
            <a:endParaRPr sz="2400"/>
          </a:p>
          <a:p>
            <a:pPr marL="228600" marR="0" lvl="0" indent="-2540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First year mentees will be introduced into the tier system as you earn apparel that represents the program </a:t>
            </a:r>
            <a:endParaRPr sz="2400"/>
          </a:p>
          <a:p>
            <a:pPr marL="228600" marR="0" lvl="0" indent="-2540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First year mentees are highlighted for their accomplishments</a:t>
            </a:r>
            <a:endParaRPr sz="2400"/>
          </a:p>
          <a:p>
            <a:pPr marL="228600" marR="0" lvl="0" indent="-2540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First year mentees who meet proper grade requirements will have research opportunities beginning freshman year.</a:t>
            </a:r>
            <a:endParaRPr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Maximizing Your Undergraduate Experience</a:t>
            </a:r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Be INVOLVED</a:t>
            </a:r>
            <a:endParaRPr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EXPLORE different disciplines</a:t>
            </a:r>
            <a:endParaRPr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Be PROACTIVE about your education</a:t>
            </a:r>
            <a:endParaRPr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LEARN yourself</a:t>
            </a:r>
            <a:endParaRPr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MAKE FRIENDS</a:t>
            </a:r>
            <a:endParaRPr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Have FUN</a:t>
            </a:r>
            <a:endParaRPr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https://www.youtube.com/watch?v=0HXlsyXyrHg</a:t>
            </a:r>
            <a:r>
              <a:rPr lang="en-US"/>
              <a:t> </a:t>
            </a:r>
            <a:endParaRPr/>
          </a:p>
          <a:p>
            <a:pPr marL="0" lvl="0" indent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https://www.youtube.com/watch?v=jxc4e92roHc&amp;list=RDjxc4e92roHc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1251675" y="382379"/>
            <a:ext cx="10178400" cy="8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1251675" y="1150625"/>
            <a:ext cx="10178400" cy="56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You can contact us at 443.885.2092 or 443.885.4515</a:t>
            </a:r>
            <a:endParaRPr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Raquel Shortt</a:t>
            </a:r>
            <a:endParaRPr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Lead Mentor</a:t>
            </a:r>
            <a:endParaRPr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raquel.shortt@morgan.edu</a:t>
            </a:r>
            <a:endParaRPr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Kevin Antoine</a:t>
            </a:r>
            <a:endParaRPr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Coordinator</a:t>
            </a:r>
            <a:endParaRPr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kevin.antoine@morgan.edu</a:t>
            </a:r>
            <a:r>
              <a:rPr lang="en-US"/>
              <a:t> </a:t>
            </a:r>
            <a:endParaRPr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Claton Lewis</a:t>
            </a:r>
            <a:endParaRPr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Director</a:t>
            </a:r>
            <a:endParaRPr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claton.lewis@morgan.edu</a:t>
            </a:r>
            <a:endParaRPr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7" name="Shape 2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7000" y="2225495"/>
            <a:ext cx="3436200" cy="258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527850" y="1596925"/>
            <a:ext cx="11136300" cy="4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Impact"/>
              <a:buNone/>
            </a:pPr>
            <a:r>
              <a:rPr lang="en-US" sz="7200" b="1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WHY DO YOU FEEL THAT YOU CAN NOT G</a:t>
            </a:r>
            <a:r>
              <a:rPr lang="en-US" sz="7200" b="1"/>
              <a:t>O</a:t>
            </a:r>
            <a:r>
              <a:rPr lang="en-US" sz="7200" b="1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 COLLEGE ??????????????</a:t>
            </a:r>
            <a:br>
              <a:rPr lang="en-US" sz="7200" b="1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</a:br>
            <a:endParaRPr sz="66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COMMON PROBLEMS</a:t>
            </a: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251675" y="1384175"/>
            <a:ext cx="10178400" cy="5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I DON’T HAVE MONEY TO PAY FOR COLLEGE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I DON’T HAVE THE GRADES 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NOBODY BELIEVES IN ME 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WHAT CAN COLLEGE DO FOR ME? I</a:t>
            </a:r>
            <a:r>
              <a:rPr lang="en-US" sz="3600"/>
              <a:t>’</a:t>
            </a:r>
            <a:r>
              <a:rPr lang="en-US" sz="3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M A RAPPER AND MY YOUTUBE/SOUNDCLOUD VIEWS WILL GET ME PAID 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lang="en-US" sz="3600"/>
              <a:t>SOMEONE</a:t>
            </a:r>
            <a:r>
              <a:rPr lang="en-US" sz="3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 SAID I CAN’T MAKE IT TO COLLEGE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360178" y="2682910"/>
            <a:ext cx="10178400" cy="14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SOLUTIONS!!!</a:t>
            </a:r>
            <a:endParaRPr sz="7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251675" y="382377"/>
            <a:ext cx="10178400" cy="11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SOLUTIONS</a:t>
            </a: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251675" y="1632150"/>
            <a:ext cx="4729200" cy="3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 b="1"/>
              <a:t>Option 1 (Ms. Raquel)</a:t>
            </a:r>
            <a:endParaRPr sz="3000" b="1"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/>
              <a:t>-Get good grades in HS</a:t>
            </a:r>
            <a:endParaRPr sz="3000"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/>
              <a:t>-Earn SCHOLARSHIPS</a:t>
            </a:r>
            <a:endParaRPr sz="3000"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/>
              <a:t>-Have schools PAY YOU to go to college and have your bills covered</a:t>
            </a:r>
            <a:endParaRPr sz="3000"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700875" y="1547875"/>
            <a:ext cx="4729200" cy="46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 b="1"/>
              <a:t>Option 2 (Mr. Kevin)</a:t>
            </a:r>
            <a:endParaRPr sz="3000" b="1"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/>
              <a:t>-Pass classes in HS</a:t>
            </a:r>
            <a:endParaRPr sz="3000"/>
          </a:p>
          <a:p>
            <a:pPr marL="0" lvl="0" indent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/>
              <a:t>-Take out loans (initially)</a:t>
            </a:r>
            <a:endParaRPr sz="3000"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/>
              <a:t>-Pay for your first year of college</a:t>
            </a:r>
            <a:endParaRPr sz="3000"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/>
              <a:t>-Get good grades</a:t>
            </a:r>
            <a:endParaRPr sz="3000"/>
          </a:p>
          <a:p>
            <a:pPr marL="0" lvl="0" indent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/>
              <a:t>-Earn Scholarships, have your bills covered 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043550" y="861609"/>
            <a:ext cx="10104900" cy="51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000000"/>
                </a:solidFill>
              </a:rPr>
              <a:t>If you don’t think you can make it , BELIEVE IN ME!</a:t>
            </a:r>
            <a:endParaRPr sz="20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Impact"/>
              <a:buNone/>
            </a:pPr>
            <a:endParaRPr sz="8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44" name="Shape 1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00553" y="0"/>
            <a:ext cx="110661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1228</Words>
  <Application>Microsoft Office PowerPoint</Application>
  <PresentationFormat>Widescreen</PresentationFormat>
  <Paragraphs>168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Georgia</vt:lpstr>
      <vt:lpstr>Impact</vt:lpstr>
      <vt:lpstr>Cabin</vt:lpstr>
      <vt:lpstr>Badge</vt:lpstr>
      <vt:lpstr>COLLEGE 101 </vt:lpstr>
      <vt:lpstr>Get Out Your Phones!!</vt:lpstr>
      <vt:lpstr>WHO IS GOING TO COLLEGE?????????? </vt:lpstr>
      <vt:lpstr>WHY DO YOU FEEL THAT YOU CAN NOT GO COLLEGE ?????????????? </vt:lpstr>
      <vt:lpstr>COMMON PROBLEMS</vt:lpstr>
      <vt:lpstr>SOLUTIONS!!!</vt:lpstr>
      <vt:lpstr>SOLUTIONS</vt:lpstr>
      <vt:lpstr>If you don’t think you can make it , BELIEVE IN ME!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We DID it than YOU CAN TOO!!!!!</vt:lpstr>
      <vt:lpstr>We Walk it Like we Talk it. So Should YOU     </vt:lpstr>
      <vt:lpstr>PowerPoint Presentation</vt:lpstr>
      <vt:lpstr>ATTENDING MORGAN STATE UNIVERSITY IN THE SCHOOL OF COMPUTER, MATHEMATICAL, AND NATURAL SCIENCES.</vt:lpstr>
      <vt:lpstr>Paying Your Bills</vt:lpstr>
      <vt:lpstr>SCHOLARSHIPS!!!!</vt:lpstr>
      <vt:lpstr>FINANCIAL AID!!</vt:lpstr>
      <vt:lpstr>NOW THAT I KNOW THE COST OF MSU, HOW DO I CHOOSE MY MAJOR IN STEM?</vt:lpstr>
      <vt:lpstr>Do a Career &amp; Self Assessment  Decide on a Career Path  Examine earning potential  Know what subjects you like; and are good at </vt:lpstr>
      <vt:lpstr>STEM Majors at MSU and Possible Career Opportunities      Reports from PayScale.com</vt:lpstr>
      <vt:lpstr>The Student Research Center</vt:lpstr>
      <vt:lpstr>Bring us your dreams and allow us to help manifest your dreams into REALITY</vt:lpstr>
      <vt:lpstr>First Year Mentoring Program </vt:lpstr>
      <vt:lpstr>MORGAN STATE FIRST YEAR PEER MENTORING PROGRAM</vt:lpstr>
      <vt:lpstr>Benefits of Being a Mentee</vt:lpstr>
      <vt:lpstr>Maximizing Your Undergraduate Experience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101 </dc:title>
  <cp:lastModifiedBy>Raquel Shortt</cp:lastModifiedBy>
  <cp:revision>1</cp:revision>
  <dcterms:modified xsi:type="dcterms:W3CDTF">2018-04-03T15:56:42Z</dcterms:modified>
</cp:coreProperties>
</file>