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57" r:id="rId4"/>
    <p:sldId id="274" r:id="rId5"/>
    <p:sldId id="266" r:id="rId6"/>
    <p:sldId id="275" r:id="rId7"/>
    <p:sldId id="278" r:id="rId8"/>
    <p:sldId id="279" r:id="rId9"/>
    <p:sldId id="268" r:id="rId10"/>
  </p:sldIdLst>
  <p:sldSz cx="12192000" cy="6858000"/>
  <p:notesSz cx="9388475" cy="71024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35" autoAdjust="0"/>
  </p:normalViewPr>
  <p:slideViewPr>
    <p:cSldViewPr>
      <p:cViewPr varScale="1">
        <p:scale>
          <a:sx n="80" d="100"/>
          <a:sy n="80" d="100"/>
        </p:scale>
        <p:origin x="75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8125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CA3B9-994B-45FA-9B95-2680C9B9A9F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213" y="3417888"/>
            <a:ext cx="7512050" cy="2797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8125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32D1B-CA58-473D-9D8B-F7C76D50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06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32D1B-CA58-473D-9D8B-F7C76D50B4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21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8091" y="0"/>
                </a:moveTo>
                <a:lnTo>
                  <a:pt x="0" y="0"/>
                </a:lnTo>
                <a:lnTo>
                  <a:pt x="0" y="6858000"/>
                </a:lnTo>
                <a:lnTo>
                  <a:pt x="478091" y="6858000"/>
                </a:lnTo>
                <a:lnTo>
                  <a:pt x="478091" y="0"/>
                </a:lnTo>
                <a:close/>
              </a:path>
              <a:path w="12192000" h="6858000">
                <a:moveTo>
                  <a:pt x="12192000" y="0"/>
                </a:moveTo>
                <a:lnTo>
                  <a:pt x="706691" y="0"/>
                </a:lnTo>
                <a:lnTo>
                  <a:pt x="706691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FED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8095" y="375"/>
            <a:ext cx="228600" cy="6858000"/>
          </a:xfrm>
          <a:custGeom>
            <a:avLst/>
            <a:gdLst/>
            <a:ahLst/>
            <a:cxnLst/>
            <a:rect l="l" t="t" r="r" b="b"/>
            <a:pathLst>
              <a:path w="228600" h="6858000">
                <a:moveTo>
                  <a:pt x="228599" y="0"/>
                </a:moveTo>
                <a:lnTo>
                  <a:pt x="0" y="0"/>
                </a:lnTo>
                <a:lnTo>
                  <a:pt x="0" y="6857999"/>
                </a:lnTo>
                <a:lnTo>
                  <a:pt x="228599" y="6857999"/>
                </a:lnTo>
                <a:lnTo>
                  <a:pt x="228599" y="0"/>
                </a:lnTo>
                <a:close/>
              </a:path>
            </a:pathLst>
          </a:custGeom>
          <a:solidFill>
            <a:srgbClr val="191B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0339" y="231139"/>
            <a:ext cx="7784269" cy="5974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0339" y="1519427"/>
            <a:ext cx="9356725" cy="2424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es.marylandpublicschools.org/MsDE/programs/tpe/t/index.html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pss.morgan.edu/visual/?_gl=1*1qft4ad*_ga*MTA2MzM1ODQzMC4xNzAzNjM4OTEz*_ga_T3TCY7Q7D7*MTcxNjIyNTEzMi4xNTQuMS4xNzE2MjI1MjM1LjMyLjAuMA..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pss.morgan.edu/visual/?_gl=1*1qft4ad*_ga*MTA2MzM1ODQzMC4xNzAzNjM4OTEz*_ga_T3TCY7Q7D7*MTcxNjIyNTEzMi4xNTQuMS4xNzE2MjI1MjM1LjMyLjAuMA..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500379"/>
            <a:ext cx="8514080" cy="4978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59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 1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teaching effectiveness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7611" y="1620520"/>
            <a:ext cx="9407525" cy="4493666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 indent="635" algn="l">
              <a:lnSpc>
                <a:spcPct val="83800"/>
              </a:lnSpc>
              <a:spcBef>
                <a:spcPts val="470"/>
              </a:spcBef>
              <a:tabLst>
                <a:tab pos="4703445" algn="l"/>
              </a:tabLst>
            </a:pPr>
            <a:r>
              <a:rPr sz="1900" dirty="0">
                <a:latin typeface="Arial"/>
                <a:cs typeface="Arial"/>
              </a:rPr>
              <a:t>One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method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Morgan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State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University’s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EPP</a:t>
            </a:r>
            <a:r>
              <a:rPr sz="1900" spc="-7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uses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to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measure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P-</a:t>
            </a:r>
            <a:r>
              <a:rPr sz="1900" dirty="0">
                <a:latin typeface="Arial"/>
                <a:cs typeface="Arial"/>
              </a:rPr>
              <a:t>12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learning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25" dirty="0">
                <a:latin typeface="Arial"/>
                <a:cs typeface="Arial"/>
              </a:rPr>
              <a:t>and </a:t>
            </a:r>
            <a:r>
              <a:rPr sz="1900" dirty="0">
                <a:latin typeface="Arial"/>
                <a:cs typeface="Arial"/>
              </a:rPr>
              <a:t>development</a:t>
            </a:r>
            <a:r>
              <a:rPr sz="1900" spc="-5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and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teaching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effectiveness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in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classroom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is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through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none" spc="-10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sng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Teacher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Principal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Evaluation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Data</a:t>
            </a:r>
            <a:r>
              <a:rPr sz="1900" u="none" spc="-4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none" dirty="0">
                <a:solidFill>
                  <a:srgbClr val="00B0F0"/>
                </a:solidFill>
                <a:latin typeface="Arial"/>
                <a:cs typeface="Arial"/>
              </a:rPr>
              <a:t>(TPE)</a:t>
            </a:r>
            <a:r>
              <a:rPr sz="1900" u="none" dirty="0">
                <a:latin typeface="Arial"/>
                <a:cs typeface="Arial"/>
              </a:rPr>
              <a:t>.</a:t>
            </a:r>
            <a:r>
              <a:rPr sz="1900" u="none" spc="-8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TPE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student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and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teacher </a:t>
            </a:r>
            <a:r>
              <a:rPr sz="1900" u="none" dirty="0">
                <a:latin typeface="Arial"/>
                <a:cs typeface="Arial"/>
              </a:rPr>
              <a:t>professional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using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multiple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6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none" spc="-10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student-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consists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from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baseline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at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least </a:t>
            </a:r>
            <a:r>
              <a:rPr sz="1900" u="none" dirty="0">
                <a:latin typeface="Arial"/>
                <a:cs typeface="Arial"/>
              </a:rPr>
              <a:t>one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other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point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time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3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</a:t>
            </a:r>
            <a:r>
              <a:rPr sz="19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teacher- professional-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consists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planning,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instruction,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and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professional </a:t>
            </a:r>
            <a:r>
              <a:rPr sz="1900" u="none" dirty="0">
                <a:latin typeface="Arial"/>
                <a:cs typeface="Arial"/>
              </a:rPr>
              <a:t>practice</a:t>
            </a:r>
            <a:r>
              <a:rPr sz="1900" u="none" spc="-9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5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N.D.</a:t>
            </a:r>
            <a:r>
              <a:rPr sz="1900" u="none" spc="-10" dirty="0">
                <a:latin typeface="Arial"/>
                <a:cs typeface="Arial"/>
              </a:rPr>
              <a:t>).</a:t>
            </a:r>
            <a:r>
              <a:rPr sz="1900" u="none" spc="-12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</a:t>
            </a:r>
            <a:r>
              <a:rPr sz="1900" u="none" spc="-1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summative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rating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consisting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both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calculated.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calculation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used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rate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teachers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annually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20" dirty="0">
                <a:latin typeface="Arial"/>
                <a:cs typeface="Arial"/>
              </a:rPr>
              <a:t>into </a:t>
            </a:r>
            <a:r>
              <a:rPr sz="1900" u="none" dirty="0">
                <a:latin typeface="Arial"/>
                <a:cs typeface="Arial"/>
              </a:rPr>
              <a:t>one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following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categories: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highly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effective,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effective,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developing,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or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ineffective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5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</a:t>
            </a:r>
            <a:r>
              <a:rPr sz="19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8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Maryland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Department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spc="-25" dirty="0">
                <a:latin typeface="Arial"/>
                <a:cs typeface="Arial"/>
              </a:rPr>
              <a:t>of </a:t>
            </a:r>
            <a:r>
              <a:rPr sz="1900" u="none" dirty="0">
                <a:latin typeface="Arial"/>
                <a:cs typeface="Arial"/>
              </a:rPr>
              <a:t>Education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public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dataset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reports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percent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teachers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who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fall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each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category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25" dirty="0">
                <a:latin typeface="Arial"/>
                <a:cs typeface="Arial"/>
              </a:rPr>
              <a:t>of </a:t>
            </a:r>
            <a:r>
              <a:rPr sz="1900" u="none" spc="-10" dirty="0">
                <a:latin typeface="Arial"/>
                <a:cs typeface="Arial"/>
              </a:rPr>
              <a:t>effectiveness.</a:t>
            </a:r>
            <a:r>
              <a:rPr sz="1900" u="none" spc="-80" dirty="0">
                <a:latin typeface="Arial"/>
                <a:cs typeface="Arial"/>
              </a:rPr>
              <a:t> </a:t>
            </a:r>
            <a:r>
              <a:rPr lang="en-US" sz="1900" u="none" spc="-30" dirty="0">
                <a:latin typeface="Arial"/>
                <a:cs typeface="Arial"/>
              </a:rPr>
              <a:t>Table </a:t>
            </a:r>
            <a:r>
              <a:rPr lang="en-US" sz="1900" u="none" dirty="0">
                <a:latin typeface="Arial"/>
                <a:cs typeface="Arial"/>
              </a:rPr>
              <a:t>1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reports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the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effectiveness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ratings</a:t>
            </a:r>
            <a:r>
              <a:rPr lang="en-US" sz="1900" u="none" spc="-4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in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the</a:t>
            </a:r>
            <a:r>
              <a:rPr lang="en-US" sz="1900" u="none" spc="-3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districts</a:t>
            </a:r>
            <a:r>
              <a:rPr lang="en-US" sz="1900" u="none" spc="-4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where</a:t>
            </a:r>
            <a:r>
              <a:rPr lang="en-US" sz="1900" u="none" spc="-30" dirty="0">
                <a:latin typeface="Arial"/>
                <a:cs typeface="Arial"/>
              </a:rPr>
              <a:t> </a:t>
            </a:r>
            <a:r>
              <a:rPr lang="en-US" sz="1900" u="none" spc="-20" dirty="0">
                <a:latin typeface="Arial"/>
                <a:cs typeface="Arial"/>
              </a:rPr>
              <a:t>most </a:t>
            </a:r>
            <a:r>
              <a:rPr lang="en-US" sz="1900" u="none" dirty="0">
                <a:latin typeface="Arial"/>
                <a:cs typeface="Arial"/>
              </a:rPr>
              <a:t>Morgan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State</a:t>
            </a:r>
            <a:r>
              <a:rPr lang="en-US" sz="1900" u="none" spc="-5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University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completers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spc="-10" dirty="0">
                <a:latin typeface="Arial"/>
                <a:cs typeface="Arial"/>
              </a:rPr>
              <a:t>teach. </a:t>
            </a:r>
            <a:r>
              <a:rPr sz="1900" u="none" dirty="0">
                <a:latin typeface="Arial"/>
                <a:cs typeface="Arial"/>
              </a:rPr>
              <a:t>Data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on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how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Morgan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University </a:t>
            </a:r>
            <a:r>
              <a:rPr sz="1900" u="none" dirty="0">
                <a:latin typeface="Arial"/>
                <a:cs typeface="Arial"/>
              </a:rPr>
              <a:t>completers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perform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relation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district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averages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under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development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because </a:t>
            </a:r>
            <a:r>
              <a:rPr sz="1900" u="none" dirty="0">
                <a:latin typeface="Arial"/>
                <a:cs typeface="Arial"/>
              </a:rPr>
              <a:t>Morgan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University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developing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process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track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completers.</a:t>
            </a:r>
            <a:r>
              <a:rPr sz="1900" u="none" spc="-8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MSDE no longer has this data publicly available on its website, so the last publicly available file is in Table 1: </a:t>
            </a:r>
            <a:r>
              <a:rPr lang="en-US" sz="2000" dirty="0">
                <a:hlinkClick r:id="rId2"/>
              </a:rPr>
              <a:t>404 - File or directory not found. (marylandpublicschools.org)</a:t>
            </a:r>
            <a:r>
              <a:rPr lang="en-US" sz="1900" u="none" dirty="0">
                <a:latin typeface="Arial"/>
                <a:cs typeface="Arial"/>
              </a:rPr>
              <a:t>. 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500379"/>
            <a:ext cx="8514080" cy="4978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59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1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teaching effectiveness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7611" y="1620520"/>
            <a:ext cx="9407525" cy="1906932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r>
              <a:rPr lang="en-US" sz="2000" dirty="0"/>
              <a:t>The EPP has secured funding for an Open-Rank Assessment and Evaluation Specialist to support a faculty member. We anticipate that this faculty member will conduct a study that will include data related to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lang="en-US" sz="20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lang="en-US" sz="20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lang="en-US" sz="20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1–</a:t>
            </a:r>
            <a:r>
              <a:rPr lang="en-US" sz="20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lang="en-US" sz="20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lang="en-US" sz="20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spc="-10" dirty="0">
                <a:solidFill>
                  <a:srgbClr val="191B0E"/>
                </a:solidFill>
                <a:latin typeface="Arial"/>
                <a:cs typeface="Arial"/>
              </a:rPr>
              <a:t>teaching effectiveness. The EPP expects to update the website with a description of this study by December 30, 2025. 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345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139" y="-47244"/>
            <a:ext cx="940562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solidFill>
                  <a:srgbClr val="191B0E"/>
                </a:solidFill>
                <a:latin typeface="Arial"/>
                <a:cs typeface="Arial"/>
              </a:rPr>
              <a:t>Table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1: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1.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P-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12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development;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2.</a:t>
            </a:r>
            <a:r>
              <a:rPr sz="14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91B0E"/>
                </a:solidFill>
                <a:latin typeface="Arial"/>
                <a:cs typeface="Arial"/>
              </a:rPr>
              <a:t>Teaching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Effectiveness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(Initial)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95400" y="1247965"/>
            <a:ext cx="9601200" cy="914400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914400"/>
                </a:lnTo>
                <a:lnTo>
                  <a:pt x="1627085" y="914400"/>
                </a:lnTo>
                <a:lnTo>
                  <a:pt x="4114800" y="914400"/>
                </a:lnTo>
                <a:lnTo>
                  <a:pt x="6858000" y="914400"/>
                </a:lnTo>
                <a:lnTo>
                  <a:pt x="9601200" y="91440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400" y="2802445"/>
            <a:ext cx="9601200" cy="914400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914400"/>
                </a:lnTo>
                <a:lnTo>
                  <a:pt x="1627085" y="914400"/>
                </a:lnTo>
                <a:lnTo>
                  <a:pt x="4114800" y="914400"/>
                </a:lnTo>
                <a:lnTo>
                  <a:pt x="6858000" y="914400"/>
                </a:lnTo>
                <a:lnTo>
                  <a:pt x="9601200" y="91440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5400" y="4356925"/>
            <a:ext cx="9601200" cy="640080"/>
          </a:xfrm>
          <a:custGeom>
            <a:avLst/>
            <a:gdLst/>
            <a:ahLst/>
            <a:cxnLst/>
            <a:rect l="l" t="t" r="r" b="b"/>
            <a:pathLst>
              <a:path w="9601200" h="640079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640080"/>
                </a:lnTo>
                <a:lnTo>
                  <a:pt x="1627085" y="640080"/>
                </a:lnTo>
                <a:lnTo>
                  <a:pt x="4114800" y="640080"/>
                </a:lnTo>
                <a:lnTo>
                  <a:pt x="6858000" y="640080"/>
                </a:lnTo>
                <a:lnTo>
                  <a:pt x="9601200" y="64008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" y="5911400"/>
            <a:ext cx="9601200" cy="822960"/>
          </a:xfrm>
          <a:custGeom>
            <a:avLst/>
            <a:gdLst/>
            <a:ahLst/>
            <a:cxnLst/>
            <a:rect l="l" t="t" r="r" b="b"/>
            <a:pathLst>
              <a:path w="9601200" h="822959">
                <a:moveTo>
                  <a:pt x="9601200" y="0"/>
                </a:moveTo>
                <a:lnTo>
                  <a:pt x="0" y="0"/>
                </a:lnTo>
                <a:lnTo>
                  <a:pt x="0" y="822960"/>
                </a:lnTo>
                <a:lnTo>
                  <a:pt x="9601200" y="82296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059371"/>
              </p:ext>
            </p:extLst>
          </p:nvPr>
        </p:nvGraphicFramePr>
        <p:xfrm>
          <a:off x="1289050" y="202449"/>
          <a:ext cx="9599294" cy="652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2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8780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Location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807720" marR="351790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935355" marR="479425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935355" marR="479425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588010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All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Maryland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Baltimore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City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5619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Baltimore County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Harford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Montgomery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604520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Prince George’s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94%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2960">
                <a:tc gridSpan="4">
                  <a:txBody>
                    <a:bodyPr/>
                    <a:lstStyle/>
                    <a:p>
                      <a:pPr marL="91440" marR="1460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Note: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Percentages</a:t>
                      </a:r>
                      <a:r>
                        <a:rPr sz="1200" spc="2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have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been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truncated.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Maryland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Teacher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Principal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Evaluation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ratings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teachers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either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effective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reported.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This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includes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ratings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all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Maryland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districts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where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most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Morgan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State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University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completers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teach.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Please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see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Slide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2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which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reports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how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EPP’s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use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these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measures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still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spc="-10" dirty="0">
                          <a:latin typeface="Arial"/>
                          <a:cs typeface="Arial"/>
                        </a:rPr>
                        <a:t>under development.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9438005" cy="479746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>
              <a:lnSpc>
                <a:spcPct val="90400"/>
              </a:lnSpc>
              <a:spcBef>
                <a:spcPts val="284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6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35" dirty="0">
                <a:solidFill>
                  <a:srgbClr val="191B0E"/>
                </a:solidFill>
                <a:latin typeface="Arial"/>
                <a:cs typeface="Arial"/>
              </a:rPr>
              <a:t>2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Satisfaction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of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Employers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Stakeholder Involvement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(Initial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and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Advance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Programs)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C3330A-ECB5-2079-660A-A6915A18A429}"/>
              </a:ext>
            </a:extLst>
          </p:cNvPr>
          <p:cNvSpPr txBox="1"/>
          <p:nvPr/>
        </p:nvSpPr>
        <p:spPr>
          <a:xfrm>
            <a:off x="1676400" y="2209800"/>
            <a:ext cx="929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The EPP has secured funding for an Open-Rank Assessment and Evaluation Specialist to support a faculty member. We anticipate that this faculty member will collect and analyze </a:t>
            </a:r>
            <a:r>
              <a:rPr lang="en-US" dirty="0">
                <a:latin typeface="Arial"/>
                <a:cs typeface="Arial"/>
              </a:rPr>
              <a:t>d</a:t>
            </a:r>
            <a:r>
              <a:rPr lang="en-US" sz="1800" dirty="0">
                <a:latin typeface="Arial"/>
                <a:cs typeface="Arial"/>
              </a:rPr>
              <a:t>ata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on</a:t>
            </a:r>
            <a:r>
              <a:rPr lang="en-US" sz="1800" spc="-30" dirty="0">
                <a:latin typeface="Arial"/>
                <a:cs typeface="Arial"/>
              </a:rPr>
              <a:t> the </a:t>
            </a:r>
            <a:r>
              <a:rPr lang="en-US" sz="1800" dirty="0">
                <a:latin typeface="Arial"/>
                <a:cs typeface="Arial"/>
              </a:rPr>
              <a:t>satisfaction</a:t>
            </a:r>
            <a:r>
              <a:rPr lang="en-US" sz="1800" spc="-3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of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employers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spc="-25" dirty="0">
                <a:latin typeface="Arial"/>
                <a:cs typeface="Arial"/>
              </a:rPr>
              <a:t>and </a:t>
            </a:r>
            <a:r>
              <a:rPr lang="en-US" sz="1800" dirty="0">
                <a:latin typeface="Arial"/>
                <a:cs typeface="Arial"/>
              </a:rPr>
              <a:t>stakeholder involvement.</a:t>
            </a:r>
            <a:r>
              <a:rPr lang="en-US" sz="1800" spc="-9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EPP</a:t>
            </a:r>
            <a:r>
              <a:rPr lang="en-US" sz="1800" spc="-8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expects</a:t>
            </a:r>
            <a:r>
              <a:rPr lang="en-US" sz="1800" spc="-5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these analyses and reporting methods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 become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public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by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December 30, 2025</a:t>
            </a:r>
            <a:r>
              <a:rPr lang="en-US" sz="1800" spc="-10" dirty="0">
                <a:latin typeface="Arial"/>
                <a:cs typeface="Arial"/>
              </a:rPr>
              <a:t>.</a:t>
            </a:r>
            <a:endParaRPr lang="en-US" sz="18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2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2239" y="693419"/>
            <a:ext cx="9359900" cy="58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400" spc="-35" dirty="0">
                <a:solidFill>
                  <a:srgbClr val="191B0E"/>
                </a:solidFill>
                <a:latin typeface="Arial"/>
                <a:cs typeface="Arial"/>
              </a:rPr>
              <a:t>3</a:t>
            </a:r>
            <a:r>
              <a:rPr sz="1400" spc="-4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–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Candidate Competency at Completion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(Initial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F32068-B6AB-3956-0256-CBD638649C4D}"/>
              </a:ext>
            </a:extLst>
          </p:cNvPr>
          <p:cNvSpPr txBox="1"/>
          <p:nvPr/>
        </p:nvSpPr>
        <p:spPr>
          <a:xfrm>
            <a:off x="1371600" y="1600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Title-2 Report is one measure of initial candidates’ competency. There is a separate link to this report on </a:t>
            </a:r>
            <a:r>
              <a:rPr lang="en-US"/>
              <a:t>this website (see below).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2239" y="693419"/>
            <a:ext cx="9359900" cy="58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400" spc="-35" dirty="0">
                <a:solidFill>
                  <a:srgbClr val="191B0E"/>
                </a:solidFill>
                <a:latin typeface="Arial"/>
                <a:cs typeface="Arial"/>
              </a:rPr>
              <a:t>3</a:t>
            </a:r>
            <a:r>
              <a:rPr sz="1400" spc="-4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–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Candidate Competency at Completion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(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Advanced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F32068-B6AB-3956-0256-CBD638649C4D}"/>
              </a:ext>
            </a:extLst>
          </p:cNvPr>
          <p:cNvSpPr txBox="1"/>
          <p:nvPr/>
        </p:nvSpPr>
        <p:spPr>
          <a:xfrm>
            <a:off x="1371600" y="16002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The EPP has secured funding for an Open-Rank Assessment and Evaluation Specialist to support a faculty member. The EPP anticipates this faculty member will collect </a:t>
            </a:r>
            <a:r>
              <a:rPr lang="en-US" dirty="0">
                <a:latin typeface="Arial"/>
                <a:cs typeface="Arial"/>
              </a:rPr>
              <a:t>d</a:t>
            </a:r>
            <a:r>
              <a:rPr lang="en-US" sz="1800" dirty="0">
                <a:latin typeface="Arial"/>
                <a:cs typeface="Arial"/>
              </a:rPr>
              <a:t>ata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on</a:t>
            </a:r>
            <a:r>
              <a:rPr lang="en-US" sz="1800" spc="-30" dirty="0">
                <a:latin typeface="Arial"/>
                <a:cs typeface="Arial"/>
              </a:rPr>
              <a:t> the candidate competency (advanced program) </a:t>
            </a:r>
            <a:r>
              <a:rPr lang="en-US" sz="1800" dirty="0">
                <a:latin typeface="Arial"/>
                <a:cs typeface="Arial"/>
              </a:rPr>
              <a:t>and combine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initial and advanced programs’ analyses and reporting methods.</a:t>
            </a:r>
            <a:r>
              <a:rPr lang="en-US" sz="1800" spc="-9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EPP</a:t>
            </a:r>
            <a:r>
              <a:rPr lang="en-US" sz="1800" spc="-8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expects</a:t>
            </a:r>
            <a:r>
              <a:rPr lang="en-US" sz="1800" spc="-5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these analyses and reporting methods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 become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available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4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public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by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December 2025</a:t>
            </a:r>
            <a:r>
              <a:rPr lang="en-US" sz="1800" spc="-10" dirty="0">
                <a:latin typeface="Arial"/>
                <a:cs typeface="Arial"/>
              </a:rPr>
              <a:t>.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07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9438005" cy="258147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90400"/>
              </a:lnSpc>
              <a:spcBef>
                <a:spcPts val="2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Table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2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CAEP</a:t>
            </a:r>
            <a:r>
              <a:rPr kumimoji="0" sz="1600" b="0" i="0" u="none" strike="noStrike" kern="0" cap="none" spc="-6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Reporting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Measure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4 (Initial)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Ability of Completers to Be Hired 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0D4910-8DB0-C64F-0AEE-96E647368DA1}"/>
              </a:ext>
            </a:extLst>
          </p:cNvPr>
          <p:cNvSpPr txBox="1"/>
          <p:nvPr/>
        </p:nvSpPr>
        <p:spPr>
          <a:xfrm>
            <a:off x="1657048" y="2133600"/>
            <a:ext cx="995170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The Morgan State University Center for Career Development (CCD) found that 77.8% of Elementary Education graduates are employed full-time 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 (morgan.edu)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 The CCD found that frequent employers included the employers listed below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 (morgan.edu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7C28E31-CA94-2505-FBD7-EC4313853ABD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3429000"/>
          <a:ext cx="8128000" cy="3124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3992284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97006282"/>
                    </a:ext>
                  </a:extLst>
                </a:gridCol>
              </a:tblGrid>
              <a:tr h="446314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Frequent Employers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93542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AF Bridgeport Academy Elementary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Mt. Healthy City Schools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567088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Baltimore City Public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Perry Street Prep PCS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447979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Baltimore County Public Schools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PG County Public Charter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418038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Franklin Township YMCA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Reynoldsburg City Schools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336510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Grace Lutheran Church and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Schools of Excellence Costa Rica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695355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Montgomery County Public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Wheaton Woods Elementary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480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70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997" y="252744"/>
            <a:ext cx="9438005" cy="258147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90400"/>
              </a:lnSpc>
              <a:spcBef>
                <a:spcPts val="2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Table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3.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CAEP</a:t>
            </a:r>
            <a:r>
              <a:rPr kumimoji="0" sz="1600" b="0" i="0" u="none" strike="noStrike" kern="0" cap="none" spc="-6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Reporting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Measure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4 (Initial and Advanced)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Ability of Completers to Be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Hired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0D4910-8DB0-C64F-0AEE-96E647368DA1}"/>
              </a:ext>
            </a:extLst>
          </p:cNvPr>
          <p:cNvSpPr txBox="1"/>
          <p:nvPr/>
        </p:nvSpPr>
        <p:spPr>
          <a:xfrm>
            <a:off x="1657048" y="2133600"/>
            <a:ext cx="99517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B203C5-B23B-FCB2-7E43-CC800B27136E}"/>
              </a:ext>
            </a:extLst>
          </p:cNvPr>
          <p:cNvSpPr txBox="1"/>
          <p:nvPr/>
        </p:nvSpPr>
        <p:spPr>
          <a:xfrm>
            <a:off x="1524000" y="905502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0EE64C-4640-ACA6-7966-810D1B5A7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02343"/>
              </p:ext>
            </p:extLst>
          </p:nvPr>
        </p:nvGraphicFramePr>
        <p:xfrm>
          <a:off x="1352235" y="609600"/>
          <a:ext cx="7975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3952">
                  <a:extLst>
                    <a:ext uri="{9D8B030D-6E8A-4147-A177-3AD203B41FA5}">
                      <a16:colId xmlns:a16="http://schemas.microsoft.com/office/drawing/2014/main" val="2328415787"/>
                    </a:ext>
                  </a:extLst>
                </a:gridCol>
                <a:gridCol w="4171648">
                  <a:extLst>
                    <a:ext uri="{9D8B030D-6E8A-4147-A177-3AD203B41FA5}">
                      <a16:colId xmlns:a16="http://schemas.microsoft.com/office/drawing/2014/main" val="3981493726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Fall 2022 Post-Program Employment Survey (Completers from fall 2019-spring 2022)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Summarized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368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Which degree did you earn?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Elementary Education: 80%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613102"/>
                  </a:ext>
                </a:extLst>
              </a:tr>
              <a:tr h="365184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and employed in Maryland?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281736"/>
                  </a:ext>
                </a:extLst>
              </a:tr>
              <a:tr h="334704">
                <a:tc>
                  <a:txBody>
                    <a:bodyPr/>
                    <a:lstStyle/>
                    <a:p>
                      <a:r>
                        <a:rPr lang="en-US" dirty="0"/>
                        <a:t>At what school system and school are you currently employed, if applicable?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Mode: Prince George’s County Public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313609"/>
                  </a:ext>
                </a:extLst>
              </a:tr>
              <a:tr h="609024">
                <a:tc>
                  <a:txBody>
                    <a:bodyPr/>
                    <a:lstStyle/>
                    <a:p>
                      <a:r>
                        <a:rPr lang="en-US" dirty="0"/>
                        <a:t>Have you taken and passed all Praxis II tests required for certification in Maryland (math, science, social studies, reading and pedagogy)?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 have passed some but not all.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984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in a Title 1, TSI, or CSI school in Maryland?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57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but not employed in Maryland?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497962"/>
                  </a:ext>
                </a:extLst>
              </a:tr>
              <a:tr h="384776">
                <a:tc>
                  <a:txBody>
                    <a:bodyPr/>
                    <a:lstStyle/>
                    <a:p>
                      <a:r>
                        <a:rPr lang="en-US" dirty="0"/>
                        <a:t>Are you currently employed as a teacher?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Yes: 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609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626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768921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91B0E"/>
                </a:solidFill>
                <a:latin typeface="Arial"/>
                <a:cs typeface="Arial"/>
              </a:rPr>
              <a:t>4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1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Ability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of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Completers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to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be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Hired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(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Initial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91B0E"/>
                </a:solidFill>
                <a:latin typeface="Arial"/>
                <a:cs typeface="Arial"/>
              </a:rPr>
              <a:t>and Advanced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Programs)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2293620"/>
            <a:ext cx="9344660" cy="1188659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96240" marR="5080" indent="-384175">
              <a:lnSpc>
                <a:spcPct val="93800"/>
              </a:lnSpc>
              <a:spcBef>
                <a:spcPts val="245"/>
              </a:spcBef>
              <a:buFont typeface="Franklin Gothic Book"/>
              <a:buChar char="■"/>
              <a:tabLst>
                <a:tab pos="396240" algn="l"/>
              </a:tabLst>
            </a:pPr>
            <a:r>
              <a:rPr sz="2000" dirty="0">
                <a:latin typeface="Arial"/>
                <a:cs typeface="Arial"/>
              </a:rPr>
              <a:t>Data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lang="en-US" sz="2000" spc="-25" dirty="0">
                <a:latin typeface="Arial"/>
                <a:cs typeface="Arial"/>
              </a:rPr>
              <a:t>initial-program and </a:t>
            </a:r>
            <a:r>
              <a:rPr sz="2000" spc="-20" dirty="0">
                <a:latin typeface="Arial"/>
                <a:cs typeface="Arial"/>
              </a:rPr>
              <a:t>advanced-</a:t>
            </a:r>
            <a:r>
              <a:rPr sz="2000" dirty="0">
                <a:latin typeface="Arial"/>
                <a:cs typeface="Arial"/>
              </a:rPr>
              <a:t>program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completers’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ability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hired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under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development</a:t>
            </a:r>
            <a:r>
              <a:rPr lang="en-US" sz="2000" spc="-10" dirty="0">
                <a:latin typeface="Arial"/>
                <a:cs typeface="Arial"/>
              </a:rPr>
              <a:t>. The EPP will continue to use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</a:t>
            </a:r>
            <a:r>
              <a:rPr lang="en-US" sz="2000" spc="-10" dirty="0">
                <a:latin typeface="Arial"/>
                <a:cs typeface="Arial"/>
              </a:rPr>
              <a:t>’s tracking methods; however, the EPP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lang="en-US" sz="2000" dirty="0">
                <a:latin typeface="Arial"/>
                <a:cs typeface="Arial"/>
              </a:rPr>
              <a:t>strengthening its capacity </a:t>
            </a:r>
            <a:r>
              <a:rPr lang="en-US" sz="2000" spc="-55" dirty="0">
                <a:latin typeface="Arial"/>
                <a:cs typeface="Arial"/>
              </a:rPr>
              <a:t>to capture this data internally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</TotalTime>
  <Words>1046</Words>
  <Application>Microsoft Office PowerPoint</Application>
  <PresentationFormat>Widescreen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Franklin Gothic Book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Monique McMillian</dc:creator>
  <cp:lastModifiedBy>M. Monique McMillian</cp:lastModifiedBy>
  <cp:revision>49</cp:revision>
  <cp:lastPrinted>2024-05-22T00:50:16Z</cp:lastPrinted>
  <dcterms:created xsi:type="dcterms:W3CDTF">2024-05-18T21:16:31Z</dcterms:created>
  <dcterms:modified xsi:type="dcterms:W3CDTF">2024-09-17T20:56:37Z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2021-08-31T00:00:00Z</vt:filetime>
  </property>
  <property fmtid="{D5CDD505-2E9C-101B-9397-08002B2CF9AE}" pid="3" name="LastSaved">
    <vt:filetime>2024-05-18T00:00:00Z</vt:filetime>
  </property>
  <property fmtid="{D5CDD505-2E9C-101B-9397-08002B2CF9AE}" pid="4" name="Producer">
    <vt:lpwstr>macOS Version 10.15.7 (Build 19H524) Quartz PDFContext</vt:lpwstr>
  </property>
</Properties>
</file>